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468" r:id="rId2"/>
    <p:sldId id="469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276" r:id="rId16"/>
    <p:sldId id="482" r:id="rId17"/>
    <p:sldId id="483" r:id="rId18"/>
    <p:sldId id="484" r:id="rId19"/>
    <p:sldId id="485" r:id="rId20"/>
    <p:sldId id="352" r:id="rId21"/>
    <p:sldId id="351" r:id="rId22"/>
    <p:sldId id="350" r:id="rId23"/>
    <p:sldId id="363" r:id="rId24"/>
    <p:sldId id="364" r:id="rId25"/>
    <p:sldId id="490" r:id="rId26"/>
    <p:sldId id="493" r:id="rId27"/>
    <p:sldId id="491" r:id="rId28"/>
    <p:sldId id="492" r:id="rId29"/>
    <p:sldId id="486" r:id="rId30"/>
    <p:sldId id="487" r:id="rId31"/>
    <p:sldId id="499" r:id="rId32"/>
    <p:sldId id="488" r:id="rId33"/>
    <p:sldId id="494" r:id="rId34"/>
    <p:sldId id="504" r:id="rId35"/>
    <p:sldId id="495" r:id="rId36"/>
    <p:sldId id="496" r:id="rId37"/>
    <p:sldId id="497" r:id="rId38"/>
    <p:sldId id="489" r:id="rId39"/>
    <p:sldId id="498" r:id="rId40"/>
    <p:sldId id="500" r:id="rId41"/>
    <p:sldId id="501" r:id="rId42"/>
    <p:sldId id="502" r:id="rId43"/>
    <p:sldId id="503" r:id="rId4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0827E-0143-4C8A-917D-30C5AE8DC872}" type="datetimeFigureOut">
              <a:rPr lang="ro-RO" smtClean="0"/>
              <a:t>04.12.2020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C95B2-DD5F-4889-8FC0-51A7E0DA52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5024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D995-9BEA-49B2-8146-DAA027747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D2D1D-B6B8-456F-A4E3-07ED91DFE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C39CF-8FAB-4B22-9413-A1479E60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A5DF-9EA9-48EC-B997-610AD4709FA2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5B1FD-90EF-40B7-A663-159073CB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D1E7B-A25B-4D44-B91C-C077B140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993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89DF-6757-49E3-806F-FFDFFED3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2CFFB-B84D-44E2-9D66-EE2D72221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5EE3-05F8-4207-BC41-ECF5A65E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438C-3D1F-49F1-BCA8-690D2D37FD9D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C4E8-FEB8-4BE2-9222-5EA93FA6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230C5-6804-4F33-B941-56706A9C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595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43AA0-5E3B-42BF-B5CD-AE2E2B2A6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1E501-8D2E-41D8-8C39-1F27295B1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6B6C7-B61F-4556-B121-DB22F0C1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A9B2-13EC-4B04-9BD1-C4796E5E10FC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E34D-2BDE-4DC0-821E-B76F57C6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1A010-5187-4A4A-AE43-45956017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492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976C-429A-45BB-AD4C-11A5C7CC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16DAB-8CBC-4E7C-AD30-EAB6D56D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AFD81-C401-4ECA-A2A8-1059144E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A30CB-9319-47A2-8365-6B471754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77E8A-CC4B-4DD6-83F6-789C49CA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344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2E7D-AC52-4FCA-8902-93299006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B5D41-326A-4CCE-8382-B82446710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87626-D633-4ED8-9011-2410C2B72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717C-4F31-4776-94D0-A157D6DA9DD1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9DC07-B83E-44CF-9F4C-3BBED048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0E367-066F-4921-9DD5-4D67749D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737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C130-1C17-40A8-B44C-63BD3D5B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EE9F-FD32-40C9-AA7A-71C2421A6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604CE-8372-4526-AC22-51B09B12C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03730-A5FB-493C-9A08-DD2782F7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39EF-5ED8-446B-AD7A-A37FF07AA8B4}" type="datetime1">
              <a:rPr lang="en-US" smtClean="0"/>
              <a:t>12/4/2020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E89FA-21A8-45EE-AF60-94641DE4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D766-D390-4841-AE53-5F3A6611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0556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839F-8AD9-4EE2-9A42-4D9B5131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9C5FD-0819-4719-BA1C-8639FE0CE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A8577-4251-4AA2-9A2A-19BE6A186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6B249-28C4-4A83-B77C-A29AF0F89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71627-DBD1-4773-9C67-FFC4B312E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12E97-0FA0-4A66-9223-32B93388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3B3D-186C-443A-9BE4-FC3641F59A78}" type="datetime1">
              <a:rPr lang="en-US" smtClean="0"/>
              <a:t>12/4/2020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B2914-0DEA-4246-BADF-9D5A8F01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09F0EA-66F1-4B6F-8073-2717841A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091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4083-70AF-4F7C-B958-A196E60D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45AB9-CA89-4117-8DF5-F1CCCC7B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889-A607-47E9-95C9-AAAF88302AD1}" type="datetime1">
              <a:rPr lang="en-US" smtClean="0"/>
              <a:t>12/4/2020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9AEF8-ACC1-4AE8-8E86-60B8EC3A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021F7-4A3F-414F-BAD3-4B9F27FC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69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4F1F05-A262-49AA-88C3-C021CD8C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C0BE-A30F-49DA-9ED0-BAEE6B5D380E}" type="datetime1">
              <a:rPr lang="en-US" smtClean="0"/>
              <a:t>12/4/2020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6BE51-91B0-45C8-B629-DE25BDA2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216C2-6E1F-4F22-ABF7-C23A43D3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416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FC87-4FA8-4405-894B-48937E2A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D9920-9787-4DF5-A691-BE5DB71F2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CB3D6-A0C5-4E5F-A8C9-D122E2F4C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7C752-71BB-46C1-BAD6-76F35439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4497-005A-41A0-96B3-C932D50D84FF}" type="datetime1">
              <a:rPr lang="en-US" smtClean="0"/>
              <a:t>12/4/2020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58525-317D-44ED-9CBA-0EE970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D6D00-6C1F-419A-8AC1-4D5B2387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39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0DD1-0B36-411C-931C-7860A80A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1E7AEA-FF58-49F8-8028-B8C30A3E5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F0777-C7EB-4221-A6C3-79AFAF104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7D7AD-39C2-4290-B328-2ECC9181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16023-3E05-4D53-AB35-7BCCABD47859}" type="datetime1">
              <a:rPr lang="en-US" smtClean="0"/>
              <a:t>12/4/2020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A09C1-6C7D-4D79-9C06-2D44531B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1325E-BEAF-4A74-B58C-226F345E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8579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4C6C3-45E2-45F3-B72F-BC12E28D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B035F-089E-4B4B-AEE9-7C6346BCA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4090C-DFD4-45DC-97F5-55B53CA5F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0A8FB-EEF0-4DB6-BCCD-22F8475B7F65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E77E7-06E8-425E-8B22-8EB4005B9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8FE6-702E-4A96-8F7B-14E6656B5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5F3FB-5D68-467C-88A0-2355ED0C0F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725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78.png"/><Relationship Id="rId7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3707-8A33-4406-88AF-FEDA2665F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ro-RO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DISPOZITIVE ELECTRONICE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AC3A-CB38-4239-A3B7-8FFF24744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Cursul nr. 9</a:t>
            </a:r>
            <a:endParaRPr lang="ro-RO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FD07E9-F857-4035-8342-82F6CDFFAAD3}"/>
              </a:ext>
            </a:extLst>
          </p:cNvPr>
          <p:cNvGrpSpPr/>
          <p:nvPr/>
        </p:nvGrpSpPr>
        <p:grpSpPr>
          <a:xfrm>
            <a:off x="711200" y="596055"/>
            <a:ext cx="10769599" cy="1138340"/>
            <a:chOff x="685800" y="596055"/>
            <a:chExt cx="7498846" cy="1138340"/>
          </a:xfrm>
        </p:grpSpPr>
        <p:pic>
          <p:nvPicPr>
            <p:cNvPr id="5" name="Picture 4" descr="Logo-UT-IESC-RGB-RO">
              <a:extLst>
                <a:ext uri="{FF2B5EF4-FFF2-40B4-BE49-F238E27FC236}">
                  <a16:creationId xmlns:a16="http://schemas.microsoft.com/office/drawing/2014/main" id="{9C60D616-A177-45F1-AD9F-EC29D8BDD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3170610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FC259AFA-1F0F-4A97-94B3-3CB1A5C395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200" b="1">
                <a:latin typeface="UT Sans" panose="00000500000000000000" pitchFamily="50" charset="0"/>
              </a:endParaRPr>
            </a:p>
            <a:p>
              <a:pPr algn="r"/>
              <a:r>
                <a:rPr lang="ro-RO" sz="1200">
                  <a:latin typeface="UT Sans" panose="00000500000000000000" pitchFamily="50" charset="0"/>
                </a:rPr>
                <a:t>s</a:t>
              </a:r>
              <a:r>
                <a:rPr lang="en-US" sz="1200">
                  <a:latin typeface="UT Sans" panose="00000500000000000000" pitchFamily="50" charset="0"/>
                </a:rPr>
                <a:t>tr. Politehnicii 1, 500024 Braşov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/>
              <a:r>
                <a:rPr lang="en-US" sz="1200">
                  <a:latin typeface="UT Sans" panose="00000500000000000000" pitchFamily="50" charset="0"/>
                </a:rPr>
                <a:t>0268 478705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48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099C-3F4A-4222-A396-6345C3E2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ro-RO" sz="3200" b="1">
                <a:solidFill>
                  <a:prstClr val="black"/>
                </a:solidFill>
                <a:latin typeface="Calibri" panose="020F0502020204030204"/>
              </a:rPr>
              <a:t>Metoda grafică de determinare a PSF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76F2-3C7E-4629-B8D7-6E935134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2400" b="1"/>
              <a:t>Exemplul 2</a:t>
            </a:r>
          </a:p>
          <a:p>
            <a:r>
              <a:rPr lang="ro-RO" sz="2400"/>
              <a:t>Dreapta de sarcină trasată pe caracteristica de </a:t>
            </a:r>
            <a:br>
              <a:rPr lang="ro-RO" sz="2400"/>
            </a:br>
            <a:r>
              <a:rPr lang="ro-RO" sz="2400"/>
              <a:t>transfer are aspectul din figură</a:t>
            </a:r>
          </a:p>
          <a:p>
            <a:r>
              <a:rPr lang="ro-RO" sz="2400"/>
              <a:t>Grafic, valorile din PSF sunt V</a:t>
            </a:r>
            <a:r>
              <a:rPr lang="ro-RO" sz="2400" baseline="-25000"/>
              <a:t>GS</a:t>
            </a:r>
            <a:r>
              <a:rPr lang="ro-RO" sz="2400"/>
              <a:t>=-2,3V și I</a:t>
            </a:r>
            <a:r>
              <a:rPr lang="ro-RO" sz="2400" baseline="-25000"/>
              <a:t>D</a:t>
            </a:r>
            <a:r>
              <a:rPr lang="ro-RO" sz="2400"/>
              <a:t>=5,07mA</a:t>
            </a:r>
          </a:p>
          <a:p>
            <a:r>
              <a:rPr lang="ro-RO" sz="2400"/>
              <a:t>Se poate determina și tensiunea drenă-sursă, V</a:t>
            </a:r>
            <a:r>
              <a:rPr lang="ro-RO" sz="2400" baseline="-25000"/>
              <a:t>DS</a:t>
            </a:r>
            <a:endParaRPr lang="ro-RO" sz="2400"/>
          </a:p>
          <a:p>
            <a:r>
              <a:rPr lang="ro-RO" sz="2400"/>
              <a:t>Ambele rezistențe, R</a:t>
            </a:r>
            <a:r>
              <a:rPr lang="ro-RO" sz="2400" baseline="-25000"/>
              <a:t>D</a:t>
            </a:r>
            <a:r>
              <a:rPr lang="ro-RO" sz="2400"/>
              <a:t> și R</a:t>
            </a:r>
            <a:r>
              <a:rPr lang="ro-RO" sz="2400" baseline="-25000"/>
              <a:t>S</a:t>
            </a:r>
            <a:r>
              <a:rPr lang="ro-RO" sz="2400"/>
              <a:t> sunt parcurse de curentul I</a:t>
            </a:r>
            <a:r>
              <a:rPr lang="ro-RO" sz="2400" baseline="-25000"/>
              <a:t>D</a:t>
            </a:r>
            <a:br>
              <a:rPr lang="ro-RO" sz="2400"/>
            </a:br>
            <a:r>
              <a:rPr lang="ro-RO" sz="2400"/>
              <a:t>și aplicând teorema a II-a lui Kirchhoff obținem</a:t>
            </a:r>
            <a:br>
              <a:rPr lang="ro-RO" sz="2400"/>
            </a:br>
            <a:br>
              <a:rPr lang="ro-RO" sz="2400"/>
            </a:br>
            <a:br>
              <a:rPr lang="ro-RO" sz="2400"/>
            </a:br>
            <a:r>
              <a:rPr lang="ro-RO" sz="2400"/>
              <a:t>și atunci PSF-ul se scrie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56BA-9AC4-4391-A355-DBDC3CAE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3282-F013-4604-ADF9-425BBADE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EB47-F020-44D5-A197-EFBFA2B5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10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8A750-1136-4F6C-8E2A-751AA1DA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536" y="47311"/>
            <a:ext cx="4206827" cy="385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F038C0-7A39-4D8B-A526-2A93DF375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980" y="3961130"/>
            <a:ext cx="1638300" cy="235077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21DD71D-C35C-4E69-B7D2-52B0C90BCDE9}"/>
              </a:ext>
            </a:extLst>
          </p:cNvPr>
          <p:cNvSpPr/>
          <p:nvPr/>
        </p:nvSpPr>
        <p:spPr>
          <a:xfrm>
            <a:off x="7285383" y="2604052"/>
            <a:ext cx="1023730" cy="30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AFA469-20F2-416E-8614-D01D9579CAC3}"/>
                  </a:ext>
                </a:extLst>
              </p:cNvPr>
              <p:cNvSpPr txBox="1"/>
              <p:nvPr/>
            </p:nvSpPr>
            <p:spPr>
              <a:xfrm>
                <a:off x="1076720" y="4787562"/>
                <a:ext cx="66857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−5,07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𝑚𝐴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×1,47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=7,55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AFA469-20F2-416E-8614-D01D9579C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20" y="4787562"/>
                <a:ext cx="6685741" cy="307777"/>
              </a:xfrm>
              <a:prstGeom prst="rect">
                <a:avLst/>
              </a:prstGeom>
              <a:blipFill>
                <a:blip r:embed="rId4"/>
                <a:stretch>
                  <a:fillRect l="-456" r="-365" b="-1568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C62B1E-347A-4D47-A078-729C6BB7117A}"/>
                  </a:ext>
                </a:extLst>
              </p:cNvPr>
              <p:cNvSpPr txBox="1"/>
              <p:nvPr/>
            </p:nvSpPr>
            <p:spPr>
              <a:xfrm>
                <a:off x="4806962" y="5243909"/>
                <a:ext cx="2434705" cy="982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𝑃𝑆𝐹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=−2,3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=5,07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𝐷𝑆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=7,55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C62B1E-347A-4D47-A078-729C6BB7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962" y="5243909"/>
                <a:ext cx="2434705" cy="982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86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099C-3F4A-4222-A396-6345C3E2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ro-RO" sz="3200" b="1">
                <a:solidFill>
                  <a:prstClr val="black"/>
                </a:solidFill>
                <a:latin typeface="Calibri" panose="020F0502020204030204"/>
              </a:rPr>
              <a:t>Metoda grafică de determinare a PSF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76F2-3C7E-4629-B8D7-6E935134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În cazul </a:t>
            </a:r>
            <a:r>
              <a:rPr lang="ro-RO" sz="2400">
                <a:highlight>
                  <a:srgbClr val="FFFF00"/>
                </a:highlight>
              </a:rPr>
              <a:t>polarizării TEC-J cu divizor rezistiv în poartă</a:t>
            </a:r>
            <a:r>
              <a:rPr lang="ro-RO" sz="2400"/>
              <a:t>, analiza se face în mod asemănător ca în cazul autopolarizării</a:t>
            </a:r>
          </a:p>
          <a:p>
            <a:r>
              <a:rPr lang="ro-RO" sz="2400"/>
              <a:t>Diferența este că la I</a:t>
            </a:r>
            <a:r>
              <a:rPr lang="ro-RO" sz="2400" baseline="-25000"/>
              <a:t>D</a:t>
            </a:r>
            <a:r>
              <a:rPr lang="ro-RO" sz="2400"/>
              <a:t>=0, potențialul în poartă, V</a:t>
            </a:r>
            <a:r>
              <a:rPr lang="ro-RO" sz="2400" baseline="-25000"/>
              <a:t>G</a:t>
            </a:r>
            <a:r>
              <a:rPr lang="ro-RO" sz="2400"/>
              <a:t>, este diferit de zero deoarece divizorul rezistiv din poartă determină un potențial independent de curentul de drenă.</a:t>
            </a:r>
          </a:p>
          <a:p>
            <a:r>
              <a:rPr lang="ro-RO" sz="2400"/>
              <a:t>Pentru I</a:t>
            </a:r>
            <a:r>
              <a:rPr lang="ro-RO" sz="2400" baseline="-25000"/>
              <a:t>D</a:t>
            </a:r>
            <a:r>
              <a:rPr lang="ro-RO" sz="2400"/>
              <a:t>=0</a:t>
            </a:r>
            <a:br>
              <a:rPr lang="ro-RO" sz="2400"/>
            </a:br>
            <a:br>
              <a:rPr lang="ro-RO" sz="2400"/>
            </a:br>
            <a:br>
              <a:rPr lang="ro-RO" sz="2400"/>
            </a:br>
            <a:br>
              <a:rPr lang="ro-RO" sz="2400"/>
            </a:br>
            <a:r>
              <a:rPr lang="ro-RO" sz="2400"/>
              <a:t>și am găsit primul punct al dreptei de sarcină de coordonate (V</a:t>
            </a:r>
            <a:r>
              <a:rPr lang="ro-RO" sz="2400" baseline="-25000"/>
              <a:t>G</a:t>
            </a:r>
            <a:r>
              <a:rPr lang="ro-RO" sz="2400"/>
              <a:t>,0)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56BA-9AC4-4391-A355-DBDC3CAE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3282-F013-4604-ADF9-425BBADE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EB47-F020-44D5-A197-EFBFA2B5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11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F69729-B277-44F6-A917-0EFA4BA65BED}"/>
                  </a:ext>
                </a:extLst>
              </p:cNvPr>
              <p:cNvSpPr txBox="1"/>
              <p:nvPr/>
            </p:nvSpPr>
            <p:spPr>
              <a:xfrm>
                <a:off x="1158813" y="4154556"/>
                <a:ext cx="2823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F69729-B277-44F6-A917-0EFA4BA65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13" y="4154556"/>
                <a:ext cx="2823465" cy="307777"/>
              </a:xfrm>
              <a:prstGeom prst="rect">
                <a:avLst/>
              </a:prstGeom>
              <a:blipFill>
                <a:blip r:embed="rId2"/>
                <a:stretch>
                  <a:fillRect l="-1512" r="-1512" b="-160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A2F6B1-CEBA-461B-8007-72FC3D04DA46}"/>
                  </a:ext>
                </a:extLst>
              </p:cNvPr>
              <p:cNvSpPr txBox="1"/>
              <p:nvPr/>
            </p:nvSpPr>
            <p:spPr>
              <a:xfrm>
                <a:off x="1201511" y="4597270"/>
                <a:ext cx="32224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−0=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A2F6B1-CEBA-461B-8007-72FC3D04D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511" y="4597270"/>
                <a:ext cx="3222421" cy="307777"/>
              </a:xfrm>
              <a:prstGeom prst="rect">
                <a:avLst/>
              </a:prstGeom>
              <a:blipFill>
                <a:blip r:embed="rId3"/>
                <a:stretch>
                  <a:fillRect l="-1323" b="-1568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23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099C-3F4A-4222-A396-6345C3E2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ro-RO" sz="3200" b="1">
                <a:solidFill>
                  <a:prstClr val="black"/>
                </a:solidFill>
                <a:latin typeface="Calibri" panose="020F0502020204030204"/>
              </a:rPr>
              <a:t>Metoda grafică de determinare a PSF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76F2-3C7E-4629-B8D7-6E935134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Al doilea punct necesar trasării dreptei de sarcină se determină pentru V</a:t>
            </a:r>
            <a:r>
              <a:rPr lang="ro-RO" sz="2400" baseline="-25000"/>
              <a:t>GS</a:t>
            </a:r>
            <a:r>
              <a:rPr lang="ro-RO" sz="2400"/>
              <a:t>=0</a:t>
            </a:r>
            <a:br>
              <a:rPr lang="ro-RO" sz="2400"/>
            </a:br>
            <a:br>
              <a:rPr lang="ro-RO" sz="2400"/>
            </a:br>
            <a:br>
              <a:rPr lang="ro-RO" sz="2400"/>
            </a:br>
            <a:br>
              <a:rPr lang="ro-RO" sz="2400"/>
            </a:br>
            <a:r>
              <a:rPr lang="ro-RO" sz="2400"/>
              <a:t>și coordonatele acestui punct sunt (0,V</a:t>
            </a:r>
            <a:r>
              <a:rPr lang="ro-RO" sz="2400" baseline="-25000"/>
              <a:t>G</a:t>
            </a:r>
            <a:r>
              <a:rPr lang="ro-RO" sz="2400"/>
              <a:t>/R</a:t>
            </a:r>
            <a:r>
              <a:rPr lang="ro-RO" sz="2400" baseline="-25000"/>
              <a:t>S</a:t>
            </a:r>
            <a:r>
              <a:rPr lang="ro-RO" sz="240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56BA-9AC4-4391-A355-DBDC3CAE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3282-F013-4604-ADF9-425BBADE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EB47-F020-44D5-A197-EFBFA2B5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12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E6F02-58BE-4CC8-9D42-378F7264A9C2}"/>
                  </a:ext>
                </a:extLst>
              </p:cNvPr>
              <p:cNvSpPr txBox="1"/>
              <p:nvPr/>
            </p:nvSpPr>
            <p:spPr>
              <a:xfrm>
                <a:off x="1118151" y="2345635"/>
                <a:ext cx="2775375" cy="628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𝐺𝑆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E6F02-58BE-4CC8-9D42-378F7264A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1" y="2345635"/>
                <a:ext cx="2775375" cy="6285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07AD4AC-5AF8-4624-8ACB-13A3FD7BF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351" y="2446115"/>
            <a:ext cx="5128976" cy="35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1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099C-3F4A-4222-A396-6345C3E2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ro-RO" sz="3200" b="1">
                <a:solidFill>
                  <a:prstClr val="black"/>
                </a:solidFill>
                <a:latin typeface="Calibri" panose="020F0502020204030204"/>
              </a:rPr>
              <a:t>Metoda grafică de determinare a PSF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76F2-3C7E-4629-B8D7-6E935134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/>
              <a:t>Exemplul 3</a:t>
            </a:r>
          </a:p>
          <a:p>
            <a:r>
              <a:rPr lang="ro-RO" sz="2400"/>
              <a:t>Determinați grafic PSF pentru TEC-J din circuitul din figură</a:t>
            </a:r>
          </a:p>
          <a:p>
            <a:endParaRPr lang="ro-RO" sz="2400"/>
          </a:p>
          <a:p>
            <a:pPr marL="0" indent="0">
              <a:buNone/>
            </a:pPr>
            <a:r>
              <a:rPr lang="ro-RO" sz="2400" b="1"/>
              <a:t>Rezolvare</a:t>
            </a:r>
          </a:p>
          <a:p>
            <a:r>
              <a:rPr lang="ro-RO" sz="2400"/>
              <a:t>Mai întâi se determină poziția dreptei de sarcină pe caracteristica </a:t>
            </a:r>
            <a:br>
              <a:rPr lang="ro-RO" sz="2400"/>
            </a:br>
            <a:r>
              <a:rPr lang="ro-RO" sz="2400"/>
              <a:t>de transfer</a:t>
            </a:r>
          </a:p>
          <a:p>
            <a:endParaRPr lang="ro-RO" sz="2400"/>
          </a:p>
          <a:p>
            <a:endParaRPr lang="ro-RO" sz="2400"/>
          </a:p>
          <a:p>
            <a:r>
              <a:rPr lang="ro-RO" sz="2400"/>
              <a:t>Primul punct al dreptei de sarcină are coordonatele (4V,0)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56BA-9AC4-4391-A355-DBDC3CAE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3282-F013-4604-ADF9-425BBADE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EB47-F020-44D5-A197-EFBFA2B5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13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F139C-B908-428F-8B25-B5F55D469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694" y="214468"/>
            <a:ext cx="2010056" cy="370574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688559B-4C67-4623-922A-039CA8A2ACD0}"/>
              </a:ext>
            </a:extLst>
          </p:cNvPr>
          <p:cNvSpPr/>
          <p:nvPr/>
        </p:nvSpPr>
        <p:spPr>
          <a:xfrm>
            <a:off x="8796130" y="2067339"/>
            <a:ext cx="1003853" cy="30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35542A-5707-4683-8012-BAFD66DA7205}"/>
                  </a:ext>
                </a:extLst>
              </p:cNvPr>
              <p:cNvSpPr txBox="1"/>
              <p:nvPr/>
            </p:nvSpPr>
            <p:spPr>
              <a:xfrm>
                <a:off x="1138031" y="4452730"/>
                <a:ext cx="4745935" cy="628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4,4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35542A-5707-4683-8012-BAFD66DA7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031" y="4452730"/>
                <a:ext cx="4745935" cy="628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24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099C-3F4A-4222-A396-6345C3E2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ro-RO" sz="3200" b="1">
                <a:solidFill>
                  <a:prstClr val="black"/>
                </a:solidFill>
                <a:latin typeface="Calibri" panose="020F0502020204030204"/>
              </a:rPr>
              <a:t>Metoda grafică de determinare a PSF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76F2-3C7E-4629-B8D7-6E935134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/>
              <a:t>Exemplul 3 – rezolvare</a:t>
            </a:r>
          </a:p>
          <a:p>
            <a:r>
              <a:rPr lang="ro-RO" sz="2400"/>
              <a:t>Expresia curentului de drenă pentru V</a:t>
            </a:r>
            <a:r>
              <a:rPr lang="ro-RO" sz="2400" baseline="-25000"/>
              <a:t>GS</a:t>
            </a:r>
            <a:r>
              <a:rPr lang="ro-RO" sz="2400"/>
              <a:t>=0 este</a:t>
            </a:r>
            <a:br>
              <a:rPr lang="ro-RO" sz="2400"/>
            </a:br>
            <a:br>
              <a:rPr lang="ro-RO" sz="2400"/>
            </a:br>
            <a:br>
              <a:rPr lang="ro-RO" sz="2400"/>
            </a:br>
            <a:br>
              <a:rPr lang="ro-RO" sz="2400"/>
            </a:br>
            <a:r>
              <a:rPr lang="ro-RO" sz="2400"/>
              <a:t>și al doilea punct are coordonatele (0,1.2mA)</a:t>
            </a:r>
          </a:p>
          <a:p>
            <a:r>
              <a:rPr lang="ro-RO" sz="2400"/>
              <a:t>Se determină și V</a:t>
            </a:r>
            <a:r>
              <a:rPr lang="ro-RO" sz="2400" baseline="-25000"/>
              <a:t>DS</a:t>
            </a:r>
            <a:br>
              <a:rPr lang="ro-RO" sz="2400"/>
            </a:br>
            <a:br>
              <a:rPr lang="ro-RO" sz="2400"/>
            </a:br>
            <a:br>
              <a:rPr lang="ro-RO" sz="2400"/>
            </a:br>
            <a:r>
              <a:rPr lang="ro-RO" sz="2400"/>
              <a:t>PSF-ul se scrie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56BA-9AC4-4391-A355-DBDC3CAE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3282-F013-4604-ADF9-425BBADE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EB47-F020-44D5-A197-EFBFA2B5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14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F139C-B908-428F-8B25-B5F55D469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695" y="214469"/>
            <a:ext cx="1407039" cy="2594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77C219-E1CA-4E44-8D6E-9284E024053F}"/>
                  </a:ext>
                </a:extLst>
              </p:cNvPr>
              <p:cNvSpPr txBox="1"/>
              <p:nvPr/>
            </p:nvSpPr>
            <p:spPr>
              <a:xfrm>
                <a:off x="1078394" y="2800430"/>
                <a:ext cx="4044120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𝐺𝑆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=1,2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77C219-E1CA-4E44-8D6E-9284E0240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94" y="2800430"/>
                <a:ext cx="4044120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634BDB6B-3ABF-4486-A1FF-C9AC08486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742" y="3265304"/>
            <a:ext cx="4424027" cy="2760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13B9D4-B06B-41E6-83C9-6903FAE07FDC}"/>
                  </a:ext>
                </a:extLst>
              </p:cNvPr>
              <p:cNvSpPr txBox="1"/>
              <p:nvPr/>
            </p:nvSpPr>
            <p:spPr>
              <a:xfrm>
                <a:off x="1078394" y="4561800"/>
                <a:ext cx="6400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−1,8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𝑚𝐴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×3,98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=0,83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13B9D4-B06B-41E6-83C9-6903FAE07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94" y="4561800"/>
                <a:ext cx="6400406" cy="307777"/>
              </a:xfrm>
              <a:prstGeom prst="rect">
                <a:avLst/>
              </a:prstGeom>
              <a:blipFill>
                <a:blip r:embed="rId5"/>
                <a:stretch>
                  <a:fillRect l="-476" r="-286" b="-1568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600CAD-15FB-432E-9B59-01CBBBEA5129}"/>
                  </a:ext>
                </a:extLst>
              </p:cNvPr>
              <p:cNvSpPr txBox="1"/>
              <p:nvPr/>
            </p:nvSpPr>
            <p:spPr>
              <a:xfrm>
                <a:off x="3375727" y="5183496"/>
                <a:ext cx="2434705" cy="982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𝑃𝑆𝐹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=−1,8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=1,8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𝐷𝑆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=0,83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600CAD-15FB-432E-9B59-01CBBBEA5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727" y="5183496"/>
                <a:ext cx="2434705" cy="9825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34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en-US" sz="3200" b="1">
                <a:latin typeface="+mn-lt"/>
              </a:rPr>
              <a:t>Metoda </a:t>
            </a:r>
            <a:r>
              <a:rPr lang="ro-RO" sz="3200" b="1">
                <a:latin typeface="+mn-lt"/>
              </a:rPr>
              <a:t>analitică</a:t>
            </a:r>
            <a:r>
              <a:rPr lang="en-US" sz="3200" b="1">
                <a:latin typeface="+mn-lt"/>
              </a:rPr>
              <a:t> de d</a:t>
            </a:r>
            <a:r>
              <a:rPr lang="ro-RO" sz="3200" b="1">
                <a:latin typeface="+mn-lt"/>
              </a:rPr>
              <a:t>eterminare a PSF</a:t>
            </a:r>
            <a:endParaRPr lang="en-US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200"/>
            <a:ext cx="10515599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RO"/>
              <a:t>Presupune rezolvarea sistemului de ecuații:</a:t>
            </a:r>
          </a:p>
          <a:p>
            <a:pPr marL="365760" indent="-256032">
              <a:buNone/>
              <a:defRPr/>
            </a:pPr>
            <a:endParaRPr lang="ro-RO"/>
          </a:p>
          <a:p>
            <a:pPr marL="365760" indent="-256032">
              <a:buNone/>
              <a:defRPr/>
            </a:pPr>
            <a:endParaRPr lang="ro-RO"/>
          </a:p>
          <a:p>
            <a:pPr marL="365760" indent="-256032">
              <a:buNone/>
              <a:defRPr/>
            </a:pPr>
            <a:endParaRPr lang="ro-RO"/>
          </a:p>
          <a:p>
            <a:pPr marL="365760" indent="-256032">
              <a:buNone/>
              <a:defRPr/>
            </a:pPr>
            <a:r>
              <a:rPr lang="ro-RO"/>
              <a:t>în care</a:t>
            </a:r>
          </a:p>
          <a:p>
            <a:pPr marL="457200" indent="-457200">
              <a:buNone/>
              <a:defRPr/>
            </a:pPr>
            <a:r>
              <a:rPr lang="en-US"/>
              <a:t>	(1) </a:t>
            </a:r>
            <a:r>
              <a:rPr lang="ro-RO"/>
              <a:t>reprezintă </a:t>
            </a:r>
            <a:r>
              <a:rPr lang="ro-RO" b="1">
                <a:solidFill>
                  <a:srgbClr val="0070C0"/>
                </a:solidFill>
              </a:rPr>
              <a:t>ecuația de dispozitiv</a:t>
            </a:r>
          </a:p>
          <a:p>
            <a:pPr marL="457200" indent="-457200">
              <a:buNone/>
              <a:defRPr/>
            </a:pPr>
            <a:r>
              <a:rPr lang="en-US"/>
              <a:t>	(2) </a:t>
            </a:r>
            <a:r>
              <a:rPr lang="ro-RO"/>
              <a:t>reprezintă </a:t>
            </a:r>
            <a:r>
              <a:rPr lang="ro-RO" b="1">
                <a:solidFill>
                  <a:srgbClr val="FF0000"/>
                </a:solidFill>
              </a:rPr>
              <a:t>ecuația de circuit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3D04E8F-758F-4E9F-A676-3544CD44AC26}" type="datetime1">
              <a:rPr lang="en-US" smtClean="0"/>
              <a:t>12/4/2020</a:t>
            </a:fld>
            <a:endParaRPr lang="en-US"/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9</a:t>
            </a:r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EFCB0C-7328-46FA-B291-F8B828B9FA1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Object 2"/>
              <p:cNvSpPr txBox="1"/>
              <p:nvPr/>
            </p:nvSpPr>
            <p:spPr bwMode="auto">
              <a:xfrm>
                <a:off x="3847191" y="2088915"/>
                <a:ext cx="4497614" cy="150446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𝐷𝑆𝑆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ro-RO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o-RO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o-RO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ro-RO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𝐺𝑆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o-RO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o-RO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ro-RO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𝐺𝑆</m:t>
                                              </m:r>
                                              <m:r>
                                                <a:rPr lang="ro-RO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ro-RO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𝑜𝑓𝑓</m:t>
                                              </m:r>
                                              <m:r>
                                                <a:rPr lang="ro-RO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307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7191" y="2088915"/>
                <a:ext cx="4497614" cy="1504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202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7CDD-1413-44E4-89F3-E0D91211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Determinarea analitică a PSF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6FC37-D348-4083-8D73-F000C273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/>
              <a:t>Exemplul 4</a:t>
            </a:r>
          </a:p>
          <a:p>
            <a:r>
              <a:rPr lang="ro-RO" sz="2400"/>
              <a:t>Determinați analitic PSF la TEC-J cu canal n din figură</a:t>
            </a:r>
          </a:p>
          <a:p>
            <a:r>
              <a:rPr lang="ro-RO" sz="2400"/>
              <a:t>TEC-J se caracterizează prin I</a:t>
            </a:r>
            <a:r>
              <a:rPr lang="ro-RO" sz="2400" baseline="-25000"/>
              <a:t>DSS</a:t>
            </a:r>
            <a:r>
              <a:rPr lang="ro-RO" sz="2400"/>
              <a:t>=10mA și V</a:t>
            </a:r>
            <a:r>
              <a:rPr lang="ro-RO" sz="2400" baseline="-25000"/>
              <a:t>GS(off)</a:t>
            </a:r>
            <a:r>
              <a:rPr lang="ro-RO" sz="2400"/>
              <a:t>=-8V.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C2E2C-3BF7-474D-AE8D-13A8C391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5BC59-7C94-46CE-9D4F-E2257F5F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83FC-4CA8-46C8-AC1C-9F5FA964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16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C5A3A-4171-4591-BDE4-51A720F9E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435" y="311475"/>
            <a:ext cx="2840355" cy="411384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CDDFF11-8F2D-46E2-ABEA-95A3DE2191B4}"/>
              </a:ext>
            </a:extLst>
          </p:cNvPr>
          <p:cNvSpPr/>
          <p:nvPr/>
        </p:nvSpPr>
        <p:spPr>
          <a:xfrm>
            <a:off x="7937090" y="2349268"/>
            <a:ext cx="974035" cy="31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032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7CDD-1413-44E4-89F3-E0D91211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Determinarea analitică a PSF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6FC37-D348-4083-8D73-F000C273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/>
              <a:t>Exemplul 4 - rezolvare</a:t>
            </a:r>
          </a:p>
          <a:p>
            <a:r>
              <a:rPr lang="ro-RO" sz="2400"/>
              <a:t>Ecuația de circuit se scrie</a:t>
            </a:r>
          </a:p>
          <a:p>
            <a:endParaRPr lang="ro-RO" sz="2400"/>
          </a:p>
          <a:p>
            <a:endParaRPr lang="ro-RO" sz="2400"/>
          </a:p>
          <a:p>
            <a:r>
              <a:rPr lang="ro-RO" sz="2400"/>
              <a:t>Înlocuind V</a:t>
            </a:r>
            <a:r>
              <a:rPr lang="ro-RO" sz="2400" baseline="-25000"/>
              <a:t>GS</a:t>
            </a:r>
            <a:r>
              <a:rPr lang="ro-RO" sz="2400"/>
              <a:t> în ecuația de dispozitiv obținem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C2E2C-3BF7-474D-AE8D-13A8C391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5BC59-7C94-46CE-9D4F-E2257F5F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83FC-4CA8-46C8-AC1C-9F5FA964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17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FAA541-02BE-4A32-8DBE-F64A9C890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619" y="2063116"/>
            <a:ext cx="2840355" cy="4113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43B0CA-34B6-440D-B1A4-BBD727D30BBE}"/>
                  </a:ext>
                </a:extLst>
              </p:cNvPr>
              <p:cNvSpPr txBox="1"/>
              <p:nvPr/>
            </p:nvSpPr>
            <p:spPr>
              <a:xfrm>
                <a:off x="989772" y="2916344"/>
                <a:ext cx="60976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=0−</m:t>
                      </m:r>
                      <m:sSub>
                        <m:sSub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=−0,47</m:t>
                      </m:r>
                      <m:sSub>
                        <m:sSub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43B0CA-34B6-440D-B1A4-BBD727D30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2" y="2916344"/>
                <a:ext cx="609765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ACAD81-785E-4F65-963C-6ED13396C5D5}"/>
                  </a:ext>
                </a:extLst>
              </p:cNvPr>
              <p:cNvSpPr txBox="1"/>
              <p:nvPr/>
            </p:nvSpPr>
            <p:spPr>
              <a:xfrm>
                <a:off x="989772" y="4120039"/>
                <a:ext cx="5650397" cy="1608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sSup>
                        <m:sSup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𝑜𝑓𝑓</m:t>
                                      </m:r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−0,47</m:t>
                                  </m:r>
                                  <m:sSub>
                                    <m:sSubPr>
                                      <m:ctrlP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o-RO" sz="2000" b="0" i="1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0,47</m:t>
                                  </m:r>
                                  <m:sSub>
                                    <m:sSubPr>
                                      <m:ctrlP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8−0,47</m:t>
                                  </m:r>
                                  <m:sSub>
                                    <m:sSubPr>
                                      <m:ctrlP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ACAD81-785E-4F65-963C-6ED13396C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2" y="4120039"/>
                <a:ext cx="5650397" cy="16085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927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7CDD-1413-44E4-89F3-E0D91211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Determinarea analitică a PSF</a:t>
            </a:r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6FC37-D348-4083-8D73-F000C2734A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o-RO" sz="2400" b="1"/>
                  <a:t>Exemplul 4 - rezolvare</a:t>
                </a:r>
              </a:p>
              <a:p>
                <a:endParaRPr lang="ro-RO" sz="2400"/>
              </a:p>
              <a:p>
                <a:endParaRPr lang="ro-RO" sz="2400"/>
              </a:p>
              <a:p>
                <a:endParaRPr lang="ro-RO" sz="2400"/>
              </a:p>
              <a:p>
                <a:endParaRPr lang="ro-RO" sz="2400"/>
              </a:p>
              <a:p>
                <a:endParaRPr lang="ro-RO" sz="2400"/>
              </a:p>
              <a:p>
                <a:endParaRPr lang="ro-RO" sz="2400"/>
              </a:p>
              <a:p>
                <a:r>
                  <a:rPr lang="ro-RO" sz="2400"/>
                  <a:t>Se alege acea valoare a I</a:t>
                </a:r>
                <a:r>
                  <a:rPr lang="ro-RO" sz="2400" baseline="-25000"/>
                  <a:t>D</a:t>
                </a:r>
                <a:r>
                  <a:rPr lang="ro-RO" sz="2400"/>
                  <a:t> pentru care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o-RO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o-RO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ro-RO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ro-RO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o-RO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𝐺𝑆</m:t>
                            </m:r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𝑜𝑓𝑓</m:t>
                            </m:r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ro-RO" sz="2400"/>
              </a:p>
              <a:p>
                <a:r>
                  <a:rPr lang="ro-RO" sz="2400"/>
                  <a:t>Deci I</a:t>
                </a:r>
                <a:r>
                  <a:rPr lang="ro-RO" sz="2400" baseline="-25000"/>
                  <a:t>D</a:t>
                </a:r>
                <a:r>
                  <a:rPr lang="ro-RO" sz="2400"/>
                  <a:t>=5mA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6FC37-D348-4083-8D73-F000C2734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C2E2C-3BF7-474D-AE8D-13A8C391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5BC59-7C94-46CE-9D4F-E2257F5F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83FC-4CA8-46C8-AC1C-9F5FA964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18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1427A-D831-429D-A427-175227724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619" y="2063116"/>
            <a:ext cx="2840355" cy="4113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0F7B54-FEEB-4B34-9F1A-65AC1B84B06C}"/>
                  </a:ext>
                </a:extLst>
              </p:cNvPr>
              <p:cNvSpPr txBox="1"/>
              <p:nvPr/>
            </p:nvSpPr>
            <p:spPr>
              <a:xfrm>
                <a:off x="955944" y="2295939"/>
                <a:ext cx="4276876" cy="622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64−2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×8×0,47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0,47</m:t>
                              </m:r>
                            </m:e>
                            <m:sup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0F7B54-FEEB-4B34-9F1A-65AC1B84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44" y="2295939"/>
                <a:ext cx="4276876" cy="6225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53916D-3365-4378-B7DA-2FBA26267D43}"/>
                  </a:ext>
                </a:extLst>
              </p:cNvPr>
              <p:cNvSpPr txBox="1"/>
              <p:nvPr/>
            </p:nvSpPr>
            <p:spPr>
              <a:xfrm>
                <a:off x="970523" y="3053419"/>
                <a:ext cx="3235629" cy="312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32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=320−37,6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+1,1</m:t>
                      </m:r>
                      <m:sSubSup>
                        <m:sSubSupPr>
                          <m:ctrlPr>
                            <a:rPr lang="ro-R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ro-R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53916D-3365-4378-B7DA-2FBA26267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23" y="3053419"/>
                <a:ext cx="3235629" cy="312073"/>
              </a:xfrm>
              <a:prstGeom prst="rect">
                <a:avLst/>
              </a:prstGeom>
              <a:blipFill>
                <a:blip r:embed="rId5"/>
                <a:stretch>
                  <a:fillRect l="-1318" t="-3922" r="-377" b="-1764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10CD74-57B8-4AE2-B941-1FF246E5776D}"/>
                  </a:ext>
                </a:extLst>
              </p:cNvPr>
              <p:cNvSpPr txBox="1"/>
              <p:nvPr/>
            </p:nvSpPr>
            <p:spPr>
              <a:xfrm>
                <a:off x="838200" y="3528895"/>
                <a:ext cx="3047172" cy="404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1,1</m:t>
                      </m:r>
                      <m:sSubSup>
                        <m:sSubSupPr>
                          <m:ctrlPr>
                            <a:rPr lang="ro-R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ro-R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−69,6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+320=0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10CD74-57B8-4AE2-B941-1FF246E57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28895"/>
                <a:ext cx="3047172" cy="404406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CE0F0E-0445-474F-8702-79025B99FED4}"/>
                  </a:ext>
                </a:extLst>
              </p:cNvPr>
              <p:cNvSpPr txBox="1"/>
              <p:nvPr/>
            </p:nvSpPr>
            <p:spPr>
              <a:xfrm>
                <a:off x="970523" y="4055067"/>
                <a:ext cx="7919347" cy="755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ro-R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69,6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69,6</m:t>
                                  </m:r>
                                </m:e>
                                <m:sup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−4×1,1×320</m:t>
                              </m:r>
                            </m:e>
                          </m:rad>
                        </m:num>
                        <m:den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den>
                      </m:f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69,6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±58,6</m:t>
                          </m:r>
                        </m:num>
                        <m:den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den>
                      </m:f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=58,3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CE0F0E-0445-474F-8702-79025B99F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23" y="4055067"/>
                <a:ext cx="7919347" cy="7558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03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7CDD-1413-44E4-89F3-E0D91211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Determinarea analitică a PSF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6FC37-D348-4083-8D73-F000C273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/>
              <a:t>Exemplul 4 - rezolvare</a:t>
            </a:r>
          </a:p>
          <a:p>
            <a:r>
              <a:rPr lang="ro-RO" sz="2400"/>
              <a:t>Tensiunea poartă-sursă este</a:t>
            </a:r>
          </a:p>
          <a:p>
            <a:endParaRPr lang="ro-RO" sz="2400"/>
          </a:p>
          <a:p>
            <a:r>
              <a:rPr lang="ro-RO" sz="2400"/>
              <a:t>Tensiunea drenă-sursă se determină pe ochiul de ieșire</a:t>
            </a:r>
          </a:p>
          <a:p>
            <a:endParaRPr lang="ro-RO" sz="2400"/>
          </a:p>
          <a:p>
            <a:r>
              <a:rPr lang="ro-RO" sz="2400"/>
              <a:t>PSF-ul tranzistorului se scrie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C2E2C-3BF7-474D-AE8D-13A8C391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5BC59-7C94-46CE-9D4F-E2257F5F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83FC-4CA8-46C8-AC1C-9F5FA964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19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E3510-88F3-4E86-92CD-5B091D312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619" y="2063116"/>
            <a:ext cx="2840355" cy="4113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DA9DE7-F6E0-4346-AEBA-00CEAC2C43F8}"/>
                  </a:ext>
                </a:extLst>
              </p:cNvPr>
              <p:cNvSpPr txBox="1"/>
              <p:nvPr/>
            </p:nvSpPr>
            <p:spPr>
              <a:xfrm>
                <a:off x="1116477" y="3693517"/>
                <a:ext cx="63475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𝑚𝐴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×1,47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=7,65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DA9DE7-F6E0-4346-AEBA-00CEAC2C4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77" y="3693517"/>
                <a:ext cx="6347507" cy="307777"/>
              </a:xfrm>
              <a:prstGeom prst="rect">
                <a:avLst/>
              </a:prstGeom>
              <a:blipFill>
                <a:blip r:embed="rId3"/>
                <a:stretch>
                  <a:fillRect l="-384" r="-384" b="-160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108E7A-384A-4362-AB37-28EC2EE8B982}"/>
                  </a:ext>
                </a:extLst>
              </p:cNvPr>
              <p:cNvSpPr txBox="1"/>
              <p:nvPr/>
            </p:nvSpPr>
            <p:spPr>
              <a:xfrm>
                <a:off x="1146695" y="4597840"/>
                <a:ext cx="2550250" cy="982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𝑃𝑆𝐹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=−2,35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𝐷𝑆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=7,65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108E7A-384A-4362-AB37-28EC2EE8B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95" y="4597840"/>
                <a:ext cx="2550250" cy="982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37E894-3618-4163-A48D-C2AACDA04228}"/>
                  </a:ext>
                </a:extLst>
              </p:cNvPr>
              <p:cNvSpPr txBox="1"/>
              <p:nvPr/>
            </p:nvSpPr>
            <p:spPr>
              <a:xfrm>
                <a:off x="1066893" y="2672100"/>
                <a:ext cx="47351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o-R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𝐺𝑆</m:t>
                              </m:r>
                            </m:sub>
                          </m:s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𝑚𝐴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×0,47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=−2,35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37E894-3618-4163-A48D-C2AACDA04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93" y="2672100"/>
                <a:ext cx="473516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39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3BB6-E1DD-47E5-A252-DAEA50DF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Probleme tratate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4FA4D-37D0-4F55-A213-ABCDEE3C3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TEC-J</a:t>
            </a:r>
          </a:p>
          <a:p>
            <a:r>
              <a:rPr lang="en-US" sz="2400"/>
              <a:t>Polarizarea </a:t>
            </a:r>
            <a:r>
              <a:rPr lang="ro-RO" sz="2400"/>
              <a:t>TEC-J </a:t>
            </a:r>
            <a:r>
              <a:rPr lang="en-US" sz="2400"/>
              <a:t>cu divi</a:t>
            </a:r>
            <a:r>
              <a:rPr lang="ro-RO" sz="2400"/>
              <a:t>z</a:t>
            </a:r>
            <a:r>
              <a:rPr lang="en-US" sz="2400"/>
              <a:t>or rezistiv</a:t>
            </a:r>
            <a:endParaRPr lang="ro-RO" sz="2400"/>
          </a:p>
          <a:p>
            <a:r>
              <a:rPr lang="ro-RO" sz="2400"/>
              <a:t>Metoda grafică de determinare a PSF</a:t>
            </a:r>
          </a:p>
          <a:p>
            <a:r>
              <a:rPr lang="ro-RO" sz="2400"/>
              <a:t>Metoda analitică de determinare a PSF</a:t>
            </a:r>
          </a:p>
          <a:p>
            <a:r>
              <a:rPr lang="ro-RO" sz="2400"/>
              <a:t>Stabilitatea PSF-ului</a:t>
            </a:r>
            <a:endParaRPr lang="en-US" sz="2400"/>
          </a:p>
          <a:p>
            <a:r>
              <a:rPr lang="en-US" sz="2400"/>
              <a:t>Conexiuni ale TEC-J</a:t>
            </a:r>
            <a:endParaRPr lang="ro-RO" sz="2400"/>
          </a:p>
          <a:p>
            <a:r>
              <a:rPr lang="ro-RO" sz="2400"/>
              <a:t>Amplificator de semnal mic</a:t>
            </a:r>
            <a:r>
              <a:rPr lang="en-US" sz="2400"/>
              <a:t> ralizat cu TEC-J</a:t>
            </a:r>
            <a:endParaRPr lang="ro-RO" sz="2400"/>
          </a:p>
          <a:p>
            <a:r>
              <a:rPr lang="ro-RO" sz="2400"/>
              <a:t>Modelul de semnal mic al TEC-J</a:t>
            </a:r>
          </a:p>
          <a:p>
            <a:r>
              <a:rPr lang="ro-RO" sz="2400"/>
              <a:t>Rezistența de intrare</a:t>
            </a:r>
            <a:endParaRPr lang="en-US" sz="2400"/>
          </a:p>
          <a:p>
            <a:r>
              <a:rPr lang="en-US" sz="2400"/>
              <a:t>Probleme</a:t>
            </a:r>
            <a:endParaRPr lang="ro-RO" sz="2400"/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136EB-C933-4593-BEE5-586796AA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9FF36-84E3-4688-A2AB-FE6C3948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451BC-7F01-48AD-A524-26B21C18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74331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Stabilitatea PSF-ului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/>
              <a:t>Caracteristica </a:t>
            </a:r>
            <a:r>
              <a:rPr lang="ro-RO" sz="2400"/>
              <a:t>de transfer a TEC-J diferă considerabil de la un exemplar la altul, chiar din același tip de tranzistor;</a:t>
            </a:r>
          </a:p>
          <a:p>
            <a:r>
              <a:rPr lang="en-US" sz="2400"/>
              <a:t>Dacă, de exemplu, </a:t>
            </a:r>
            <a:r>
              <a:rPr lang="ro-RO" sz="2400"/>
              <a:t>dacă </a:t>
            </a:r>
            <a:r>
              <a:rPr lang="en-US" sz="2400"/>
              <a:t>un </a:t>
            </a:r>
            <a:r>
              <a:rPr lang="ro-RO" sz="2400"/>
              <a:t>TEC-J</a:t>
            </a:r>
            <a:r>
              <a:rPr lang="en-US" sz="2400"/>
              <a:t> </a:t>
            </a:r>
            <a:r>
              <a:rPr lang="ro-RO" sz="2400"/>
              <a:t>de tipul </a:t>
            </a:r>
            <a:r>
              <a:rPr lang="en-US" sz="2400"/>
              <a:t>2N5459 este înlocuit </a:t>
            </a:r>
            <a:br>
              <a:rPr lang="ro-RO" sz="2400"/>
            </a:br>
            <a:r>
              <a:rPr lang="en-US" sz="2400"/>
              <a:t>într-un circuit de polarizare dat cu un alt 2N5459, curba </a:t>
            </a:r>
            <a:br>
              <a:rPr lang="ro-RO" sz="2400"/>
            </a:br>
            <a:r>
              <a:rPr lang="en-US" sz="2400"/>
              <a:t>caracteristic</a:t>
            </a:r>
            <a:r>
              <a:rPr lang="ro-RO" sz="2400"/>
              <a:t>ii</a:t>
            </a:r>
            <a:r>
              <a:rPr lang="en-US" sz="2400"/>
              <a:t> de transfer poate varia foarte mult, așa cum este </a:t>
            </a:r>
            <a:br>
              <a:rPr lang="ro-RO" sz="2400"/>
            </a:br>
            <a:r>
              <a:rPr lang="en-US" sz="2400"/>
              <a:t>ilustrat în </a:t>
            </a:r>
            <a:r>
              <a:rPr lang="ro-RO" sz="2400"/>
              <a:t>f</a:t>
            </a:r>
            <a:r>
              <a:rPr lang="en-US" sz="2400"/>
              <a:t>igur</a:t>
            </a:r>
            <a:r>
              <a:rPr lang="ro-RO" sz="2400"/>
              <a:t>ă</a:t>
            </a:r>
            <a:endParaRPr lang="en-US" sz="2400"/>
          </a:p>
          <a:p>
            <a:r>
              <a:rPr lang="ro-RO" sz="2400"/>
              <a:t>În acest caz I</a:t>
            </a:r>
            <a:r>
              <a:rPr lang="ro-RO" sz="2400" baseline="-25000"/>
              <a:t>DSS</a:t>
            </a:r>
            <a:r>
              <a:rPr lang="ro-RO" sz="2400"/>
              <a:t> maxim este 16 mA iar I</a:t>
            </a:r>
            <a:r>
              <a:rPr lang="ro-RO" sz="2400" baseline="-25000"/>
              <a:t>DSS</a:t>
            </a:r>
            <a:r>
              <a:rPr lang="ro-RO" sz="2400"/>
              <a:t> minim este 4 mA;</a:t>
            </a:r>
          </a:p>
          <a:p>
            <a:r>
              <a:rPr lang="en-US" sz="2400"/>
              <a:t>În mod similar, V</a:t>
            </a:r>
            <a:r>
              <a:rPr lang="en-US" sz="2400" baseline="-25000"/>
              <a:t>GS</a:t>
            </a:r>
            <a:r>
              <a:rPr lang="ro-RO" sz="2400" baseline="-25000"/>
              <a:t>(off)</a:t>
            </a:r>
            <a:r>
              <a:rPr lang="en-US" sz="2400"/>
              <a:t> maxim este </a:t>
            </a:r>
            <a:r>
              <a:rPr lang="ro-RO" sz="2400"/>
              <a:t>-8V iar</a:t>
            </a:r>
            <a:r>
              <a:rPr lang="en-US" sz="2400"/>
              <a:t> V</a:t>
            </a:r>
            <a:r>
              <a:rPr lang="en-US" sz="2400" baseline="-25000"/>
              <a:t>GS</a:t>
            </a:r>
            <a:r>
              <a:rPr lang="ro-RO" sz="2400" baseline="-25000"/>
              <a:t>(off)</a:t>
            </a:r>
            <a:r>
              <a:rPr lang="en-US" sz="2400"/>
              <a:t> </a:t>
            </a:r>
            <a:r>
              <a:rPr lang="ro-RO" sz="2400"/>
              <a:t>mimim </a:t>
            </a:r>
            <a:r>
              <a:rPr lang="en-US" sz="2400"/>
              <a:t>este</a:t>
            </a:r>
            <a:r>
              <a:rPr lang="ro-RO" sz="2400"/>
              <a:t> </a:t>
            </a:r>
            <a:br>
              <a:rPr lang="ro-RO" sz="2400"/>
            </a:br>
            <a:r>
              <a:rPr lang="ro-RO" sz="2400"/>
              <a:t>-2V;</a:t>
            </a:r>
            <a:endParaRPr lang="en-US" sz="2400"/>
          </a:p>
          <a:p>
            <a:r>
              <a:rPr lang="en-US" sz="2400"/>
              <a:t>Aceasta înseamnă că, </a:t>
            </a:r>
            <a:r>
              <a:rPr lang="ro-RO" sz="2400"/>
              <a:t>dintr-un lot de tranzistoare 2N5459 </a:t>
            </a:r>
            <a:br>
              <a:rPr lang="ro-RO" sz="2400"/>
            </a:br>
            <a:r>
              <a:rPr lang="ro-RO" sz="2400"/>
              <a:t>dacă se alege la întâmplare un exemplar, el poate avea </a:t>
            </a:r>
            <a:br>
              <a:rPr lang="ro-RO" sz="2400"/>
            </a:br>
            <a:r>
              <a:rPr lang="ro-RO" sz="2400"/>
              <a:t>valorile oriunde în domeniile de variație prezentate.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C375-FFF2-463A-B719-087B9CBAB28E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452D8-B594-40F5-91B2-74270ACEB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393" y="2406290"/>
            <a:ext cx="3234189" cy="364763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46631A7-4B26-4E94-9179-24E3A7C93A96}"/>
              </a:ext>
            </a:extLst>
          </p:cNvPr>
          <p:cNvSpPr/>
          <p:nvPr/>
        </p:nvSpPr>
        <p:spPr>
          <a:xfrm>
            <a:off x="7929769" y="3429000"/>
            <a:ext cx="136166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4943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Stabilitatea PSF-ului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Pentru TEC-J cu </a:t>
            </a:r>
            <a:r>
              <a:rPr lang="ro-RO" b="1"/>
              <a:t>polarizare automată</a:t>
            </a:r>
            <a:r>
              <a:rPr lang="ro-RO"/>
              <a:t>, în cazul </a:t>
            </a:r>
            <a:br>
              <a:rPr lang="ro-RO"/>
            </a:br>
            <a:r>
              <a:rPr lang="ro-RO"/>
              <a:t>determinării grafice a PSF pe caracteristicile de </a:t>
            </a:r>
            <a:br>
              <a:rPr lang="ro-RO"/>
            </a:br>
            <a:r>
              <a:rPr lang="ro-RO"/>
              <a:t>transfer extreme, la același tip de TEC-J, se </a:t>
            </a:r>
            <a:br>
              <a:rPr lang="ro-RO"/>
            </a:br>
            <a:r>
              <a:rPr lang="ro-RO"/>
              <a:t>observă că PSF poate varia între Q1 – valoarea </a:t>
            </a:r>
            <a:br>
              <a:rPr lang="ro-RO"/>
            </a:br>
            <a:r>
              <a:rPr lang="ro-RO"/>
              <a:t>minimă și Q2 – valoarea maximă.</a:t>
            </a:r>
          </a:p>
          <a:p>
            <a:r>
              <a:rPr lang="ro-RO"/>
              <a:t>I</a:t>
            </a:r>
            <a:r>
              <a:rPr lang="ro-RO" baseline="-25000"/>
              <a:t>D</a:t>
            </a:r>
            <a:r>
              <a:rPr lang="ro-RO"/>
              <a:t> se modifică într-un domeniu destul </a:t>
            </a:r>
            <a:br>
              <a:rPr lang="ro-RO"/>
            </a:br>
            <a:r>
              <a:rPr lang="ro-RO"/>
              <a:t>de mare, între I</a:t>
            </a:r>
            <a:r>
              <a:rPr lang="ro-RO" baseline="-25000"/>
              <a:t>D1</a:t>
            </a:r>
            <a:r>
              <a:rPr lang="ro-RO"/>
              <a:t> și I</a:t>
            </a:r>
            <a:r>
              <a:rPr lang="ro-RO" baseline="-25000"/>
              <a:t>D2</a:t>
            </a:r>
            <a:r>
              <a:rPr lang="ro-RO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2578-0CB9-4A79-8177-F4C559CD18E8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E7D253-F5BD-4672-B070-5A2D5250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582" y="942628"/>
            <a:ext cx="4020111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18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Stabilitatea PSF-ului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Polarizarea cu divizor de tensiune </a:t>
            </a:r>
            <a:br>
              <a:rPr lang="ro-RO"/>
            </a:br>
            <a:r>
              <a:rPr lang="ro-RO"/>
              <a:t>asigură o abatere mai mică a PSF în </a:t>
            </a:r>
            <a:br>
              <a:rPr lang="ro-RO"/>
            </a:br>
            <a:r>
              <a:rPr lang="ro-RO"/>
              <a:t>raport cu dispersia parametrilor TEC-J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2974-C789-4D6B-A2BE-50CCDF6B3C96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D7978-2A17-40C4-A255-56DB4D25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162" y="914049"/>
            <a:ext cx="5506218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51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Conexiuni ale TEC-J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funcție de terminalul pe care se aplică semnalul și cel de pe care se culege, se deosebesc 3 conexiuni:</a:t>
            </a:r>
          </a:p>
          <a:p>
            <a:pPr lvl="1"/>
            <a:r>
              <a:rPr lang="ro-RO" sz="2800"/>
              <a:t>Sursă comună, SC</a:t>
            </a:r>
          </a:p>
          <a:p>
            <a:pPr lvl="1"/>
            <a:r>
              <a:rPr lang="ro-RO" sz="2800"/>
              <a:t>Drenă comună, DC și</a:t>
            </a:r>
          </a:p>
          <a:p>
            <a:pPr lvl="1"/>
            <a:r>
              <a:rPr lang="ro-RO" sz="2800"/>
              <a:t>Poartă comună, GC</a:t>
            </a:r>
          </a:p>
          <a:p>
            <a:r>
              <a:rPr lang="ro-RO"/>
              <a:t>La conexiunea SC semnalul se aplică pe poartă și se culege din drenă.</a:t>
            </a:r>
          </a:p>
          <a:p>
            <a:r>
              <a:rPr lang="ro-RO"/>
              <a:t>La conexiunea DC semnalul se aplică pe poartă și se culege din sursă.</a:t>
            </a:r>
          </a:p>
          <a:p>
            <a:r>
              <a:rPr lang="ro-RO"/>
              <a:t>La conexiunea GC semnalul se aplică pe sursă și se culege din drenă.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5E8A-0ABD-4C80-82B2-7E352C22E68A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Conexiuni ale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Exemplificare pe 3 circuite în care TEC-J este </a:t>
            </a:r>
            <a:r>
              <a:rPr lang="en-US"/>
              <a:t>polarizat automat</a:t>
            </a:r>
            <a:r>
              <a:rPr lang="ro-RO"/>
              <a:t>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FAFB-17B7-41EB-AFB9-DF46D158A6DF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9F8B62-5310-4FD3-99A7-8F985C17B7A8}"/>
              </a:ext>
            </a:extLst>
          </p:cNvPr>
          <p:cNvGrpSpPr/>
          <p:nvPr/>
        </p:nvGrpSpPr>
        <p:grpSpPr>
          <a:xfrm>
            <a:off x="2013823" y="2530078"/>
            <a:ext cx="8164354" cy="3646885"/>
            <a:chOff x="2025729" y="2615395"/>
            <a:chExt cx="8164354" cy="3646885"/>
          </a:xfrm>
        </p:grpSpPr>
        <p:sp>
          <p:nvSpPr>
            <p:cNvPr id="8" name="TextBox 7"/>
            <p:cNvSpPr txBox="1"/>
            <p:nvPr/>
          </p:nvSpPr>
          <p:spPr>
            <a:xfrm>
              <a:off x="3009900" y="589294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SC</a:t>
              </a: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97528" y="585927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DC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53400" y="587389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GC</a:t>
              </a:r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729" y="2615395"/>
              <a:ext cx="8164354" cy="3277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03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EBCE-7020-4369-BDFC-C1A984DA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Amplificator de semnal 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ED9E-2280-4916-BA17-3E9668206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Un amplificator cu TEC-J cu sursă comună este cel în care semnalul de intrare de curent alternativ este aplicat la poartă iar semnalul de ieșire de curent alternativ este preluat din drenă.</a:t>
            </a:r>
          </a:p>
          <a:p>
            <a:r>
              <a:rPr lang="ro-RO" sz="2400"/>
              <a:t>Terminalul sursă este comun atât semnalului de intrare, cât și celui de ieșire.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D1F67-456C-40C0-9ADC-55E9A28E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EC1E3-2531-431D-B2B4-5F18A449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92CA-B11B-4159-B791-71C3FD5F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25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44635-2FA9-4545-BDAC-331330233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048" y="3349549"/>
            <a:ext cx="5753903" cy="28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91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EBCE-7020-4369-BDFC-C1A984DA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Amplificator de semnal 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ED9E-2280-4916-BA17-3E9668206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Rezistorul R</a:t>
            </a:r>
            <a:r>
              <a:rPr lang="ro-RO" sz="2400" baseline="-25000"/>
              <a:t>G</a:t>
            </a:r>
            <a:r>
              <a:rPr lang="ro-RO" sz="2400"/>
              <a:t> are două scopuri: </a:t>
            </a:r>
            <a:r>
              <a:rPr lang="en-US" sz="2400"/>
              <a:t>(1) </a:t>
            </a:r>
            <a:r>
              <a:rPr lang="ro-RO" sz="2400"/>
              <a:t>menține poarta la aproximativ 0 V î</a:t>
            </a:r>
            <a:r>
              <a:rPr lang="en-US" sz="2400"/>
              <a:t>n </a:t>
            </a:r>
            <a:r>
              <a:rPr lang="ro-RO" sz="2400"/>
              <a:t>c.c. (deoarece I</a:t>
            </a:r>
            <a:r>
              <a:rPr lang="ro-RO" sz="2400" baseline="-25000"/>
              <a:t>GSS</a:t>
            </a:r>
            <a:r>
              <a:rPr lang="ro-RO" sz="2400"/>
              <a:t> este extrem de mic), și (2) valoarea sa mare (de obicei mai mulți megaohmi) împiedică efecte de încărcare a sursei de semnal V</a:t>
            </a:r>
            <a:r>
              <a:rPr lang="ro-RO" sz="2400" baseline="-25000"/>
              <a:t>in</a:t>
            </a:r>
            <a:r>
              <a:rPr lang="ro-RO" sz="2400"/>
              <a:t>. </a:t>
            </a:r>
          </a:p>
          <a:p>
            <a:r>
              <a:rPr lang="ro-RO" sz="2400"/>
              <a:t>Tensiunea de polarizare este produsă de căderea de tensiune de pe R</a:t>
            </a:r>
            <a:r>
              <a:rPr lang="ro-RO" sz="2400" baseline="-25000"/>
              <a:t>S</a:t>
            </a:r>
            <a:r>
              <a:rPr lang="ro-RO" sz="2400"/>
              <a:t>;</a:t>
            </a:r>
          </a:p>
          <a:p>
            <a:r>
              <a:rPr lang="ro-RO" sz="2400"/>
              <a:t> Condensatorul de decuplare </a:t>
            </a:r>
            <a:br>
              <a:rPr lang="ro-RO" sz="2400"/>
            </a:br>
            <a:r>
              <a:rPr lang="ro-RO" sz="2400"/>
              <a:t>(bypass) C</a:t>
            </a:r>
            <a:r>
              <a:rPr lang="ro-RO" sz="2400" baseline="-25000"/>
              <a:t>2</a:t>
            </a:r>
            <a:r>
              <a:rPr lang="ro-RO" sz="2400"/>
              <a:t> menține terminalul de </a:t>
            </a:r>
            <a:br>
              <a:rPr lang="ro-RO" sz="2400"/>
            </a:br>
            <a:r>
              <a:rPr lang="ro-RO" sz="2400"/>
              <a:t>sursă al TEC-J la masă în c.a.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D1F67-456C-40C0-9ADC-55E9A28E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EC1E3-2531-431D-B2B4-5F18A449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92CA-B11B-4159-B791-71C3FD5F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26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44635-2FA9-4545-BDAC-331330233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897" y="3429000"/>
            <a:ext cx="5753903" cy="28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97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EBCE-7020-4369-BDFC-C1A984DA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Amplificator de semnal 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ED9E-2280-4916-BA17-3E9668206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Semnalul de intrare face ca tensiunea poartă-sursă să se modifice în jurul valorii din PSF (V</a:t>
            </a:r>
            <a:r>
              <a:rPr lang="ro-RO" sz="2400" baseline="-25000"/>
              <a:t>GSQ</a:t>
            </a:r>
            <a:r>
              <a:rPr lang="ro-RO" sz="2400"/>
              <a:t>), provocând o modificare corespunzătoare a curentului de drenă. </a:t>
            </a:r>
          </a:p>
          <a:p>
            <a:r>
              <a:rPr lang="ro-RO" sz="2400"/>
              <a:t>Odată cu creșterea curentului de drenă, crește și căderea de tensiune pe R</a:t>
            </a:r>
            <a:r>
              <a:rPr lang="ro-RO" sz="2400" baseline="-25000"/>
              <a:t>D</a:t>
            </a:r>
            <a:r>
              <a:rPr lang="ro-RO" sz="2400"/>
              <a:t>, determinând scăderea tensiunii drenă-sursă.</a:t>
            </a:r>
            <a:endParaRPr lang="ro-RO" sz="3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D1F67-456C-40C0-9ADC-55E9A28E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EC1E3-2531-431D-B2B4-5F18A449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92CA-B11B-4159-B791-71C3FD5F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27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44635-2FA9-4545-BDAC-331330233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048" y="3349549"/>
            <a:ext cx="5753903" cy="28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38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793B-BF8A-4CB4-99CA-EC9711D2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Amplificator de semnal mic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2171D-6496-431A-A91E-BF9B71319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Modul de funcționare al unui TEC-J cu canal </a:t>
            </a:r>
            <a:r>
              <a:rPr lang="ro-RO" sz="2400" b="1"/>
              <a:t>n</a:t>
            </a:r>
            <a:r>
              <a:rPr lang="ro-RO" sz="2400"/>
              <a:t> este descris grafic atât pe curba caracteristicii de transfer cât și pe curba caracteristicii de drenă.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E97BC-44AA-4930-8BB5-E494A70D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C6727-F210-4536-8F88-6C440CC5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66D97-F163-4CF2-82A6-B22D5BF1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28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C6613-F333-4005-A615-BA4EEE59E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02" y="2695381"/>
            <a:ext cx="8048796" cy="36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02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24E5-C668-446C-B3C6-8F4790ED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Modelul de semnal mic al TEC-J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52470-0899-4E80-AB16-0223009C0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Modelul complet de semnal mic (a) </a:t>
            </a:r>
            <a:r>
              <a:rPr lang="ro-RO"/>
              <a:t>și cel simplificat sau ideal (b)</a:t>
            </a:r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ro-RO"/>
              <a:t>Rezistențele poartă-sursă, r</a:t>
            </a:r>
            <a:r>
              <a:rPr lang="en-US"/>
              <a:t>’</a:t>
            </a:r>
            <a:r>
              <a:rPr lang="en-US" baseline="-25000"/>
              <a:t>gs</a:t>
            </a:r>
            <a:r>
              <a:rPr lang="en-US"/>
              <a:t> </a:t>
            </a:r>
            <a:r>
              <a:rPr lang="ro-RO"/>
              <a:t>și drenă-sursă, </a:t>
            </a:r>
            <a:r>
              <a:rPr lang="en-US"/>
              <a:t>r’</a:t>
            </a:r>
            <a:r>
              <a:rPr lang="en-US" baseline="-25000"/>
              <a:t>ds</a:t>
            </a:r>
            <a:r>
              <a:rPr lang="en-US"/>
              <a:t> </a:t>
            </a:r>
            <a:r>
              <a:rPr lang="ro-RO"/>
              <a:t>se consideră de valoare suficient de mare (a), ideal infinit, ca să poată fi neglijate (b)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7F127-D44E-4B22-99EA-790C2A36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BBBC5-F5D5-47AC-88D5-C98B924A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3E21-3335-4374-B3B5-A294E895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29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3B44AB-8F31-4F17-9612-8E897DD33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60" y="2490958"/>
            <a:ext cx="2849880" cy="1844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4A4AF0-DF2A-47BA-AF94-991480110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80" y="2490958"/>
            <a:ext cx="2148840" cy="1844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DCC70-039B-4302-8845-0B3D8E4F4D15}"/>
              </a:ext>
            </a:extLst>
          </p:cNvPr>
          <p:cNvSpPr txBox="1"/>
          <p:nvPr/>
        </p:nvSpPr>
        <p:spPr>
          <a:xfrm>
            <a:off x="2378767" y="4239830"/>
            <a:ext cx="2405269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(a) Modelul complet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86D7E7-951D-4B50-B477-9363332D8E3F}"/>
              </a:ext>
            </a:extLst>
          </p:cNvPr>
          <p:cNvSpPr txBox="1"/>
          <p:nvPr/>
        </p:nvSpPr>
        <p:spPr>
          <a:xfrm>
            <a:off x="7407965" y="4239830"/>
            <a:ext cx="2405269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(b) Modelul simplificat</a:t>
            </a:r>
          </a:p>
        </p:txBody>
      </p:sp>
    </p:spTree>
    <p:extLst>
      <p:ext uri="{BB962C8B-B14F-4D97-AF65-F5344CB8AC3E}">
        <p14:creationId xmlns:p14="http://schemas.microsoft.com/office/powerpoint/2010/main" val="214905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099C-3F4A-4222-A396-6345C3E2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Polarizare cu divi</a:t>
            </a:r>
            <a:r>
              <a:rPr lang="ro-RO" sz="3200" b="1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or rezistiv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76F2-3C7E-4629-B8D7-6E935134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La un TEC-J cu canal n, poten</a:t>
            </a:r>
            <a:r>
              <a:rPr lang="ro-RO" sz="2400"/>
              <a:t>ț</a:t>
            </a:r>
            <a:r>
              <a:rPr lang="en-US" sz="2400"/>
              <a:t>ialul </a:t>
            </a:r>
            <a:r>
              <a:rPr lang="ro-RO" sz="2400"/>
              <a:t>din poartă trebuie să fie mai pozitiv decât cel din sursă pentru ca joncțiunea poartă-sursă să fie polarizată invers.</a:t>
            </a:r>
          </a:p>
          <a:p>
            <a:endParaRPr lang="ro-RO" sz="2400"/>
          </a:p>
          <a:p>
            <a:r>
              <a:rPr lang="ro-RO" sz="2400"/>
              <a:t>Potențialul din sursă se scrie</a:t>
            </a:r>
          </a:p>
          <a:p>
            <a:endParaRPr lang="ro-RO" sz="2400"/>
          </a:p>
          <a:p>
            <a:r>
              <a:rPr lang="ro-RO" sz="2400"/>
              <a:t>Potențialul din poartă se determină aplicând regula divizorului </a:t>
            </a:r>
            <a:br>
              <a:rPr lang="ro-RO" sz="2400"/>
            </a:br>
            <a:r>
              <a:rPr lang="ro-RO" sz="2400"/>
              <a:t>de tensiune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56BA-9AC4-4391-A355-DBDC3CAE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3282-F013-4604-ADF9-425BBADE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EB47-F020-44D5-A197-EFBFA2B5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3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887CBD-6799-4DD1-A14A-0440BC0736A8}"/>
                  </a:ext>
                </a:extLst>
              </p:cNvPr>
              <p:cNvSpPr txBox="1"/>
              <p:nvPr/>
            </p:nvSpPr>
            <p:spPr>
              <a:xfrm>
                <a:off x="1135626" y="2591872"/>
                <a:ext cx="977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887CBD-6799-4DD1-A14A-0440BC07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26" y="2591872"/>
                <a:ext cx="977383" cy="369332"/>
              </a:xfrm>
              <a:prstGeom prst="rect">
                <a:avLst/>
              </a:prstGeom>
              <a:blipFill>
                <a:blip r:embed="rId2"/>
                <a:stretch>
                  <a:fillRect l="-6832" r="-1242" b="-1475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BF67F6-6A06-4F39-9F4E-13DD75521956}"/>
                  </a:ext>
                </a:extLst>
              </p:cNvPr>
              <p:cNvSpPr txBox="1"/>
              <p:nvPr/>
            </p:nvSpPr>
            <p:spPr>
              <a:xfrm>
                <a:off x="1135626" y="3542785"/>
                <a:ext cx="13519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BF67F6-6A06-4F39-9F4E-13DD75521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26" y="3542785"/>
                <a:ext cx="1351973" cy="369332"/>
              </a:xfrm>
              <a:prstGeom prst="rect">
                <a:avLst/>
              </a:prstGeom>
              <a:blipFill>
                <a:blip r:embed="rId3"/>
                <a:stretch>
                  <a:fillRect l="-4505" r="-1802" b="-1475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30ED2D-FDE9-49D1-BA85-1E9C08C85C53}"/>
                  </a:ext>
                </a:extLst>
              </p:cNvPr>
              <p:cNvSpPr txBox="1"/>
              <p:nvPr/>
            </p:nvSpPr>
            <p:spPr>
              <a:xfrm>
                <a:off x="1135626" y="4678364"/>
                <a:ext cx="2320413" cy="751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30ED2D-FDE9-49D1-BA85-1E9C08C85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26" y="4678364"/>
                <a:ext cx="2320413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E8F3A34-9A7B-4D84-A2B9-A8EC906A0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975" y="2682516"/>
            <a:ext cx="16478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67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24E5-C668-446C-B3C6-8F4790ED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Modelul de semnal mic al TEC-J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52470-0899-4E80-AB16-0223009C0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g</a:t>
            </a:r>
            <a:r>
              <a:rPr lang="ro-RO" baseline="-25000"/>
              <a:t>m</a:t>
            </a:r>
            <a:r>
              <a:rPr lang="ro-RO"/>
              <a:t> reprezintă panta sau transconductanța tranzistorului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7F127-D44E-4B22-99EA-790C2A36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BBBC5-F5D5-47AC-88D5-C98B924A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3E21-3335-4374-B3B5-A294E895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30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4A4AF0-DF2A-47BA-AF94-991480110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80" y="2490958"/>
            <a:ext cx="2148840" cy="18440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86D7E7-951D-4B50-B477-9363332D8E3F}"/>
              </a:ext>
            </a:extLst>
          </p:cNvPr>
          <p:cNvSpPr txBox="1"/>
          <p:nvPr/>
        </p:nvSpPr>
        <p:spPr>
          <a:xfrm>
            <a:off x="7407965" y="4239830"/>
            <a:ext cx="2405269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(b) Modelul simplificat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735A88-DDD3-47F1-A2B3-8A87B603F819}"/>
                  </a:ext>
                </a:extLst>
              </p:cNvPr>
              <p:cNvSpPr txBox="1"/>
              <p:nvPr/>
            </p:nvSpPr>
            <p:spPr>
              <a:xfrm>
                <a:off x="2764321" y="2579985"/>
                <a:ext cx="1634158" cy="849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735A88-DDD3-47F1-A2B3-8A87B603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321" y="2579985"/>
                <a:ext cx="1634158" cy="8490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94C53F-3841-49AF-8FBE-E8646D5088D5}"/>
                  </a:ext>
                </a:extLst>
              </p:cNvPr>
              <p:cNvSpPr txBox="1"/>
              <p:nvPr/>
            </p:nvSpPr>
            <p:spPr>
              <a:xfrm>
                <a:off x="1912868" y="3771817"/>
                <a:ext cx="4251464" cy="936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o-RO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o-RO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ro-RO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ro-RO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o-RO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𝐷𝑆𝑆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  <m:r>
                                <a:rPr kumimoji="0" lang="ro-RO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𝑜𝑓𝑓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</m:den>
                      </m:f>
                      <m:d>
                        <m:dPr>
                          <m:ctrlPr>
                            <a:rPr kumimoji="0" lang="ro-RO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ro-RO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f>
                            <m:fPr>
                              <m:ctrlPr>
                                <a:rPr kumimoji="0" lang="ro-RO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ro-RO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o-RO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ro-RO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ro-RO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o-RO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ro-RO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𝐺𝑆</m:t>
                                  </m:r>
                                  <m:r>
                                    <a:rPr kumimoji="0" lang="ro-RO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ro-RO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𝑜𝑓𝑓</m:t>
                                  </m:r>
                                  <m:r>
                                    <a:rPr kumimoji="0" lang="ro-RO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94C53F-3841-49AF-8FBE-E8646D508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868" y="3771817"/>
                <a:ext cx="4251464" cy="936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25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6172-8840-4B11-B8D2-380AA0C8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Rezistența de intrare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57F78A-C1EC-4464-910E-1E81429439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o-RO" sz="2400"/>
                  <a:t>Deoarece intrarea la un amplificator cu sursa comună este pe poartă, rezistența de intrare a TEC-J este extrem de mare.</a:t>
                </a:r>
              </a:p>
              <a:p>
                <a:r>
                  <a:rPr lang="ro-RO" sz="2400"/>
                  <a:t>În mod ideal, valoarea rezistenței se apropie de infinit și poate fi neglijată.</a:t>
                </a:r>
              </a:p>
              <a:p>
                <a:r>
                  <a:rPr lang="ro-RO" sz="2400"/>
                  <a:t>Rezistența ridicată la intrarea TEC-J este produsă de joncțiunea pn polarizată invers,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o-RO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o-R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o-RO" sz="2400" b="0" i="1" smtClean="0">
                                <a:latin typeface="Cambria Math" panose="02040503050406030204" pitchFamily="18" charset="0"/>
                              </a:rPr>
                              <m:t>𝐺𝑆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o-R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o-RO" sz="2400" b="0" i="1" smtClean="0">
                                <a:latin typeface="Cambria Math" panose="02040503050406030204" pitchFamily="18" charset="0"/>
                              </a:rPr>
                              <m:t>𝐺𝑆𝑆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ro-RO" sz="2400"/>
                  <a:t>.</a:t>
                </a:r>
              </a:p>
              <a:p>
                <a:r>
                  <a:rPr lang="ro-RO" sz="2400"/>
                  <a:t>Rezistența de intrare în amplificator</a:t>
                </a:r>
              </a:p>
              <a:p>
                <a:pPr lvl="1"/>
                <a:endParaRPr lang="ro-RO" sz="2000"/>
              </a:p>
              <a:p>
                <a:pPr lvl="1"/>
                <a:r>
                  <a:rPr lang="ro-RO" sz="2000"/>
                  <a:t>La circuitul cu autopolarizare</a:t>
                </a:r>
              </a:p>
              <a:p>
                <a:endParaRPr lang="ro-RO" sz="2400"/>
              </a:p>
              <a:p>
                <a:pPr lvl="1"/>
                <a:r>
                  <a:rPr lang="ro-RO" sz="2000"/>
                  <a:t>La circuitul polarizat cu divizor rezistiv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57F78A-C1EC-4464-910E-1E81429439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43257-CC62-45FA-BD12-1DD88874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6F230-48C0-45F6-A930-A63CFDEE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0FDCD-08DA-4D42-A6F4-88BDB5F8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31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3E357D-13D9-40B8-A720-307614C723F9}"/>
                  </a:ext>
                </a:extLst>
              </p:cNvPr>
              <p:cNvSpPr txBox="1"/>
              <p:nvPr/>
            </p:nvSpPr>
            <p:spPr>
              <a:xfrm>
                <a:off x="4781617" y="4376987"/>
                <a:ext cx="1952906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‖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𝐺𝑆𝑆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3E357D-13D9-40B8-A720-307614C72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617" y="4376987"/>
                <a:ext cx="1952906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658A0C-B865-42C4-BBF1-050F7B13214F}"/>
                  </a:ext>
                </a:extLst>
              </p:cNvPr>
              <p:cNvSpPr txBox="1"/>
              <p:nvPr/>
            </p:nvSpPr>
            <p:spPr>
              <a:xfrm>
                <a:off x="5651397" y="5203460"/>
                <a:ext cx="234032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‖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"/>
                              <m:ctrlPr>
                                <a:rPr lang="ro-RO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𝐺𝑆𝑆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658A0C-B865-42C4-BBF1-050F7B132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397" y="5203460"/>
                <a:ext cx="2340320" cy="6915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880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CD24-C554-4894-AEF7-B7A485F8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Problema 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0AD9-AD81-4C98-B83F-7E50779AD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TEC-J cu canal p din figură</a:t>
            </a:r>
            <a:br>
              <a:rPr lang="ro-RO"/>
            </a:br>
            <a:r>
              <a:rPr lang="ro-RO"/>
              <a:t>se caracterizează prin V</a:t>
            </a:r>
            <a:r>
              <a:rPr lang="ro-RO" baseline="-25000"/>
              <a:t>GSoff</a:t>
            </a:r>
            <a:r>
              <a:rPr lang="ro-RO"/>
              <a:t>=8V și</a:t>
            </a:r>
            <a:br>
              <a:rPr lang="ro-RO"/>
            </a:br>
            <a:r>
              <a:rPr lang="ro-RO"/>
              <a:t>I</a:t>
            </a:r>
            <a:r>
              <a:rPr lang="ro-RO" baseline="-25000"/>
              <a:t>DSS</a:t>
            </a:r>
            <a:r>
              <a:rPr lang="ro-RO"/>
              <a:t>=10mA</a:t>
            </a:r>
          </a:p>
          <a:p>
            <a:pPr marL="514350" indent="-514350">
              <a:buFont typeface="+mj-lt"/>
              <a:buAutoNum type="alphaLcParenR"/>
            </a:pPr>
            <a:r>
              <a:rPr lang="ro-RO"/>
              <a:t>Precizați în ce conexiune se află TEC-J;</a:t>
            </a:r>
          </a:p>
          <a:p>
            <a:pPr marL="514350" indent="-514350">
              <a:buFont typeface="+mj-lt"/>
              <a:buAutoNum type="alphaLcParenR"/>
            </a:pPr>
            <a:r>
              <a:rPr lang="ro-RO"/>
              <a:t>Determinați PSF, verificați dacă TEC-J </a:t>
            </a:r>
            <a:br>
              <a:rPr lang="ro-RO"/>
            </a:br>
            <a:r>
              <a:rPr lang="ro-RO"/>
              <a:t>poate lucra ca amplificator și aflați parametrul de semnal mic;</a:t>
            </a:r>
          </a:p>
          <a:p>
            <a:pPr marL="514350" indent="-514350">
              <a:buFont typeface="+mj-lt"/>
              <a:buAutoNum type="alphaLcParenR"/>
            </a:pPr>
            <a:r>
              <a:rPr lang="ro-RO"/>
              <a:t>Calculați amplificarea de semnal mic a circuitului;</a:t>
            </a:r>
          </a:p>
          <a:p>
            <a:pPr marL="514350" indent="-514350">
              <a:buFont typeface="+mj-lt"/>
              <a:buAutoNum type="alphaLcParenR"/>
            </a:pPr>
            <a:r>
              <a:rPr lang="ro-RO"/>
              <a:t>Care este rezistența de intrare a montajului dacă I</a:t>
            </a:r>
            <a:r>
              <a:rPr lang="ro-RO" baseline="-25000"/>
              <a:t>GSS</a:t>
            </a:r>
            <a:r>
              <a:rPr lang="ro-RO"/>
              <a:t>=30nA la V</a:t>
            </a:r>
            <a:r>
              <a:rPr lang="ro-RO" baseline="-25000"/>
              <a:t>GS</a:t>
            </a:r>
            <a:r>
              <a:rPr lang="ro-RO"/>
              <a:t>=24V?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73700-9913-4D11-BA01-98BD148F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F94D-3EA8-4725-AC48-70BD98C5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535F0-04C6-4608-8950-A6DDAA6B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32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E6DAB0-8312-4B17-82CD-0A19AB9E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990" y="206099"/>
            <a:ext cx="5074920" cy="359664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9528B34-418C-41B6-AC86-189E6BC5D865}"/>
              </a:ext>
            </a:extLst>
          </p:cNvPr>
          <p:cNvSpPr/>
          <p:nvPr/>
        </p:nvSpPr>
        <p:spPr>
          <a:xfrm>
            <a:off x="5708373" y="1849714"/>
            <a:ext cx="775253" cy="317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16055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29B4-7092-4300-9146-C97D8EF0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Problema P1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Rezolvare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68D97-24D4-456F-BE01-16E58367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2400"/>
              <a:t>a) TEC-J se află în conexiune SC deoarece </a:t>
            </a:r>
            <a:br>
              <a:rPr lang="ro-RO" sz="2400"/>
            </a:br>
            <a:r>
              <a:rPr lang="ro-RO" sz="2400"/>
              <a:t>semnalul se aplică în poartă și se culege </a:t>
            </a:r>
            <a:br>
              <a:rPr lang="ro-RO" sz="2400"/>
            </a:br>
            <a:r>
              <a:rPr lang="ro-RO" sz="2400"/>
              <a:t>din drenă.</a:t>
            </a:r>
          </a:p>
          <a:p>
            <a:pPr marL="0" indent="0">
              <a:buNone/>
            </a:pPr>
            <a:r>
              <a:rPr lang="ro-RO" sz="2400"/>
              <a:t>b) PSF se determină cu metoda analitică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60E8-D8BC-46A7-8E3F-800168E8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A7EC3-BEA0-40BA-A70D-F9A4F721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6786-824D-47D7-AE89-E7AA9419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33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0B72A7-9C19-44D5-9C0A-01FA3FE7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874" y="37138"/>
            <a:ext cx="4916329" cy="3484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A1D46B-78CA-4ED8-9FF6-58FBC9BCED51}"/>
                  </a:ext>
                </a:extLst>
              </p:cNvPr>
              <p:cNvSpPr txBox="1"/>
              <p:nvPr/>
            </p:nvSpPr>
            <p:spPr>
              <a:xfrm>
                <a:off x="1272036" y="3715318"/>
                <a:ext cx="5734903" cy="571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=0−</m:t>
                              </m:r>
                              <m:sSub>
                                <m:sSubPr>
                                  <m:ctrlP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o-RO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ro-R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A1D46B-78CA-4ED8-9FF6-58FBC9BCE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036" y="3715318"/>
                <a:ext cx="5734903" cy="571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274AAC-2580-4831-85D3-763DC51BEE6E}"/>
                  </a:ext>
                </a:extLst>
              </p:cNvPr>
              <p:cNvSpPr txBox="1"/>
              <p:nvPr/>
            </p:nvSpPr>
            <p:spPr>
              <a:xfrm>
                <a:off x="1272036" y="4500477"/>
                <a:ext cx="8514735" cy="876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sSup>
                        <m:sSup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𝑜𝑓𝑓</m:t>
                                      </m:r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b>
                                    <m:sSubPr>
                                      <m:ctrlP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f>
                        <m:f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16−8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274AAC-2580-4831-85D3-763DC51B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036" y="4500477"/>
                <a:ext cx="8514735" cy="8767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244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29B4-7092-4300-9146-C97D8EF0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Problema P1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Rezolvare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68D97-24D4-456F-BE01-16E58367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2400"/>
              <a:t>b) continuare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60E8-D8BC-46A7-8E3F-800168E8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A7EC3-BEA0-40BA-A70D-F9A4F721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6786-824D-47D7-AE89-E7AA9419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34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0B72A7-9C19-44D5-9C0A-01FA3FE7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874" y="37138"/>
            <a:ext cx="4916329" cy="3484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27D605-20BF-4266-BDDD-F2BBDC365242}"/>
                  </a:ext>
                </a:extLst>
              </p:cNvPr>
              <p:cNvSpPr txBox="1"/>
              <p:nvPr/>
            </p:nvSpPr>
            <p:spPr>
              <a:xfrm>
                <a:off x="1183546" y="2614698"/>
                <a:ext cx="2326534" cy="312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sSubSup>
                        <m:sSubSup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  <m:sSub>
                        <m:sSub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27D605-20BF-4266-BDDD-F2BBDC365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546" y="2614698"/>
                <a:ext cx="2326534" cy="312073"/>
              </a:xfrm>
              <a:prstGeom prst="rect">
                <a:avLst/>
              </a:prstGeom>
              <a:blipFill>
                <a:blip r:embed="rId3"/>
                <a:stretch>
                  <a:fillRect l="-2356" t="-3922" r="-2094" b="-1764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C9E4B7-EE9A-4828-8876-1651FA07A72E}"/>
                  </a:ext>
                </a:extLst>
              </p:cNvPr>
              <p:cNvSpPr txBox="1"/>
              <p:nvPr/>
            </p:nvSpPr>
            <p:spPr>
              <a:xfrm>
                <a:off x="1183546" y="3421080"/>
                <a:ext cx="7079887" cy="736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48</m:t>
                                  </m:r>
                                </m:e>
                                <m:sup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80</m:t>
                              </m:r>
                            </m:e>
                          </m:rad>
                        </m:num>
                        <m:den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o-RO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o-R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ro-R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o-RO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o-RO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𝑚𝐴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C9E4B7-EE9A-4828-8876-1651FA07A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546" y="3421080"/>
                <a:ext cx="7079887" cy="7362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432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29B4-7092-4300-9146-C97D8EF0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695"/>
            <a:ext cx="10515600" cy="1325563"/>
          </a:xfrm>
        </p:spPr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Problema P1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Rezolvare</a:t>
            </a:r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68D97-24D4-456F-BE01-16E58367C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o-RO" sz="2400"/>
                  <a:t>Se alege acea valoare a curentului de drenă </a:t>
                </a:r>
                <a:br>
                  <a:rPr lang="ro-RO" sz="2400"/>
                </a:br>
                <a:r>
                  <a:rPr lang="ro-RO" sz="2400"/>
                  <a:t>pentru care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o-RO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o-RO" sz="2400" b="0" i="1" smtClean="0">
                                <a:latin typeface="Cambria Math" panose="02040503050406030204" pitchFamily="18" charset="0"/>
                              </a:rPr>
                              <m:t>𝐺𝑆</m:t>
                            </m:r>
                          </m:sub>
                        </m:sSub>
                      </m:e>
                    </m:d>
                    <m:r>
                      <a:rPr lang="ro-RO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o-RO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o-RO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𝐺𝑆𝑜𝑓𝑓</m:t>
                            </m:r>
                          </m:sub>
                        </m:sSub>
                      </m:e>
                    </m:d>
                  </m:oMath>
                </a14:m>
                <a:endParaRPr lang="ro-RO" sz="2400">
                  <a:ea typeface="Cambria Math" panose="02040503050406030204" pitchFamily="18" charset="0"/>
                </a:endParaRPr>
              </a:p>
              <a:p>
                <a:r>
                  <a:rPr lang="ro-RO" sz="2400"/>
                  <a:t>Pentru I</a:t>
                </a:r>
                <a:r>
                  <a:rPr lang="ro-RO" sz="2400" baseline="-25000"/>
                  <a:t>D1</a:t>
                </a:r>
                <a:r>
                  <a:rPr lang="ro-RO" sz="2400"/>
                  <a:t>=7.45mA </a:t>
                </a:r>
                <a:br>
                  <a:rPr lang="ro-RO" sz="2400"/>
                </a:br>
                <a14:m>
                  <m:oMath xmlns:m="http://schemas.openxmlformats.org/officeDocument/2006/math">
                    <m:r>
                      <a:rPr lang="ro-RO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ro-RO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ro-R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ro-RO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ro-RO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×7.45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=14.9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&gt;8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ro-RO" sz="2400"/>
                  <a:t>. </a:t>
                </a:r>
                <a:br>
                  <a:rPr lang="ro-RO" sz="2400"/>
                </a:br>
                <a:r>
                  <a:rPr lang="ro-RO" sz="2400"/>
                  <a:t>Nu corespunde</a:t>
                </a:r>
              </a:p>
              <a:p>
                <a:r>
                  <a:rPr lang="ro-RO" sz="2400"/>
                  <a:t>Pentru I</a:t>
                </a:r>
                <a:r>
                  <a:rPr lang="ro-RO" sz="2400" baseline="-25000"/>
                  <a:t>D1</a:t>
                </a:r>
                <a:r>
                  <a:rPr lang="ro-RO" sz="2400"/>
                  <a:t>=2.15mA </a:t>
                </a:r>
                <a14:m>
                  <m:oMath xmlns:m="http://schemas.openxmlformats.org/officeDocument/2006/math">
                    <m:r>
                      <a:rPr lang="ro-RO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ro-RO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ro-R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ro-RO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ro-RO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×2.15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=4.3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&lt;8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ro-RO" sz="2400"/>
                  <a:t>. Corespunde</a:t>
                </a:r>
              </a:p>
              <a:p>
                <a:endParaRPr lang="ro-RO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68D97-24D4-456F-BE01-16E58367C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60E8-D8BC-46A7-8E3F-800168E8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A7EC3-BEA0-40BA-A70D-F9A4F721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6786-824D-47D7-AE89-E7AA9419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35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C34FC-9F8D-406F-BE1B-DD3379C5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90" y="206099"/>
            <a:ext cx="5074920" cy="3596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C79D34-2A9D-4297-99A0-0ABE74311D2B}"/>
                  </a:ext>
                </a:extLst>
              </p:cNvPr>
              <p:cNvSpPr txBox="1"/>
              <p:nvPr/>
            </p:nvSpPr>
            <p:spPr>
              <a:xfrm>
                <a:off x="1106129" y="4328943"/>
                <a:ext cx="104258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=2.15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=−4.25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C79D34-2A9D-4297-99A0-0ABE74311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9" y="4328943"/>
                <a:ext cx="10425867" cy="307777"/>
              </a:xfrm>
              <a:prstGeom prst="rect">
                <a:avLst/>
              </a:prstGeom>
              <a:blipFill>
                <a:blip r:embed="rId4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F6B176-206A-4D85-8DD1-01245F718CC5}"/>
                  </a:ext>
                </a:extLst>
              </p:cNvPr>
              <p:cNvSpPr txBox="1"/>
              <p:nvPr/>
            </p:nvSpPr>
            <p:spPr>
              <a:xfrm>
                <a:off x="1106129" y="4880302"/>
                <a:ext cx="2743200" cy="1074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𝑃𝑆𝐹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=4.3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=2.15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𝐷𝑆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=−4.25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F6B176-206A-4D85-8DD1-01245F718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9" y="4880302"/>
                <a:ext cx="2743200" cy="1074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342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29B4-7092-4300-9146-C97D8EF0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Problema P1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Rezolvare</a:t>
            </a:r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68D97-24D4-456F-BE01-16E58367C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o-RO" sz="2400"/>
                  <a:t>Condiția de a lucra ca amplificator este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o-RO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o-RO" sz="2400" b="0" i="1" smtClean="0"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</m:e>
                    </m:d>
                    <m:r>
                      <a:rPr lang="ro-RO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ro-RO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o-RO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𝐺𝑆</m:t>
                            </m:r>
                          </m:sub>
                        </m:sSub>
                        <m:r>
                          <a:rPr lang="ro-R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o-RO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o-RO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𝐺𝑆𝑜𝑓𝑓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sz="2400"/>
                  <a:t> și este îndeplinită deorece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68D97-24D4-456F-BE01-16E58367C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12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60E8-D8BC-46A7-8E3F-800168E8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A7EC3-BEA0-40BA-A70D-F9A4F721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6786-824D-47D7-AE89-E7AA9419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36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001B85-D270-4702-86DF-F0426626C0F8}"/>
                  </a:ext>
                </a:extLst>
              </p:cNvPr>
              <p:cNvSpPr txBox="1"/>
              <p:nvPr/>
            </p:nvSpPr>
            <p:spPr>
              <a:xfrm>
                <a:off x="1091381" y="2665354"/>
                <a:ext cx="4424516" cy="446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𝐷𝑆</m:t>
                              </m:r>
                            </m:sub>
                          </m:sSub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=4.25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o-R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3.7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𝐺𝑆</m:t>
                              </m:r>
                            </m:sub>
                          </m:s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𝐺𝑆𝑜𝑓𝑓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001B85-D270-4702-86DF-F0426626C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81" y="2665354"/>
                <a:ext cx="4424516" cy="446854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EE9B1E-8D86-4E81-B5B9-E729B270265E}"/>
                  </a:ext>
                </a:extLst>
              </p:cNvPr>
              <p:cNvSpPr txBox="1"/>
              <p:nvPr/>
            </p:nvSpPr>
            <p:spPr>
              <a:xfrm>
                <a:off x="1091381" y="3291595"/>
                <a:ext cx="9303281" cy="795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ro-RO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o-RO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𝐷𝑆𝑆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  <m:r>
                                <a:rPr kumimoji="0" lang="ro-R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𝑜𝑓𝑓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</m:den>
                      </m:f>
                      <m:d>
                        <m:dPr>
                          <m:ctrlP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f>
                            <m:fPr>
                              <m:ctrlPr>
                                <a:rPr kumimoji="0" lang="ro-R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𝐺𝑆</m:t>
                                  </m:r>
                                  <m: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𝑜𝑓𝑓</m:t>
                                  </m:r>
                                  <m: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ro-RO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num>
                        <m:den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f>
                            <m:fPr>
                              <m:ctrlPr>
                                <a:rPr kumimoji="0" lang="ro-R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ro-R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4.3</m:t>
                              </m:r>
                              <m:r>
                                <a:rPr kumimoji="0" lang="ro-R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num>
                            <m:den>
                              <m:r>
                                <a:rPr kumimoji="0" lang="ro-R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  <m:r>
                                <a:rPr kumimoji="0" lang="ro-R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r>
                        <a:rPr kumimoji="0" lang="ro-RO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×10×3.7</m:t>
                          </m:r>
                        </m:num>
                        <m:den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</m:t>
                          </m:r>
                        </m:den>
                      </m:f>
                      <m:r>
                        <a:rPr kumimoji="0" lang="ro-RO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74</m:t>
                          </m:r>
                        </m:num>
                        <m:den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64</m:t>
                          </m:r>
                        </m:den>
                      </m:f>
                      <m:r>
                        <a:rPr kumimoji="0" lang="ro-RO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=1.15</m:t>
                      </m:r>
                      <m:r>
                        <a:rPr kumimoji="0" lang="ro-RO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𝑚𝑆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EE9B1E-8D86-4E81-B5B9-E729B2702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81" y="3291595"/>
                <a:ext cx="9303281" cy="795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069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29B4-7092-4300-9146-C97D8EF0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Problema P1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Rezolvare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68D97-24D4-456F-BE01-16E58367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/>
              <a:t>c) Schema echivalentă de semnal mic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d) rezisten</a:t>
            </a:r>
            <a:r>
              <a:rPr lang="ro-RO" sz="2400"/>
              <a:t>ț</a:t>
            </a:r>
            <a:r>
              <a:rPr lang="en-US" sz="2400"/>
              <a:t>a de intrare</a:t>
            </a:r>
            <a:endParaRPr lang="ro-RO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60E8-D8BC-46A7-8E3F-800168E8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A7EC3-BEA0-40BA-A70D-F9A4F721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6786-824D-47D7-AE89-E7AA9419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37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5412A-76B3-43A7-9DBF-0F8BFE4CB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96" b="7695"/>
          <a:stretch/>
        </p:blipFill>
        <p:spPr>
          <a:xfrm>
            <a:off x="712493" y="2273124"/>
            <a:ext cx="5242560" cy="1387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BE5C1A-B043-4B9B-8513-E959069A5F42}"/>
                  </a:ext>
                </a:extLst>
              </p:cNvPr>
              <p:cNvSpPr txBox="1"/>
              <p:nvPr/>
            </p:nvSpPr>
            <p:spPr>
              <a:xfrm>
                <a:off x="6375546" y="2175089"/>
                <a:ext cx="5103961" cy="1387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o-RO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‖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𝑔𝑠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BE5C1A-B043-4B9B-8513-E959069A5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546" y="2175089"/>
                <a:ext cx="5103961" cy="13878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46F65C-2748-4187-A807-AF71B71C49F6}"/>
                  </a:ext>
                </a:extLst>
              </p:cNvPr>
              <p:cNvSpPr txBox="1"/>
              <p:nvPr/>
            </p:nvSpPr>
            <p:spPr>
              <a:xfrm>
                <a:off x="6431546" y="3801239"/>
                <a:ext cx="33017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−1.15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×2.6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46F65C-2748-4187-A807-AF71B71C4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546" y="3801239"/>
                <a:ext cx="330172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0CBC31-091C-4F7A-B544-A3E9896D372D}"/>
                  </a:ext>
                </a:extLst>
              </p:cNvPr>
              <p:cNvSpPr txBox="1"/>
              <p:nvPr/>
            </p:nvSpPr>
            <p:spPr>
              <a:xfrm>
                <a:off x="1152535" y="3562905"/>
                <a:ext cx="4362476" cy="876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‖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=2.6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0CBC31-091C-4F7A-B544-A3E9896D3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35" y="3562905"/>
                <a:ext cx="4362476" cy="8767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B3A7CD-98B7-4AAC-9743-5FACE3C86844}"/>
                  </a:ext>
                </a:extLst>
              </p:cNvPr>
              <p:cNvSpPr txBox="1"/>
              <p:nvPr/>
            </p:nvSpPr>
            <p:spPr>
              <a:xfrm>
                <a:off x="1142138" y="5035555"/>
                <a:ext cx="6868344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‖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𝐺𝑆𝑆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‖"/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d>
                        <m:dPr>
                          <m:ctrlPr>
                            <a:rPr lang="ro-R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𝑛𝐴</m:t>
                              </m:r>
                            </m:den>
                          </m:f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‖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=9.87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B3A7CD-98B7-4AAC-9743-5FACE3C86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38" y="5035555"/>
                <a:ext cx="6868344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64D01C5-11ED-432B-A908-5B8F4FB25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3526" y="25224"/>
            <a:ext cx="31718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80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EE89-0BF7-40C7-A7AA-322B3CBA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Problema 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4C533-9E7F-4B96-B12A-55258CED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TEC-J cu canal p din figură</a:t>
            </a:r>
            <a:br>
              <a:rPr lang="ro-RO"/>
            </a:br>
            <a:r>
              <a:rPr lang="ro-RO"/>
              <a:t>se caracterizează prin V</a:t>
            </a:r>
            <a:r>
              <a:rPr lang="ro-RO" baseline="-25000"/>
              <a:t>GSoff</a:t>
            </a:r>
            <a:r>
              <a:rPr lang="ro-RO"/>
              <a:t>=10V și</a:t>
            </a:r>
            <a:br>
              <a:rPr lang="ro-RO"/>
            </a:br>
            <a:r>
              <a:rPr lang="ro-RO"/>
              <a:t>I</a:t>
            </a:r>
            <a:r>
              <a:rPr lang="ro-RO" baseline="-25000"/>
              <a:t>DSS</a:t>
            </a:r>
            <a:r>
              <a:rPr lang="ro-RO"/>
              <a:t>=12mA</a:t>
            </a:r>
          </a:p>
          <a:p>
            <a:pPr marL="514350" indent="-514350">
              <a:buFont typeface="+mj-lt"/>
              <a:buAutoNum type="alphaLcParenR"/>
            </a:pPr>
            <a:r>
              <a:rPr lang="ro-RO"/>
              <a:t>Precizați în ce conexiune se află TEC-J;</a:t>
            </a:r>
          </a:p>
          <a:p>
            <a:pPr marL="514350" indent="-514350">
              <a:buFont typeface="+mj-lt"/>
              <a:buAutoNum type="alphaLcParenR"/>
            </a:pPr>
            <a:r>
              <a:rPr lang="ro-RO"/>
              <a:t>Determinați PSF, verificați dacă TEC-J poate lucra ca amplificator și aflați parametrul de semnal mic;</a:t>
            </a:r>
          </a:p>
          <a:p>
            <a:pPr marL="514350" indent="-514350">
              <a:buFont typeface="+mj-lt"/>
              <a:buAutoNum type="alphaLcParenR"/>
            </a:pPr>
            <a:r>
              <a:rPr lang="ro-RO"/>
              <a:t>Calculați amplificarea de semnal mic a circuitului;</a:t>
            </a:r>
          </a:p>
          <a:p>
            <a:pPr marL="514350" indent="-514350">
              <a:buFont typeface="+mj-lt"/>
              <a:buAutoNum type="alphaLcParenR"/>
            </a:pPr>
            <a:r>
              <a:rPr lang="ro-RO"/>
              <a:t>Care este rezistența de intrare a montajului dacă I</a:t>
            </a:r>
            <a:r>
              <a:rPr lang="ro-RO" baseline="-25000"/>
              <a:t>GSS</a:t>
            </a:r>
            <a:r>
              <a:rPr lang="ro-RO"/>
              <a:t>=30nA la V</a:t>
            </a:r>
            <a:r>
              <a:rPr lang="ro-RO" baseline="-25000"/>
              <a:t>GS</a:t>
            </a:r>
            <a:r>
              <a:rPr lang="ro-RO"/>
              <a:t>=24V?</a:t>
            </a: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9224-DECF-477C-8D35-C710975B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7B87B-4175-42C9-B12B-189EBD07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32861-BB43-4C06-ABF0-FB5AE279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38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47321-2BAD-4B4B-93DF-EB886DC6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461" y="136525"/>
            <a:ext cx="50749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36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29B4-7092-4300-9146-C97D8EF0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Problema P2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Rezolvare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68D97-24D4-456F-BE01-16E58367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TEC-J se află în conexiune SC deoarece </a:t>
            </a:r>
            <a:b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semnalul se aplică în poartă și se culege </a:t>
            </a:r>
            <a:b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 drenă.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PSF se determină cu metoda analitică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60E8-D8BC-46A7-8E3F-800168E8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A7EC3-BEA0-40BA-A70D-F9A4F721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6786-824D-47D7-AE89-E7AA9419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39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CE205-1FB7-467E-8F5E-AE325D46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461" y="136525"/>
            <a:ext cx="507492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3362C3-3EDB-4FF9-AC6D-D7C4287C9F73}"/>
                  </a:ext>
                </a:extLst>
              </p:cNvPr>
              <p:cNvSpPr txBox="1"/>
              <p:nvPr/>
            </p:nvSpPr>
            <p:spPr>
              <a:xfrm>
                <a:off x="1171148" y="3429343"/>
                <a:ext cx="6898492" cy="1240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o-RO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o-R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o-R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000" b="0" i="1" smtClean="0">
                                          <a:latin typeface="Cambria Math" panose="02040503050406030204" pitchFamily="18" charset="0"/>
                                        </a:rPr>
                                        <m:t>𝐷𝐷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ro-RO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ro-R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o-R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3362C3-3EDB-4FF9-AC6D-D7C4287C9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48" y="3429343"/>
                <a:ext cx="6898492" cy="12406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D7EF1D-02BD-4CB7-92D0-4C80147E0FCA}"/>
                  </a:ext>
                </a:extLst>
              </p:cNvPr>
              <p:cNvSpPr txBox="1"/>
              <p:nvPr/>
            </p:nvSpPr>
            <p:spPr>
              <a:xfrm>
                <a:off x="1171148" y="4812499"/>
                <a:ext cx="9679044" cy="856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sSup>
                        <m:sSup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𝑜𝑓𝑓</m:t>
                                      </m:r>
                                      <m:r>
                                        <a:rPr lang="ro-RO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f>
                        <m:f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D7EF1D-02BD-4CB7-92D0-4C80147E0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48" y="4812499"/>
                <a:ext cx="9679044" cy="856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48AAD2-716C-4447-93D3-3A54722422F5}"/>
                  </a:ext>
                </a:extLst>
              </p:cNvPr>
              <p:cNvSpPr txBox="1"/>
              <p:nvPr/>
            </p:nvSpPr>
            <p:spPr>
              <a:xfrm>
                <a:off x="1260504" y="5811190"/>
                <a:ext cx="3129831" cy="312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43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2−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216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+27</m:t>
                      </m:r>
                      <m:sSubSup>
                        <m:sSubSup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48AAD2-716C-4447-93D3-3A5472242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04" y="5811190"/>
                <a:ext cx="3129831" cy="312073"/>
              </a:xfrm>
              <a:prstGeom prst="rect">
                <a:avLst/>
              </a:prstGeom>
              <a:blipFill>
                <a:blip r:embed="rId5"/>
                <a:stretch>
                  <a:fillRect l="-1559" t="-1961" r="-195" b="-19608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38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099C-3F4A-4222-A396-6345C3E2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Polarizare cu divi</a:t>
            </a:r>
            <a:r>
              <a:rPr lang="ro-RO" sz="3200" b="1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or rezistiv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76F2-3C7E-4629-B8D7-6E935134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Tensiunea poartă-sursă se scrie</a:t>
            </a:r>
            <a:br>
              <a:rPr lang="ro-RO" sz="2400"/>
            </a:br>
            <a:br>
              <a:rPr lang="ro-RO" sz="2400"/>
            </a:br>
            <a:br>
              <a:rPr lang="ro-RO" sz="2400"/>
            </a:br>
            <a:r>
              <a:rPr lang="ro-RO" sz="2400"/>
              <a:t>de unde, potențialul de sursă se exprimă</a:t>
            </a:r>
          </a:p>
          <a:p>
            <a:endParaRPr lang="ro-RO" sz="2400"/>
          </a:p>
          <a:p>
            <a:r>
              <a:rPr lang="ro-RO" sz="2400"/>
              <a:t>Curentul de drenă se poate scrie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56BA-9AC4-4391-A355-DBDC3CAE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3282-F013-4604-ADF9-425BBADE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EB47-F020-44D5-A197-EFBFA2B5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4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D1080B-A394-4402-9732-77C7DC104B02}"/>
                  </a:ext>
                </a:extLst>
              </p:cNvPr>
              <p:cNvSpPr txBox="1"/>
              <p:nvPr/>
            </p:nvSpPr>
            <p:spPr>
              <a:xfrm>
                <a:off x="1145458" y="2313184"/>
                <a:ext cx="18796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D1080B-A394-4402-9732-77C7DC104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458" y="2313184"/>
                <a:ext cx="1879617" cy="369332"/>
              </a:xfrm>
              <a:prstGeom prst="rect">
                <a:avLst/>
              </a:prstGeom>
              <a:blipFill>
                <a:blip r:embed="rId2"/>
                <a:stretch>
                  <a:fillRect l="-3571" r="-649" b="-1475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430E4A1-214D-4276-A5ED-103BC806C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75" y="2682516"/>
            <a:ext cx="1647825" cy="3400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8D394A-DEA1-416B-8A5E-D9C4609C1DF3}"/>
                  </a:ext>
                </a:extLst>
              </p:cNvPr>
              <p:cNvSpPr txBox="1"/>
              <p:nvPr/>
            </p:nvSpPr>
            <p:spPr>
              <a:xfrm>
                <a:off x="1062711" y="3207079"/>
                <a:ext cx="20451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8D394A-DEA1-416B-8A5E-D9C4609C1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11" y="3207079"/>
                <a:ext cx="2045110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7C02C0-337F-4401-917F-B0F10E242A35}"/>
                  </a:ext>
                </a:extLst>
              </p:cNvPr>
              <p:cNvSpPr txBox="1"/>
              <p:nvPr/>
            </p:nvSpPr>
            <p:spPr>
              <a:xfrm>
                <a:off x="1145458" y="4193307"/>
                <a:ext cx="2596095" cy="754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𝐺𝑆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7C02C0-337F-4401-917F-B0F10E242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458" y="4193307"/>
                <a:ext cx="2596095" cy="7542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044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29B4-7092-4300-9146-C97D8EF0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Problema P2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Rezolvare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68D97-24D4-456F-BE01-16E58367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/>
              <a:t>b) continuare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60E8-D8BC-46A7-8E3F-800168E8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A7EC3-BEA0-40BA-A70D-F9A4F721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6786-824D-47D7-AE89-E7AA9419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40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CE205-1FB7-467E-8F5E-AE325D46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461" y="136525"/>
            <a:ext cx="507492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0F09B7-82F5-4C14-B807-A23870A3F167}"/>
                  </a:ext>
                </a:extLst>
              </p:cNvPr>
              <p:cNvSpPr txBox="1"/>
              <p:nvPr/>
            </p:nvSpPr>
            <p:spPr>
              <a:xfrm>
                <a:off x="1118419" y="2645403"/>
                <a:ext cx="2920181" cy="404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27</m:t>
                      </m:r>
                      <m:sSubSup>
                        <m:sSubSup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241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43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2=0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0F09B7-82F5-4C14-B807-A23870A3F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419" y="2645403"/>
                <a:ext cx="2920181" cy="404406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14D8F1-65F8-4639-A609-5667AB0C97FF}"/>
                  </a:ext>
                </a:extLst>
              </p:cNvPr>
              <p:cNvSpPr txBox="1"/>
              <p:nvPr/>
            </p:nvSpPr>
            <p:spPr>
              <a:xfrm>
                <a:off x="1118419" y="3633148"/>
                <a:ext cx="7935890" cy="736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241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241</m:t>
                                  </m:r>
                                </m:e>
                                <m:sup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−4×27×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43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r>
                        <a:rPr lang="ro-RO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241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106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89</m:t>
                          </m:r>
                        </m:num>
                        <m:den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r>
                        <a:rPr lang="ro-R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ro-R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o-RO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o-RO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.48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𝑚𝐴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14D8F1-65F8-4639-A609-5667AB0C9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419" y="3633148"/>
                <a:ext cx="7935890" cy="7362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186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29B4-7092-4300-9146-C97D8EF0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Problema P2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Rezolvare</a:t>
            </a:r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68D97-24D4-456F-BE01-16E58367C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o-RO" sz="2400"/>
                  <a:t>Se alege acea valoare a curentului de drenă </a:t>
                </a:r>
                <a:br>
                  <a:rPr lang="ro-RO" sz="2400"/>
                </a:br>
                <a:r>
                  <a:rPr lang="ro-RO" sz="2400"/>
                  <a:t>pentru care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o-RO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o-RO" sz="2400" b="0" i="1" smtClean="0">
                                <a:latin typeface="Cambria Math" panose="02040503050406030204" pitchFamily="18" charset="0"/>
                              </a:rPr>
                              <m:t>𝐺𝑆</m:t>
                            </m:r>
                          </m:sub>
                        </m:sSub>
                      </m:e>
                    </m:d>
                    <m:r>
                      <a:rPr lang="ro-RO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o-RO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o-RO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𝐺𝑆𝑜𝑓𝑓</m:t>
                            </m:r>
                          </m:sub>
                        </m:sSub>
                      </m:e>
                    </m:d>
                  </m:oMath>
                </a14:m>
                <a:endParaRPr lang="ro-RO" sz="2400">
                  <a:ea typeface="Cambria Math" panose="02040503050406030204" pitchFamily="18" charset="0"/>
                </a:endParaRPr>
              </a:p>
              <a:p>
                <a:r>
                  <a:rPr lang="ro-RO" sz="2400"/>
                  <a:t>Pentru I</a:t>
                </a:r>
                <a:r>
                  <a:rPr lang="ro-RO" sz="2400" baseline="-25000"/>
                  <a:t>D1</a:t>
                </a:r>
                <a:r>
                  <a:rPr lang="ro-RO" sz="2400"/>
                  <a:t>=</a:t>
                </a:r>
                <a:r>
                  <a:rPr lang="en-US" sz="2400"/>
                  <a:t>6</a:t>
                </a:r>
                <a:r>
                  <a:rPr lang="ro-RO" sz="2400"/>
                  <a:t>.</a:t>
                </a:r>
                <a:r>
                  <a:rPr lang="en-US" sz="2400"/>
                  <a:t>44</a:t>
                </a:r>
                <a:r>
                  <a:rPr lang="ro-RO" sz="2400"/>
                  <a:t>mA </a:t>
                </a:r>
                <a:br>
                  <a:rPr lang="ro-RO" sz="2400"/>
                </a:br>
                <a14:m>
                  <m:oMath xmlns:m="http://schemas.openxmlformats.org/officeDocument/2006/math">
                    <m:r>
                      <a:rPr lang="ro-RO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ro-RO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ro-R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ro-RO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ro-RO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ro-R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ro-R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44</m:t>
                    </m:r>
                    <m:r>
                      <a:rPr lang="ro-R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×18</m:t>
                    </m:r>
                    <m:r>
                      <a:rPr lang="ro-R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b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o-R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ro-R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ro-R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=17.32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ro-R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&gt;10</m:t>
                    </m:r>
                    <m:r>
                      <a:rPr lang="ro-R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/>
                  <a:t>. </a:t>
                </a:r>
                <a:r>
                  <a:rPr lang="ro-RO" sz="2400"/>
                  <a:t>Nu corespunde.</a:t>
                </a:r>
              </a:p>
              <a:p>
                <a:r>
                  <a:rPr lang="ro-RO" sz="2400"/>
                  <a:t>Pentru I</a:t>
                </a:r>
                <a:r>
                  <a:rPr lang="ro-RO" sz="2400" baseline="-25000"/>
                  <a:t>D1</a:t>
                </a:r>
                <a:r>
                  <a:rPr lang="ro-RO" sz="2400"/>
                  <a:t>=</a:t>
                </a:r>
                <a:r>
                  <a:rPr lang="en-US" sz="2400"/>
                  <a:t>2</a:t>
                </a:r>
                <a:r>
                  <a:rPr lang="ro-RO" sz="2400"/>
                  <a:t>.4</a:t>
                </a:r>
                <a:r>
                  <a:rPr lang="en-US" sz="2400"/>
                  <a:t>8</a:t>
                </a:r>
                <a:r>
                  <a:rPr lang="ro-RO" sz="2400"/>
                  <a:t>mA </a:t>
                </a:r>
                <a14:m>
                  <m:oMath xmlns:m="http://schemas.openxmlformats.org/officeDocument/2006/math">
                    <m:r>
                      <a:rPr lang="ro-RO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ro-RO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ro-R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ro-RO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ro-RO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ro-RO" sz="2400"/>
                  <a:t>. Corespunde</a:t>
                </a:r>
                <a:r>
                  <a:rPr lang="en-US" sz="2400"/>
                  <a:t>.</a:t>
                </a:r>
              </a:p>
              <a:p>
                <a:r>
                  <a:rPr lang="en-US" sz="2400"/>
                  <a:t>Tensiunea dren</a:t>
                </a:r>
                <a:r>
                  <a:rPr lang="ro-RO" sz="2400"/>
                  <a:t>ă</a:t>
                </a:r>
                <a:r>
                  <a:rPr lang="en-US" sz="2400"/>
                  <a:t>-surs</a:t>
                </a:r>
                <a:r>
                  <a:rPr lang="ro-RO" sz="2400"/>
                  <a:t>ă</a:t>
                </a:r>
              </a:p>
              <a:p>
                <a:pPr marL="0" indent="0">
                  <a:buNone/>
                </a:pPr>
                <a:endParaRPr lang="ro-RO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68D97-24D4-456F-BE01-16E58367C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60E8-D8BC-46A7-8E3F-800168E8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A7EC3-BEA0-40BA-A70D-F9A4F721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6786-824D-47D7-AE89-E7AA9419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41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CE205-1FB7-467E-8F5E-AE325D46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461" y="136525"/>
            <a:ext cx="507492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28B3CA-F941-4B08-99FD-92FD61E1C45A}"/>
                  </a:ext>
                </a:extLst>
              </p:cNvPr>
              <p:cNvSpPr txBox="1"/>
              <p:nvPr/>
            </p:nvSpPr>
            <p:spPr>
              <a:xfrm>
                <a:off x="1099657" y="5126166"/>
                <a:ext cx="106214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−18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=−6.84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28B3CA-F941-4B08-99FD-92FD61E1C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57" y="5126166"/>
                <a:ext cx="10621433" cy="307777"/>
              </a:xfrm>
              <a:prstGeom prst="rect">
                <a:avLst/>
              </a:prstGeom>
              <a:blipFill>
                <a:blip r:embed="rId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607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29B4-7092-4300-9146-C97D8EF0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Problema P2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Rezolvare</a:t>
            </a:r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68D97-24D4-456F-BE01-16E58367C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240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o-RO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Condiția de a lucra ca amplificator este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ro-RO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o-R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o-R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ro-R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𝐷𝑆</m:t>
                            </m:r>
                          </m:sub>
                        </m:sSub>
                      </m:e>
                    </m:d>
                    <m:r>
                      <a:rPr kumimoji="0" lang="ro-RO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kumimoji="0" lang="ro-RO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o-R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o-R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ro-R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𝐺𝑆</m:t>
                            </m:r>
                          </m:sub>
                        </m:sSub>
                        <m:r>
                          <a:rPr kumimoji="0" lang="ro-RO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ro-R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o-R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ro-R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𝐺𝑆𝑜𝑓𝑓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ro-RO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și este îndeplinită deorece</a:t>
                </a:r>
              </a:p>
              <a:p>
                <a:endParaRPr lang="ro-RO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68D97-24D4-456F-BE01-16E58367C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60E8-D8BC-46A7-8E3F-800168E8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A7EC3-BEA0-40BA-A70D-F9A4F721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6786-824D-47D7-AE89-E7AA9419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42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CD17C7-FD6F-4B7B-8D69-7394A21997F8}"/>
                  </a:ext>
                </a:extLst>
              </p:cNvPr>
              <p:cNvSpPr txBox="1"/>
              <p:nvPr/>
            </p:nvSpPr>
            <p:spPr>
              <a:xfrm>
                <a:off x="838200" y="4009020"/>
                <a:ext cx="4857135" cy="446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𝐷𝑆</m:t>
                              </m:r>
                            </m:sub>
                          </m:sSub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84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o-R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𝐺𝑆</m:t>
                              </m:r>
                            </m:sub>
                          </m:s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𝐺𝑆𝑜𝑓𝑓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CD17C7-FD6F-4B7B-8D69-7394A2199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09020"/>
                <a:ext cx="4857135" cy="446854"/>
              </a:xfrm>
              <a:prstGeom prst="rect">
                <a:avLst/>
              </a:prstGeom>
              <a:blipFill>
                <a:blip r:embed="rId3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8B980D-88C0-4C06-B8C1-D78CE20B9F66}"/>
                  </a:ext>
                </a:extLst>
              </p:cNvPr>
              <p:cNvSpPr txBox="1"/>
              <p:nvPr/>
            </p:nvSpPr>
            <p:spPr>
              <a:xfrm>
                <a:off x="983226" y="4620517"/>
                <a:ext cx="10058400" cy="795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ro-RO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o-RO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𝐷𝑆𝑆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  <m:r>
                                <a:rPr kumimoji="0" lang="ro-R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𝑜𝑓𝑓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</m:den>
                      </m:f>
                      <m:d>
                        <m:dPr>
                          <m:ctrlP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f>
                            <m:fPr>
                              <m:ctrlPr>
                                <a:rPr kumimoji="0" lang="ro-R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𝐺𝑆</m:t>
                                  </m:r>
                                  <m: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𝑜𝑓𝑓</m:t>
                                  </m:r>
                                  <m:r>
                                    <a:rPr kumimoji="0" lang="ro-RO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ro-RO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×12</m:t>
                          </m:r>
                        </m:num>
                        <m:den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f>
                            <m:fPr>
                              <m:ctrlPr>
                                <a:rPr kumimoji="0" lang="ro-R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kumimoji="0" lang="ro-R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.4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ro-R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num>
                            <m:den>
                              <m:r>
                                <a:rPr kumimoji="0" lang="ro-R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  <m:r>
                                <a:rPr kumimoji="0" lang="ro-R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r>
                        <a:rPr kumimoji="0" lang="ro-RO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×12×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.5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den>
                      </m:f>
                      <m:r>
                        <a:rPr kumimoji="0" lang="ro-RO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09</m:t>
                          </m:r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44</m:t>
                          </m:r>
                        </m:num>
                        <m:den>
                          <m:r>
                            <a:rPr kumimoji="0" lang="ro-R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</m:t>
                          </m:r>
                        </m:den>
                      </m:f>
                      <m:r>
                        <a:rPr kumimoji="0" lang="ro-RO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=1.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09</m:t>
                      </m:r>
                      <m:r>
                        <a:rPr kumimoji="0" lang="ro-RO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𝑚𝑆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8B980D-88C0-4C06-B8C1-D78CE20B9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26" y="4620517"/>
                <a:ext cx="10058400" cy="795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CF5BEE-0A69-41AD-BE95-4E4814D0A6E0}"/>
                  </a:ext>
                </a:extLst>
              </p:cNvPr>
              <p:cNvSpPr txBox="1"/>
              <p:nvPr/>
            </p:nvSpPr>
            <p:spPr>
              <a:xfrm>
                <a:off x="1091381" y="1974056"/>
                <a:ext cx="2743200" cy="1074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𝑃𝑆𝐹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5.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.4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𝐷𝑆</m:t>
                                  </m:r>
                                </m:sub>
                              </m:s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84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CF5BEE-0A69-41AD-BE95-4E4814D0A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81" y="1974056"/>
                <a:ext cx="2743200" cy="1074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1159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29B4-7092-4300-9146-C97D8EF0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Problema P2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Rezolvare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68D97-24D4-456F-BE01-16E58367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/>
              <a:t>c) Schema echivalentă de semnal mic</a:t>
            </a:r>
          </a:p>
          <a:p>
            <a:pPr marL="0" indent="0">
              <a:buNone/>
            </a:pPr>
            <a:endParaRPr lang="ro-RO" sz="2400"/>
          </a:p>
          <a:p>
            <a:pPr marL="0" indent="0">
              <a:buNone/>
            </a:pPr>
            <a:endParaRPr lang="ro-RO" sz="2400"/>
          </a:p>
          <a:p>
            <a:pPr marL="0" indent="0">
              <a:buNone/>
            </a:pPr>
            <a:endParaRPr lang="ro-RO" sz="2400"/>
          </a:p>
          <a:p>
            <a:pPr marL="0" indent="0">
              <a:buNone/>
            </a:pPr>
            <a:endParaRPr lang="ro-RO" sz="2400"/>
          </a:p>
          <a:p>
            <a:pPr marL="0" indent="0">
              <a:buNone/>
            </a:pPr>
            <a:endParaRPr lang="ro-RO" sz="2400"/>
          </a:p>
          <a:p>
            <a:pPr marL="0" indent="0">
              <a:buNone/>
            </a:pPr>
            <a:endParaRPr lang="ro-RO" sz="2400"/>
          </a:p>
          <a:p>
            <a:pPr marL="0" indent="0">
              <a:buNone/>
            </a:pPr>
            <a:r>
              <a:rPr lang="en-US" sz="2400"/>
              <a:t>d) rezisten</a:t>
            </a:r>
            <a:r>
              <a:rPr lang="ro-RO" sz="2400"/>
              <a:t>ț</a:t>
            </a:r>
            <a:r>
              <a:rPr lang="en-US" sz="2400"/>
              <a:t>a de intrare</a:t>
            </a:r>
            <a:endParaRPr lang="ro-RO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60E8-D8BC-46A7-8E3F-800168E8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A7EC3-BEA0-40BA-A70D-F9A4F721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6786-824D-47D7-AE89-E7AA9419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43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D7243-D334-4400-9D76-E5BB1BAE76EB}"/>
                  </a:ext>
                </a:extLst>
              </p:cNvPr>
              <p:cNvSpPr txBox="1"/>
              <p:nvPr/>
            </p:nvSpPr>
            <p:spPr>
              <a:xfrm>
                <a:off x="6395103" y="2189929"/>
                <a:ext cx="5103961" cy="1387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o-RO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‖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ro-R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𝑔𝑠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D7243-D334-4400-9D76-E5BB1BAE7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103" y="2189929"/>
                <a:ext cx="5103961" cy="13878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442A8A-2C57-4784-A89A-03044C661E1D}"/>
                  </a:ext>
                </a:extLst>
              </p:cNvPr>
              <p:cNvSpPr txBox="1"/>
              <p:nvPr/>
            </p:nvSpPr>
            <p:spPr>
              <a:xfrm>
                <a:off x="838200" y="3773961"/>
                <a:ext cx="4700710" cy="876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‖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442A8A-2C57-4784-A89A-03044C661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73961"/>
                <a:ext cx="4700710" cy="8767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8D12D4-DE63-4194-8BBF-4AD9A654DE76}"/>
                  </a:ext>
                </a:extLst>
              </p:cNvPr>
              <p:cNvSpPr txBox="1"/>
              <p:nvPr/>
            </p:nvSpPr>
            <p:spPr>
              <a:xfrm>
                <a:off x="6431546" y="3812240"/>
                <a:ext cx="37858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−1.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09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=−1.51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8D12D4-DE63-4194-8BBF-4AD9A654D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546" y="3812240"/>
                <a:ext cx="378588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D5F1EB-84DB-4F95-9FB1-DD4E7009C2BA}"/>
                  </a:ext>
                </a:extLst>
              </p:cNvPr>
              <p:cNvSpPr txBox="1"/>
              <p:nvPr/>
            </p:nvSpPr>
            <p:spPr>
              <a:xfrm>
                <a:off x="838200" y="5405499"/>
                <a:ext cx="10291792" cy="859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‖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"/>
                              <m:ctrlPr>
                                <a:rPr lang="ro-RO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𝐺𝑆𝑆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‖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d>
                        <m:dPr>
                          <m:begChr m:val=""/>
                          <m:endChr m:val="‖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d>
                        <m:d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𝑛𝐴</m:t>
                              </m:r>
                            </m:den>
                          </m:f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‖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d>
                        <m:dPr>
                          <m:begChr m:val=""/>
                          <m:endChr m:val="‖"/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800</m:t>
                              </m:r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den>
                      </m:f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=0.888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D5F1EB-84DB-4F95-9FB1-DD4E7009C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05499"/>
                <a:ext cx="10291792" cy="8597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88575C3-D02E-4C87-A4F5-BC9742D3A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7083" y="136525"/>
            <a:ext cx="31718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EF8EB-3EFF-45E7-A7B9-28610E03EB0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743" b="7348"/>
          <a:stretch/>
        </p:blipFill>
        <p:spPr>
          <a:xfrm>
            <a:off x="459927" y="2365512"/>
            <a:ext cx="5547360" cy="13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3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099C-3F4A-4222-A396-6345C3E2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Polarizare cu divi</a:t>
            </a:r>
            <a:r>
              <a:rPr lang="ro-RO" sz="3200" b="1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or rezistiv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76F2-3C7E-4629-B8D7-6E935134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Exemplul 1</a:t>
            </a:r>
          </a:p>
          <a:p>
            <a:r>
              <a:rPr lang="ro-RO"/>
              <a:t>Determinați I</a:t>
            </a:r>
            <a:r>
              <a:rPr lang="ro-RO" baseline="-25000"/>
              <a:t>D</a:t>
            </a:r>
            <a:r>
              <a:rPr lang="ro-RO"/>
              <a:t> și V</a:t>
            </a:r>
            <a:r>
              <a:rPr lang="ro-RO" baseline="-25000"/>
              <a:t>GS</a:t>
            </a:r>
            <a:r>
              <a:rPr lang="ro-RO"/>
              <a:t> pentru un TEC-J polarizat cu divizor </a:t>
            </a:r>
            <a:br>
              <a:rPr lang="ro-RO"/>
            </a:br>
            <a:r>
              <a:rPr lang="ro-RO"/>
              <a:t>rezistiv în poartă, dacă TEC-J are potențialul de drenă </a:t>
            </a:r>
            <a:br>
              <a:rPr lang="ro-RO"/>
            </a:br>
            <a:r>
              <a:rPr lang="ro-RO"/>
              <a:t>V</a:t>
            </a:r>
            <a:r>
              <a:rPr lang="ro-RO" baseline="-25000"/>
              <a:t>D</a:t>
            </a:r>
            <a:r>
              <a:rPr lang="ro-RO">
                <a:sym typeface="Symbol" panose="05050102010706020507" pitchFamily="18" charset="2"/>
              </a:rPr>
              <a:t>7V.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56BA-9AC4-4391-A355-DBDC3CAE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3282-F013-4604-ADF9-425BBADE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EB47-F020-44D5-A197-EFBFA2B5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EC456-2E4B-4916-99B0-6E0036E21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902" y="2322462"/>
            <a:ext cx="1952898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099C-3F4A-4222-A396-6345C3E2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Polarizare cu divi</a:t>
            </a:r>
            <a:r>
              <a:rPr lang="ro-RO" sz="3200" b="1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or rezistiv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76F2-3C7E-4629-B8D7-6E935134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Rezolvare exemplul 1</a:t>
            </a:r>
          </a:p>
          <a:p>
            <a:r>
              <a:rPr lang="ro-RO" sz="2400"/>
              <a:t>Dacă se cunoaște potențialul din drenă și valoarea rezistenței din </a:t>
            </a:r>
            <a:br>
              <a:rPr lang="ro-RO" sz="2400"/>
            </a:br>
            <a:r>
              <a:rPr lang="ro-RO" sz="2400"/>
              <a:t>drenă, I</a:t>
            </a:r>
            <a:r>
              <a:rPr lang="ro-RO" sz="2400" baseline="-25000"/>
              <a:t>D</a:t>
            </a:r>
            <a:r>
              <a:rPr lang="ro-RO" sz="2400"/>
              <a:t> se scrie</a:t>
            </a:r>
          </a:p>
          <a:p>
            <a:endParaRPr lang="ro-RO" sz="2400"/>
          </a:p>
          <a:p>
            <a:endParaRPr lang="ro-RO" sz="2400"/>
          </a:p>
          <a:p>
            <a:r>
              <a:rPr lang="ro-RO" sz="2400"/>
              <a:t>Tensiunea poartă-sursă se determină astfel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56BA-9AC4-4391-A355-DBDC3CAE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3282-F013-4604-ADF9-425BBADE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EB47-F020-44D5-A197-EFBFA2B5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6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BBB15-65ED-4222-8973-2A81CD203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902" y="2322462"/>
            <a:ext cx="1952898" cy="3648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00BC0D-587A-4C31-B96D-4A84B82B1885}"/>
                  </a:ext>
                </a:extLst>
              </p:cNvPr>
              <p:cNvSpPr txBox="1"/>
              <p:nvPr/>
            </p:nvSpPr>
            <p:spPr>
              <a:xfrm>
                <a:off x="1155290" y="3200262"/>
                <a:ext cx="5019368" cy="7543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𝐷𝐷</m:t>
                              </m:r>
                            </m:sub>
                          </m:s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=1,52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00BC0D-587A-4C31-B96D-4A84B82B1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90" y="3200262"/>
                <a:ext cx="5019368" cy="7543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C7A05F-E7EA-429B-8841-814B56EEB218}"/>
                  </a:ext>
                </a:extLst>
              </p:cNvPr>
              <p:cNvSpPr txBox="1"/>
              <p:nvPr/>
            </p:nvSpPr>
            <p:spPr>
              <a:xfrm>
                <a:off x="1155290" y="4439962"/>
                <a:ext cx="6248400" cy="7543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ro-RO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+6,8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=1,54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C7A05F-E7EA-429B-8841-814B56EEB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90" y="4439962"/>
                <a:ext cx="6248400" cy="7543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0D6127-4A60-49DF-B9B5-55D0CF75B7E8}"/>
                  </a:ext>
                </a:extLst>
              </p:cNvPr>
              <p:cNvSpPr txBox="1"/>
              <p:nvPr/>
            </p:nvSpPr>
            <p:spPr>
              <a:xfrm>
                <a:off x="1066800" y="5329208"/>
                <a:ext cx="5029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=1,52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𝑚𝐴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×2,2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=3,34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0D6127-4A60-49DF-B9B5-55D0CF75B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29208"/>
                <a:ext cx="5029200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67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099C-3F4A-4222-A396-6345C3E2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Polarizare cu divi</a:t>
            </a:r>
            <a:r>
              <a:rPr lang="ro-RO" sz="3200" b="1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or rezistiv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76F2-3C7E-4629-B8D7-6E935134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și tensiunea V</a:t>
            </a:r>
            <a:r>
              <a:rPr lang="ro-RO" sz="2400" baseline="-25000"/>
              <a:t>GS</a:t>
            </a:r>
            <a:r>
              <a:rPr lang="ro-RO" sz="2400"/>
              <a:t> se scrie</a:t>
            </a:r>
          </a:p>
          <a:p>
            <a:endParaRPr lang="ro-RO" sz="2400"/>
          </a:p>
          <a:p>
            <a:r>
              <a:rPr lang="ro-RO" sz="2400"/>
              <a:t>Observație: dacă nu s-ar fi precizat valoarea potențialului din </a:t>
            </a:r>
            <a:br>
              <a:rPr lang="ro-RO" sz="2400"/>
            </a:br>
            <a:r>
              <a:rPr lang="ro-RO" sz="2400"/>
              <a:t>drenă, atunci nu s-ar fi putut lucra fără caracteristica de transfer</a:t>
            </a:r>
          </a:p>
          <a:p>
            <a:endParaRPr lang="ro-RO" sz="2400"/>
          </a:p>
          <a:p>
            <a:pPr marL="0" indent="0">
              <a:buNone/>
            </a:pPr>
            <a:r>
              <a:rPr lang="ro-RO" sz="2400" b="1">
                <a:solidFill>
                  <a:srgbClr val="0070C0"/>
                </a:solidFill>
              </a:rPr>
              <a:t>Temă</a:t>
            </a:r>
          </a:p>
          <a:p>
            <a:r>
              <a:rPr lang="ro-RO" sz="2400">
                <a:solidFill>
                  <a:srgbClr val="0070C0"/>
                </a:solidFill>
              </a:rPr>
              <a:t>Repetați analiza din exemplul 1 dacă prin înlocuirea </a:t>
            </a:r>
            <a:br>
              <a:rPr lang="ro-RO" sz="2400">
                <a:solidFill>
                  <a:srgbClr val="0070C0"/>
                </a:solidFill>
              </a:rPr>
            </a:br>
            <a:r>
              <a:rPr lang="ro-RO" sz="2400">
                <a:solidFill>
                  <a:srgbClr val="0070C0"/>
                </a:solidFill>
              </a:rPr>
              <a:t>tranzistorului se obține V</a:t>
            </a:r>
            <a:r>
              <a:rPr lang="ro-RO" sz="2400" baseline="-25000">
                <a:solidFill>
                  <a:srgbClr val="0070C0"/>
                </a:solidFill>
              </a:rPr>
              <a:t>D</a:t>
            </a:r>
            <a:r>
              <a:rPr lang="ro-RO" sz="2400">
                <a:solidFill>
                  <a:srgbClr val="0070C0"/>
                </a:solidFill>
              </a:rPr>
              <a:t>=6V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56BA-9AC4-4391-A355-DBDC3CAE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3282-F013-4604-ADF9-425BBADE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EB47-F020-44D5-A197-EFBFA2B5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7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B213DF-D9E2-47AD-B9A0-7D9464549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902" y="2322462"/>
            <a:ext cx="1952898" cy="3648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BB1143-CF40-4CA0-904D-8752675597C8}"/>
                  </a:ext>
                </a:extLst>
              </p:cNvPr>
              <p:cNvSpPr txBox="1"/>
              <p:nvPr/>
            </p:nvSpPr>
            <p:spPr>
              <a:xfrm>
                <a:off x="1145458" y="2313184"/>
                <a:ext cx="5428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=1,54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−3,34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=−1,8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BB1143-CF40-4CA0-904D-875267559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458" y="2313184"/>
                <a:ext cx="5428474" cy="369332"/>
              </a:xfrm>
              <a:prstGeom prst="rect">
                <a:avLst/>
              </a:prstGeom>
              <a:blipFill>
                <a:blip r:embed="rId3"/>
                <a:stretch>
                  <a:fillRect l="-899" r="-674" b="-1475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95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099C-3F4A-4222-A396-6345C3E2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ro-RO" sz="3200" b="1">
                <a:solidFill>
                  <a:prstClr val="black"/>
                </a:solidFill>
                <a:latin typeface="Calibri" panose="020F0502020204030204"/>
              </a:rPr>
              <a:t>Metoda grafică de determinare a PSF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76F2-3C7E-4629-B8D7-6E935134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Utilizând caracteristica de transfer și unii parametrii ai unui TEC-J, se poate determina PSF-ul unui circuit cu polarizare automată.</a:t>
            </a:r>
          </a:p>
          <a:p>
            <a:r>
              <a:rPr lang="ro-RO" sz="2400"/>
              <a:t>Dacă în foile de catalog nu se găsește</a:t>
            </a:r>
            <a:r>
              <a:rPr lang="en-US" sz="2400"/>
              <a:t> </a:t>
            </a:r>
            <a:r>
              <a:rPr lang="ro-RO" sz="2400"/>
              <a:t>caracteristica de transfer, atunci cunoscând din foile de catalog parametrii I</a:t>
            </a:r>
            <a:r>
              <a:rPr lang="ro-RO" sz="2400" baseline="-25000"/>
              <a:t>DSS</a:t>
            </a:r>
            <a:r>
              <a:rPr lang="ro-RO" sz="2400"/>
              <a:t> și V</a:t>
            </a:r>
            <a:r>
              <a:rPr lang="ro-RO" sz="2400" baseline="-25000"/>
              <a:t>GS(off)</a:t>
            </a:r>
            <a:r>
              <a:rPr lang="ro-RO" sz="2400"/>
              <a:t> și folsind relația analitică a caracteristicii de transfer, se poate ridica punct cu punct această caracteristică.</a:t>
            </a:r>
          </a:p>
          <a:p>
            <a:r>
              <a:rPr lang="ro-RO" sz="2400"/>
              <a:t>Pentru </a:t>
            </a:r>
            <a:r>
              <a:rPr lang="ro-RO" sz="2400">
                <a:highlight>
                  <a:srgbClr val="FFFF00"/>
                </a:highlight>
              </a:rPr>
              <a:t>a determina PSF-ul unui TEC-J cu autopolarizare</a:t>
            </a:r>
            <a:r>
              <a:rPr lang="ro-RO" sz="2400"/>
              <a:t>, se determină drapta de sarcină statică sau de c.c. aflând cele 2 puncte necesare desenării unei drepte:</a:t>
            </a:r>
          </a:p>
          <a:p>
            <a:pPr lvl="1"/>
            <a:r>
              <a:rPr lang="ro-RO" sz="2000"/>
              <a:t>Mai întâi se determină V</a:t>
            </a:r>
            <a:r>
              <a:rPr lang="ro-RO" sz="2000" baseline="-25000"/>
              <a:t>GS</a:t>
            </a:r>
            <a:r>
              <a:rPr lang="ro-RO" sz="2000"/>
              <a:t> pentru I</a:t>
            </a:r>
            <a:r>
              <a:rPr lang="ro-RO" sz="2000" baseline="-25000"/>
              <a:t>D</a:t>
            </a:r>
            <a:r>
              <a:rPr lang="ro-RO" sz="2000"/>
              <a:t>=0</a:t>
            </a:r>
          </a:p>
          <a:p>
            <a:pPr lvl="1"/>
            <a:r>
              <a:rPr lang="ro-RO" sz="2000"/>
              <a:t>Apoi se determină V</a:t>
            </a:r>
            <a:r>
              <a:rPr lang="ro-RO" sz="2000" baseline="-25000"/>
              <a:t>GS</a:t>
            </a:r>
            <a:r>
              <a:rPr lang="ro-RO" sz="2000"/>
              <a:t> pentru I</a:t>
            </a:r>
            <a:r>
              <a:rPr lang="ro-RO" sz="2000" baseline="-25000"/>
              <a:t>D</a:t>
            </a:r>
            <a:r>
              <a:rPr lang="ro-RO" sz="2000"/>
              <a:t>=I</a:t>
            </a:r>
            <a:r>
              <a:rPr lang="ro-RO" sz="2000" baseline="-25000"/>
              <a:t>DSS</a:t>
            </a:r>
            <a:endParaRPr lang="ro-RO" sz="2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56BA-9AC4-4391-A355-DBDC3CAE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3282-F013-4604-ADF9-425BBADE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EB47-F020-44D5-A197-EFBFA2B5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6540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099C-3F4A-4222-A396-6345C3E2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TEC-J</a:t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ro-RO" sz="3200" b="1">
                <a:solidFill>
                  <a:prstClr val="black"/>
                </a:solidFill>
                <a:latin typeface="Calibri" panose="020F0502020204030204"/>
              </a:rPr>
              <a:t>Metoda grafică de determinare a PSF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76F2-3C7E-4629-B8D7-6E935134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/>
              <a:t>Exemplul 2</a:t>
            </a:r>
          </a:p>
          <a:p>
            <a:r>
              <a:rPr lang="ro-RO" sz="2400"/>
              <a:t>Determinați grafic PSF-ul TEC-J cu autopolarizare din figură, dacă</a:t>
            </a:r>
            <a:br>
              <a:rPr lang="ro-RO" sz="2400"/>
            </a:br>
            <a:r>
              <a:rPr lang="ro-RO" sz="2400"/>
              <a:t>parametrii din foile de catalog ale TEC-J sunt I</a:t>
            </a:r>
            <a:r>
              <a:rPr lang="ro-RO" sz="2400" baseline="-25000"/>
              <a:t>DSS</a:t>
            </a:r>
            <a:r>
              <a:rPr lang="ro-RO" sz="2400"/>
              <a:t>=10mA și </a:t>
            </a:r>
            <a:br>
              <a:rPr lang="ro-RO" sz="2400"/>
            </a:br>
            <a:r>
              <a:rPr lang="ro-RO" sz="2400"/>
              <a:t>V</a:t>
            </a:r>
            <a:r>
              <a:rPr lang="ro-RO" sz="2400" baseline="-25000"/>
              <a:t>GS(off)</a:t>
            </a:r>
            <a:r>
              <a:rPr lang="ro-RO" sz="2400"/>
              <a:t>=-8V.</a:t>
            </a:r>
          </a:p>
          <a:p>
            <a:pPr marL="0" indent="0">
              <a:buNone/>
            </a:pPr>
            <a:r>
              <a:rPr lang="ro-RO" sz="2400" b="1"/>
              <a:t>Rezolvare</a:t>
            </a:r>
          </a:p>
          <a:p>
            <a:r>
              <a:rPr lang="ro-RO" sz="2400"/>
              <a:t>V</a:t>
            </a:r>
            <a:r>
              <a:rPr lang="ro-RO" sz="2400" baseline="-25000"/>
              <a:t>GS</a:t>
            </a:r>
            <a:r>
              <a:rPr lang="ro-RO" sz="2400"/>
              <a:t>=-I</a:t>
            </a:r>
            <a:r>
              <a:rPr lang="ro-RO" sz="2400" baseline="-25000"/>
              <a:t>D</a:t>
            </a:r>
            <a:r>
              <a:rPr lang="ro-RO" sz="2400"/>
              <a:t>R</a:t>
            </a:r>
            <a:r>
              <a:rPr lang="ro-RO" sz="2400" baseline="-25000"/>
              <a:t>S</a:t>
            </a:r>
            <a:r>
              <a:rPr lang="ro-RO" sz="2400"/>
              <a:t> și pentru I</a:t>
            </a:r>
            <a:r>
              <a:rPr lang="ro-RO" sz="2400" baseline="-25000"/>
              <a:t>D</a:t>
            </a:r>
            <a:r>
              <a:rPr lang="ro-RO" sz="2400"/>
              <a:t>=0 rezultă V</a:t>
            </a:r>
            <a:r>
              <a:rPr lang="ro-RO" sz="2400" baseline="-25000"/>
              <a:t>GS</a:t>
            </a:r>
            <a:r>
              <a:rPr lang="ro-RO" sz="2400"/>
              <a:t>=0</a:t>
            </a:r>
          </a:p>
          <a:p>
            <a:r>
              <a:rPr lang="ro-RO" sz="2400"/>
              <a:t>Pentru I</a:t>
            </a:r>
            <a:r>
              <a:rPr lang="ro-RO" sz="2400" baseline="-25000"/>
              <a:t>D</a:t>
            </a:r>
            <a:r>
              <a:rPr lang="ro-RO" sz="2400"/>
              <a:t>=I</a:t>
            </a:r>
            <a:r>
              <a:rPr lang="ro-RO" sz="2400" baseline="-25000"/>
              <a:t>DSS</a:t>
            </a:r>
            <a:r>
              <a:rPr lang="ro-RO" sz="2400"/>
              <a:t> </a:t>
            </a:r>
            <a:br>
              <a:rPr lang="ro-RO" sz="2400"/>
            </a:br>
            <a:br>
              <a:rPr lang="ro-RO" sz="2400"/>
            </a:br>
            <a:br>
              <a:rPr lang="ro-RO" sz="2400"/>
            </a:br>
            <a:r>
              <a:rPr lang="ro-RO" sz="2400"/>
              <a:t>și cele 2 puncte care definesc dreapta de sarcină au coordonatele (0,0) respectiv (-4,7V, 10mA)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56BA-9AC4-4391-A355-DBDC3CAE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43B8-F99B-4ED8-8817-9E5CA9270568}" type="datetime1">
              <a:rPr lang="en-US" smtClean="0"/>
              <a:t>12/4/2020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3282-F013-4604-ADF9-425BBADE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EB47-F020-44D5-A197-EFBFA2B5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F3FB-5D68-467C-88A0-2355ED0C0F4B}" type="slidenum">
              <a:rPr lang="ro-RO" smtClean="0"/>
              <a:t>9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4337D-775F-4069-8CAF-C06E27939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517" y="464516"/>
            <a:ext cx="2114845" cy="3219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D098AF-FA34-47E8-B709-265AE30B348D}"/>
                  </a:ext>
                </a:extLst>
              </p:cNvPr>
              <p:cNvSpPr txBox="1"/>
              <p:nvPr/>
            </p:nvSpPr>
            <p:spPr>
              <a:xfrm>
                <a:off x="1058516" y="4760843"/>
                <a:ext cx="48137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=−10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𝑚𝐴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×0,47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=−4,7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D098AF-FA34-47E8-B709-265AE30B3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16" y="4760843"/>
                <a:ext cx="4813754" cy="307777"/>
              </a:xfrm>
              <a:prstGeom prst="rect">
                <a:avLst/>
              </a:prstGeom>
              <a:blipFill>
                <a:blip r:embed="rId3"/>
                <a:stretch>
                  <a:fillRect l="-887" r="-634" b="-160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081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2804</Words>
  <Application>Microsoft Office PowerPoint</Application>
  <PresentationFormat>Widescreen</PresentationFormat>
  <Paragraphs>414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UT Sans</vt:lpstr>
      <vt:lpstr>Office Theme</vt:lpstr>
      <vt:lpstr>DISPOZITIVE ELECTRONICE</vt:lpstr>
      <vt:lpstr>Probleme tratate</vt:lpstr>
      <vt:lpstr>Polarizarea TEC-J Polarizare cu divizor rezistiv</vt:lpstr>
      <vt:lpstr>Polarizarea TEC-J Polarizare cu divizor rezistiv</vt:lpstr>
      <vt:lpstr>Polarizarea TEC-J Polarizare cu divizor rezistiv</vt:lpstr>
      <vt:lpstr>Polarizarea TEC-J Polarizare cu divizor rezistiv</vt:lpstr>
      <vt:lpstr>Polarizarea TEC-J Polarizare cu divizor rezistiv</vt:lpstr>
      <vt:lpstr>Polarizarea TEC-J Metoda grafică de determinare a PSF</vt:lpstr>
      <vt:lpstr>Polarizarea TEC-J Metoda grafică de determinare a PSF</vt:lpstr>
      <vt:lpstr>Polarizarea TEC-J Metoda grafică de determinare a PSF</vt:lpstr>
      <vt:lpstr>Polarizarea TEC-J Metoda grafică de determinare a PSF</vt:lpstr>
      <vt:lpstr>Polarizarea TEC-J Metoda grafică de determinare a PSF</vt:lpstr>
      <vt:lpstr>Polarizarea TEC-J Metoda grafică de determinare a PSF</vt:lpstr>
      <vt:lpstr>Polarizarea TEC-J Metoda grafică de determinare a PSF</vt:lpstr>
      <vt:lpstr>Polarizarea TEC-J Metoda analitică de determinare a PSF</vt:lpstr>
      <vt:lpstr>Polarizarea TEC-J Determinarea analitică a PSF</vt:lpstr>
      <vt:lpstr>Polarizarea TEC-J Determinarea analitică a PSF</vt:lpstr>
      <vt:lpstr>Polarizarea TEC-J Determinarea analitică a PSF</vt:lpstr>
      <vt:lpstr>Polarizarea TEC-J Determinarea analitică a PSF</vt:lpstr>
      <vt:lpstr>Stabilitatea PSF-ului</vt:lpstr>
      <vt:lpstr>Stabilitatea PSF-ului</vt:lpstr>
      <vt:lpstr>Stabilitatea PSF-ului</vt:lpstr>
      <vt:lpstr>Conexiuni ale TEC-J</vt:lpstr>
      <vt:lpstr>Conexiuni ale TEC-J</vt:lpstr>
      <vt:lpstr>Amplificator de semnal mic</vt:lpstr>
      <vt:lpstr>Amplificator de semnal mic</vt:lpstr>
      <vt:lpstr>Amplificator de semnal mic</vt:lpstr>
      <vt:lpstr>Amplificator de semnal mic</vt:lpstr>
      <vt:lpstr>Modelul de semnal mic al TEC-J</vt:lpstr>
      <vt:lpstr>Modelul de semnal mic al TEC-J</vt:lpstr>
      <vt:lpstr>Rezistența de intrare</vt:lpstr>
      <vt:lpstr>Problema P1</vt:lpstr>
      <vt:lpstr>Problema P1 Rezolvare</vt:lpstr>
      <vt:lpstr>Problema P1 Rezolvare</vt:lpstr>
      <vt:lpstr>Problema P1 Rezolvare</vt:lpstr>
      <vt:lpstr>Problema P1 Rezolvare</vt:lpstr>
      <vt:lpstr>Problema P1 Rezolvare</vt:lpstr>
      <vt:lpstr>Problema P2</vt:lpstr>
      <vt:lpstr>Problema P2 Rezolvare</vt:lpstr>
      <vt:lpstr>Problema P2 Rezolvare</vt:lpstr>
      <vt:lpstr>Problema P2 Rezolvare</vt:lpstr>
      <vt:lpstr>Problema P2 Rezolvare</vt:lpstr>
      <vt:lpstr>Problema P2 Rezolvare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geoic@yahoo.com</dc:creator>
  <cp:lastModifiedBy>geoic@yahoo.com</cp:lastModifiedBy>
  <cp:revision>138</cp:revision>
  <dcterms:created xsi:type="dcterms:W3CDTF">2020-11-26T14:21:07Z</dcterms:created>
  <dcterms:modified xsi:type="dcterms:W3CDTF">2020-12-04T11:17:42Z</dcterms:modified>
</cp:coreProperties>
</file>