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59"/>
  </p:notesMasterIdLst>
  <p:sldIdLst>
    <p:sldId id="468" r:id="rId2"/>
    <p:sldId id="298" r:id="rId3"/>
    <p:sldId id="311" r:id="rId4"/>
    <p:sldId id="312" r:id="rId5"/>
    <p:sldId id="313" r:id="rId6"/>
    <p:sldId id="314" r:id="rId7"/>
    <p:sldId id="315" r:id="rId8"/>
    <p:sldId id="316" r:id="rId9"/>
    <p:sldId id="353" r:id="rId10"/>
    <p:sldId id="317" r:id="rId11"/>
    <p:sldId id="318" r:id="rId12"/>
    <p:sldId id="319" r:id="rId13"/>
    <p:sldId id="320" r:id="rId14"/>
    <p:sldId id="321" r:id="rId15"/>
    <p:sldId id="354" r:id="rId16"/>
    <p:sldId id="322" r:id="rId17"/>
    <p:sldId id="323" r:id="rId18"/>
    <p:sldId id="355" r:id="rId19"/>
    <p:sldId id="324" r:id="rId20"/>
    <p:sldId id="469" r:id="rId21"/>
    <p:sldId id="470" r:id="rId22"/>
    <p:sldId id="325" r:id="rId23"/>
    <p:sldId id="327" r:id="rId24"/>
    <p:sldId id="471" r:id="rId25"/>
    <p:sldId id="328" r:id="rId26"/>
    <p:sldId id="365" r:id="rId27"/>
    <p:sldId id="472" r:id="rId28"/>
    <p:sldId id="329" r:id="rId29"/>
    <p:sldId id="330" r:id="rId30"/>
    <p:sldId id="331" r:id="rId31"/>
    <p:sldId id="332" r:id="rId32"/>
    <p:sldId id="473" r:id="rId33"/>
    <p:sldId id="335" r:id="rId34"/>
    <p:sldId id="474" r:id="rId35"/>
    <p:sldId id="475" r:id="rId36"/>
    <p:sldId id="336" r:id="rId37"/>
    <p:sldId id="476" r:id="rId38"/>
    <p:sldId id="477" r:id="rId39"/>
    <p:sldId id="478" r:id="rId40"/>
    <p:sldId id="479" r:id="rId41"/>
    <p:sldId id="480" r:id="rId42"/>
    <p:sldId id="481" r:id="rId43"/>
    <p:sldId id="482" r:id="rId44"/>
    <p:sldId id="484" r:id="rId45"/>
    <p:sldId id="483" r:id="rId46"/>
    <p:sldId id="485" r:id="rId47"/>
    <p:sldId id="486" r:id="rId48"/>
    <p:sldId id="338" r:id="rId49"/>
    <p:sldId id="487" r:id="rId50"/>
    <p:sldId id="488" r:id="rId51"/>
    <p:sldId id="489" r:id="rId52"/>
    <p:sldId id="490" r:id="rId53"/>
    <p:sldId id="491" r:id="rId54"/>
    <p:sldId id="492" r:id="rId55"/>
    <p:sldId id="493" r:id="rId56"/>
    <p:sldId id="494" r:id="rId57"/>
    <p:sldId id="495" r:id="rId58"/>
  </p:sldIdLst>
  <p:sldSz cx="12192000" cy="6858000"/>
  <p:notesSz cx="6858000" cy="9144000"/>
  <p:defaultTextStyle>
    <a:defPPr>
      <a:defRPr lang="ro-RO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2017" autoAdjust="0"/>
    <p:restoredTop sz="94660"/>
  </p:normalViewPr>
  <p:slideViewPr>
    <p:cSldViewPr snapToGrid="0">
      <p:cViewPr varScale="1">
        <p:scale>
          <a:sx n="78" d="100"/>
          <a:sy n="78" d="100"/>
        </p:scale>
        <p:origin x="941" y="7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61" Type="http://schemas.openxmlformats.org/officeDocument/2006/relationships/viewProps" Target="viewProps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87EC56A-16ED-40D5-AD67-84AEC4D6F5AC}" type="datetimeFigureOut">
              <a:rPr lang="ro-RO" smtClean="0"/>
              <a:t>27.11.2020</a:t>
            </a:fld>
            <a:endParaRPr lang="ro-RO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o-RO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o-RO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8B3ABAA-C6A0-46BF-95E4-7FD43801E92A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79484361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826CBC-DD88-4C0F-B826-6F5A368A2A70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A9053050-272B-4B07-8E83-EEC3E5E06622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A20E62-20F3-4370-9974-4EA72CC84FF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8C6FF65-FF73-421A-958F-166E4091B6D4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59F1753-F146-42B3-8CDB-649518F291B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D9AC70D-6B12-4988-A6E7-6B7ACDD647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942260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F8A5D0C-1825-4CD2-9164-06A5604903C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7CE9347-3B62-4E52-B556-BEBE4A40FC0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9D2423-3E7F-443C-8A24-2683BD688A7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79460B0-57E7-4035-AAEB-2854AC31112E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58884AD-B9D5-408F-B951-C021A24DBC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8C41B83-A820-48E3-A09D-8ED13E02EBA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412979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C1329AF9-1E54-43C0-99ED-75A491DF022A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6228C749-E44C-4D1D-8009-D5EE9986DD6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92732D9-ABC7-4264-91FE-CCA109DD1E9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8BD3860-C77C-4B43-8645-7C26140CE4E7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C91AD8D-8535-4657-ADC8-B0ACB898A4D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A1EA20-0348-40C0-ADEF-6C8E94D25FB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3208859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30752DD-19D7-4C9B-8E9E-E9D911C889A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A0FE7F8-8E4B-4850-80E2-FD29F469993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320FE46-A878-4B86-8B13-CDE61C3F97B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07D41C-F6E3-485B-8BCD-78330027A61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FA6E42-5DC5-4232-BAE3-2BB98BA8254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3874785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C4E9C56-9084-4C8C-92F5-781B7EB4F0D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531C56B-E1FF-4176-B219-0263476B37C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8BBB51A-4EC1-4C50-B91E-199C9CA811E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A2002B-E568-4917-BD3C-2CFF8476E5C7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775908-070C-4F9D-B4A3-384772AFC25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FBDD3E0-E30E-4DDE-A0FD-3678F2D2B09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6992761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0AAC826-1FF0-4174-A998-4702E716ACD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36B16E2-E4F8-460C-9226-E3020463E678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9B9FC1BA-E7E9-4B33-8277-7D0E6180F6E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D1F58477-6EF1-40C3-9028-EAB2F1FCD6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3338CB-3E43-4BE2-8116-8681654F0889}" type="datetime1">
              <a:rPr lang="en-US" smtClean="0"/>
              <a:t>11/27/2020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007D3964-DBF7-4BD7-9DAD-F84D703C598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9CA9FE47-5415-44E6-9C51-8863BE5F797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76985716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334DEDB-1B12-4A86-B9E8-AAB1D8F4591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833D4A03-B541-4580-A71B-A56D3A5DE1C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8AAA38CC-D0A7-4983-B9CE-69BA2EAEF125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2063E3B4-C669-401E-90DC-EBAB32861F6B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9A7B6075-77FA-428A-991D-BFACA25947EC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C0BB2F7F-68DD-4CD7-B818-1E94629F50B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AB95962-242B-4572-95FA-AC46833565CF}" type="datetime1">
              <a:rPr lang="en-US" smtClean="0"/>
              <a:t>11/27/2020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82B897A4-C7DB-4D3E-9E06-D4C333C19DF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6BDBA50B-9FA1-46AD-82AE-A62BD115DA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45523124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052E7A-5CD6-4527-8BA4-C5B1487C912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DDFF88EF-2E7C-4EF9-A915-DBC1CF17EF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BDE017-89FC-45E4-BC66-2357320A440D}" type="datetime1">
              <a:rPr lang="en-US" smtClean="0"/>
              <a:t>11/27/2020</a:t>
            </a:fld>
            <a:endParaRPr lang="ro-RO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C3048708-CDDF-430A-BC6F-12D63482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47A0C6C1-E8A6-45B6-9127-66197FE9A93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18593793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523A4929-C6F3-4BA0-9877-246E3C49968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027B17-F56B-42A2-A7E9-AE04284A21EF}" type="datetime1">
              <a:rPr lang="en-US" smtClean="0"/>
              <a:t>11/27/2020</a:t>
            </a:fld>
            <a:endParaRPr lang="ro-RO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D2E8F12D-7CA3-42B6-8EF1-939ABA4698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05FCEC9-822D-496D-835E-201971A573C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427191040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5E1EA41-F47B-47E2-96AA-952546A6BC5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310CD4F-24B0-4EA0-962B-072EA0C7AD3F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D2B32BD-1780-4C84-B1D7-AA75C34EF547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75438E3D-A090-4386-AD0B-95E2024006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8C8DB9-5A26-4DF8-A805-69C23FDE8006}" type="datetime1">
              <a:rPr lang="en-US" smtClean="0"/>
              <a:t>11/27/2020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4B89A81-9771-447E-9914-28B162351EC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811311B-AD5C-4A70-91D9-715CC26FF4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97429286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BF64AED-9200-44AA-944E-6779DB78F32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AA1CA243-A9BE-448A-A7E2-1FE7C92F3DCF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o-RO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3D65C01A-45E5-464C-A330-65A187CBFFAD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82911AE8-D5C9-4F70-B1DE-D8056412FE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CF2802-91DB-49BE-A9CC-964A700DF933}" type="datetime1">
              <a:rPr lang="en-US" smtClean="0"/>
              <a:t>11/27/2020</a:t>
            </a:fld>
            <a:endParaRPr lang="ro-RO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A7CB8033-C8D1-4782-BE11-3F62DE4727D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59E1A6D-0416-49C7-8350-0C0AF2CF099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4393954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57D19547-6282-4A9C-8F6A-9A2171A35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ro-RO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9A03085-BD1C-4EA4-B224-2378A61A81E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B5CFF6D-2E09-498F-9CC2-F704BA20A57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4A95A9F-8768-484C-A20F-D0BCA2F52E07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33EEE-B170-4285-818F-948E7A47418A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5B70284-D660-4215-8617-8D71EC88355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F7B71BA-9B80-4DEC-BB1D-91B3B3FC5198}" type="slidenum">
              <a:rPr lang="ro-RO" smtClean="0"/>
              <a:t>‹#›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85723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o-RO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0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6.png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image" Target="../media/image33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5.png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png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6.png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9.png"/><Relationship Id="rId4" Type="http://schemas.openxmlformats.org/officeDocument/2006/relationships/image" Target="../media/image48.png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0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4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7113707-8A33-4406-88AF-FEDA2665F3FD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kumimoji="0" lang="ro-RO" sz="60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 Light" panose="020F0302020204030204"/>
                <a:ea typeface="+mj-ea"/>
                <a:cs typeface="+mj-cs"/>
              </a:rPr>
              <a:t>DISPOZITIVE ELECTRONICE</a:t>
            </a:r>
            <a:endParaRPr lang="ro-RO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493AC3A-CB38-4239-A3B7-8FFF247442FB}"/>
              </a:ext>
            </a:extLst>
          </p:cNvPr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/>
              <a:t>Cursul nr. </a:t>
            </a:r>
            <a:r>
              <a:rPr lang="ro-RO"/>
              <a:t>8</a:t>
            </a:r>
          </a:p>
        </p:txBody>
      </p:sp>
      <p:grpSp>
        <p:nvGrpSpPr>
          <p:cNvPr id="4" name="Group 3">
            <a:extLst>
              <a:ext uri="{FF2B5EF4-FFF2-40B4-BE49-F238E27FC236}">
                <a16:creationId xmlns:a16="http://schemas.microsoft.com/office/drawing/2014/main" id="{D9FD07E9-F857-4035-8342-82F6CDFFAAD3}"/>
              </a:ext>
            </a:extLst>
          </p:cNvPr>
          <p:cNvGrpSpPr/>
          <p:nvPr/>
        </p:nvGrpSpPr>
        <p:grpSpPr>
          <a:xfrm>
            <a:off x="711200" y="596055"/>
            <a:ext cx="10769599" cy="1138340"/>
            <a:chOff x="685800" y="596055"/>
            <a:chExt cx="7498846" cy="1138340"/>
          </a:xfrm>
        </p:grpSpPr>
        <p:pic>
          <p:nvPicPr>
            <p:cNvPr id="5" name="Picture 4" descr="Logo-UT-IESC-RGB-RO">
              <a:extLst>
                <a:ext uri="{FF2B5EF4-FFF2-40B4-BE49-F238E27FC236}">
                  <a16:creationId xmlns:a16="http://schemas.microsoft.com/office/drawing/2014/main" id="{9C60D616-A177-45F1-AD9F-EC29D8BDD7BE}"/>
                </a:ext>
              </a:extLst>
            </p:cNvPr>
            <p:cNvPicPr>
              <a:picLocks noChangeAspect="1" noChangeArrowheads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t="15446" b="13008"/>
            <a:stretch>
              <a:fillRect/>
            </a:stretch>
          </p:blipFill>
          <p:spPr bwMode="auto">
            <a:xfrm>
              <a:off x="685800" y="596055"/>
              <a:ext cx="3170610" cy="1138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6" name="Text Box 1">
              <a:extLst>
                <a:ext uri="{FF2B5EF4-FFF2-40B4-BE49-F238E27FC236}">
                  <a16:creationId xmlns:a16="http://schemas.microsoft.com/office/drawing/2014/main" id="{FC259AFA-1F0F-4A97-94B3-3CB1A5C395B7}"/>
                </a:ext>
              </a:extLst>
            </p:cNvPr>
            <p:cNvSpPr txBox="1">
              <a:spLocks noChangeAspect="1" noChangeArrowheads="1"/>
            </p:cNvSpPr>
            <p:nvPr/>
          </p:nvSpPr>
          <p:spPr bwMode="auto">
            <a:xfrm>
              <a:off x="5182366" y="679028"/>
              <a:ext cx="3002280" cy="609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 lIns="91440" tIns="45720" rIns="91440" bIns="45720" anchor="t" upright="1"/>
            <a:lstStyle>
              <a:lvl1pPr marL="0" indent="0">
                <a:defRPr sz="1100">
                  <a:latin typeface="+mn-lt"/>
                  <a:ea typeface="+mn-ea"/>
                  <a:cs typeface="+mn-cs"/>
                </a:defRPr>
              </a:lvl1pPr>
              <a:lvl2pPr marL="457200" indent="0">
                <a:defRPr sz="1100">
                  <a:latin typeface="+mn-lt"/>
                  <a:ea typeface="+mn-ea"/>
                  <a:cs typeface="+mn-cs"/>
                </a:defRPr>
              </a:lvl2pPr>
              <a:lvl3pPr marL="914400" indent="0">
                <a:defRPr sz="1100">
                  <a:latin typeface="+mn-lt"/>
                  <a:ea typeface="+mn-ea"/>
                  <a:cs typeface="+mn-cs"/>
                </a:defRPr>
              </a:lvl3pPr>
              <a:lvl4pPr marL="1371600" indent="0">
                <a:defRPr sz="1100">
                  <a:latin typeface="+mn-lt"/>
                  <a:ea typeface="+mn-ea"/>
                  <a:cs typeface="+mn-cs"/>
                </a:defRPr>
              </a:lvl4pPr>
              <a:lvl5pPr marL="1828800" indent="0">
                <a:defRPr sz="1100">
                  <a:latin typeface="+mn-lt"/>
                  <a:ea typeface="+mn-ea"/>
                  <a:cs typeface="+mn-cs"/>
                </a:defRPr>
              </a:lvl5pPr>
              <a:lvl6pPr marL="2286000" indent="0">
                <a:defRPr sz="1100">
                  <a:latin typeface="+mn-lt"/>
                  <a:ea typeface="+mn-ea"/>
                  <a:cs typeface="+mn-cs"/>
                </a:defRPr>
              </a:lvl6pPr>
              <a:lvl7pPr marL="2743200" indent="0">
                <a:defRPr sz="1100">
                  <a:latin typeface="+mn-lt"/>
                  <a:ea typeface="+mn-ea"/>
                  <a:cs typeface="+mn-cs"/>
                </a:defRPr>
              </a:lvl7pPr>
              <a:lvl8pPr marL="3200400" indent="0">
                <a:defRPr sz="1100">
                  <a:latin typeface="+mn-lt"/>
                  <a:ea typeface="+mn-ea"/>
                  <a:cs typeface="+mn-cs"/>
                </a:defRPr>
              </a:lvl8pPr>
              <a:lvl9pPr marL="3657600" indent="0">
                <a:defRPr sz="1100">
                  <a:latin typeface="+mn-lt"/>
                  <a:ea typeface="+mn-ea"/>
                  <a:cs typeface="+mn-cs"/>
                </a:defRPr>
              </a:lvl9pPr>
            </a:lstStyle>
            <a:p>
              <a:pPr algn="r"/>
              <a:r>
                <a:rPr lang="en-US" sz="1200" b="1">
                  <a:latin typeface="UT Sans" panose="00000500000000000000" pitchFamily="50" charset="0"/>
                </a:rPr>
                <a:t>Departamentul de Electronică şi Calculatoare</a:t>
              </a:r>
              <a:endParaRPr lang="ro-RO" sz="1200" b="1">
                <a:latin typeface="UT Sans" panose="00000500000000000000" pitchFamily="50" charset="0"/>
              </a:endParaRPr>
            </a:p>
            <a:p>
              <a:pPr algn="r"/>
              <a:r>
                <a:rPr lang="ro-RO" sz="1200">
                  <a:latin typeface="UT Sans" panose="00000500000000000000" pitchFamily="50" charset="0"/>
                </a:rPr>
                <a:t>s</a:t>
              </a:r>
              <a:r>
                <a:rPr lang="en-US" sz="1200">
                  <a:latin typeface="UT Sans" panose="00000500000000000000" pitchFamily="50" charset="0"/>
                </a:rPr>
                <a:t>tr. Politehnicii 1, 500024 Braşov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/>
              <a:r>
                <a:rPr lang="en-US" sz="1200">
                  <a:latin typeface="UT Sans" panose="00000500000000000000" pitchFamily="50" charset="0"/>
                </a:rPr>
                <a:t>0268 478705</a:t>
              </a:r>
              <a:endParaRPr lang="ro-RO" sz="1200">
                <a:latin typeface="UT Sans" panose="00000500000000000000" pitchFamily="50" charset="0"/>
              </a:endParaRPr>
            </a:p>
            <a:p>
              <a:pPr algn="r" rtl="1">
                <a:defRPr sz="1000"/>
              </a:pPr>
              <a:endParaRPr lang="en-GB" sz="900">
                <a:solidFill>
                  <a:srgbClr val="333333"/>
                </a:solidFill>
                <a:latin typeface="UT Sans" panose="00000500000000000000" pitchFamily="50" charset="0"/>
              </a:endParaRPr>
            </a:p>
          </p:txBody>
        </p:sp>
      </p:grp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3E3264C0-E086-4585-A8BA-493D5007B1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C2750C9-35EA-4997-8ECD-C558FE7E1DFE}" type="datetime1">
              <a:rPr lang="en-US" smtClean="0"/>
              <a:t>11/27/2020</a:t>
            </a:fld>
            <a:endParaRPr lang="ro-RO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09D13A38-2B44-4A59-9C5F-5C2F876FE2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CD6A7561-65B2-4DC8-9BDB-4215E4B21A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1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269148556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Simboluri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Autofit/>
          </a:bodyPr>
          <a:lstStyle/>
          <a:p>
            <a:r>
              <a:rPr lang="ro-RO"/>
              <a:t>pentru TEC-J cu canal n și TEC-J cu canal p: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Săgeata din simbolurile componentelor este îndreptată de la semiconductorul de tip </a:t>
            </a:r>
            <a:r>
              <a:rPr lang="ro-RO" b="1"/>
              <a:t>p</a:t>
            </a:r>
            <a:r>
              <a:rPr lang="ro-RO"/>
              <a:t> către cel de tip </a:t>
            </a:r>
            <a:r>
              <a:rPr lang="ro-RO" b="1"/>
              <a:t>n</a:t>
            </a:r>
            <a:r>
              <a:rPr lang="ro-RO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7092CB-7DDE-4386-9F03-C5E662D442E5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10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498D1EF2-D5F2-4AEA-AB27-2BCB4D8ABC0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14391" y="2469725"/>
            <a:ext cx="4963218" cy="24101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2538834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Caracteristici statice de drenă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Se analizează cazul V</a:t>
            </a:r>
            <a:r>
              <a:rPr lang="ro-RO" baseline="-25000"/>
              <a:t>GS</a:t>
            </a:r>
            <a:r>
              <a:rPr lang="ro-RO"/>
              <a:t>=0</a:t>
            </a:r>
          </a:p>
          <a:p>
            <a:r>
              <a:rPr lang="ro-RO"/>
              <a:t>V</a:t>
            </a:r>
            <a:r>
              <a:rPr lang="ro-RO" baseline="-25000"/>
              <a:t>P</a:t>
            </a:r>
            <a:r>
              <a:rPr lang="ro-RO"/>
              <a:t> = pinch-off voltage, adică </a:t>
            </a:r>
            <a:br>
              <a:rPr lang="ro-RO"/>
            </a:br>
            <a:r>
              <a:rPr lang="ro-RO"/>
              <a:t>tensiune de strangulare</a:t>
            </a:r>
            <a:r>
              <a:rPr lang="ro-RO" i="1"/>
              <a:t> </a:t>
            </a:r>
            <a:endParaRPr lang="en-US" i="1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A4B73E-7261-4AC0-BB79-0C501C16A02F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1DA7E2B-4B9F-4F5A-822D-6A6EC9F3A96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0"/>
          <a:stretch/>
        </p:blipFill>
        <p:spPr>
          <a:xfrm>
            <a:off x="5879689" y="1776419"/>
            <a:ext cx="5786576" cy="4449749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72D3E532-F9F6-4DCF-B19B-54276228CB6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72124" y="3725228"/>
            <a:ext cx="3583305" cy="24517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024247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Pe măsură ce V</a:t>
            </a:r>
            <a:r>
              <a:rPr lang="en-US" sz="2400" baseline="-25000"/>
              <a:t>DD</a:t>
            </a:r>
            <a:r>
              <a:rPr lang="en-US" sz="2400"/>
              <a:t> (și deci V</a:t>
            </a:r>
            <a:r>
              <a:rPr lang="en-US" sz="2400" baseline="-25000"/>
              <a:t>DS</a:t>
            </a:r>
            <a:r>
              <a:rPr lang="en-US" sz="2400"/>
              <a:t>) crește începând de la zero, I</a:t>
            </a:r>
            <a:r>
              <a:rPr lang="en-US" sz="2400" baseline="-25000"/>
              <a:t>D</a:t>
            </a:r>
            <a:r>
              <a:rPr lang="en-US" sz="2400"/>
              <a:t> crește proporțional prin materialul de tip n (între punctele A și B).</a:t>
            </a:r>
            <a:endParaRPr lang="ro-RO" sz="2400"/>
          </a:p>
          <a:p>
            <a:r>
              <a:rPr lang="en-US" sz="2400"/>
              <a:t>Aici rezistența canalului este practic constantă </a:t>
            </a:r>
            <a:br>
              <a:rPr lang="ro-RO" sz="2400"/>
            </a:br>
            <a:r>
              <a:rPr lang="en-US" sz="2400"/>
              <a:t>deoarece regiunea golită nu este destul de </a:t>
            </a:r>
            <a:br>
              <a:rPr lang="ro-RO" sz="2400"/>
            </a:br>
            <a:r>
              <a:rPr lang="en-US" sz="2400"/>
              <a:t>mare pentru a avea o influență semnificativă.</a:t>
            </a:r>
            <a:endParaRPr lang="ro-RO" sz="2400"/>
          </a:p>
          <a:p>
            <a:r>
              <a:rPr lang="en-US" sz="2400"/>
              <a:t>Această regiune este denumită regiunea </a:t>
            </a:r>
            <a:br>
              <a:rPr lang="ro-RO" sz="2400"/>
            </a:br>
            <a:r>
              <a:rPr lang="en-US" sz="2400"/>
              <a:t>ohmică (liniară </a:t>
            </a:r>
            <a:r>
              <a:rPr lang="ro-RO" sz="2400"/>
              <a:t>sau </a:t>
            </a:r>
            <a:r>
              <a:rPr lang="en-US" sz="2400"/>
              <a:t>rezistivă) deoarece </a:t>
            </a:r>
            <a:br>
              <a:rPr lang="ro-RO" sz="2400"/>
            </a:br>
            <a:r>
              <a:rPr lang="en-US" sz="2400"/>
              <a:t>relația dintre V</a:t>
            </a:r>
            <a:r>
              <a:rPr lang="en-US" sz="2400" baseline="-25000"/>
              <a:t>DS</a:t>
            </a:r>
            <a:r>
              <a:rPr lang="en-US" sz="2400"/>
              <a:t> și I</a:t>
            </a:r>
            <a:r>
              <a:rPr lang="en-US" sz="2400" baseline="-25000"/>
              <a:t>D</a:t>
            </a:r>
            <a:r>
              <a:rPr lang="en-US" sz="2400"/>
              <a:t> este dată de </a:t>
            </a:r>
            <a:br>
              <a:rPr lang="ro-RO" sz="2400"/>
            </a:br>
            <a:r>
              <a:rPr lang="en-US" sz="2400"/>
              <a:t>legea lui Ohm.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07AE61-5AC8-4B48-91A1-9A337EBE76E8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8C210A9-09C8-478A-942F-3049972B7D2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0"/>
          <a:stretch/>
        </p:blipFill>
        <p:spPr>
          <a:xfrm>
            <a:off x="7246421" y="2716047"/>
            <a:ext cx="4500670" cy="34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66426796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În punctul B, curba devine orizontală și I</a:t>
            </a:r>
            <a:r>
              <a:rPr lang="en-US" sz="2400" baseline="-25000"/>
              <a:t>D</a:t>
            </a:r>
            <a:r>
              <a:rPr lang="en-US" sz="2400"/>
              <a:t> devine practic constant.</a:t>
            </a:r>
            <a:endParaRPr lang="ro-RO" sz="2400"/>
          </a:p>
          <a:p>
            <a:r>
              <a:rPr lang="en-US" sz="2400"/>
              <a:t>Pe măsură ce V</a:t>
            </a:r>
            <a:r>
              <a:rPr lang="en-US" sz="2400" baseline="-25000"/>
              <a:t>DS</a:t>
            </a:r>
            <a:r>
              <a:rPr lang="en-US" sz="2400"/>
              <a:t> crește de la B la C, tensiunea de polarizare inversă dintre poartă și drenă (V</a:t>
            </a:r>
            <a:r>
              <a:rPr lang="en-US" sz="2400" baseline="-25000"/>
              <a:t>GD</a:t>
            </a:r>
            <a:r>
              <a:rPr lang="en-US" sz="2400"/>
              <a:t>) generează o regiune golită </a:t>
            </a:r>
            <a:br>
              <a:rPr lang="ro-RO" sz="2400"/>
            </a:br>
            <a:r>
              <a:rPr lang="en-US" sz="2400"/>
              <a:t>suficient de mare pentru a compensa creșterea </a:t>
            </a:r>
            <a:br>
              <a:rPr lang="ro-RO" sz="2400"/>
            </a:br>
            <a:r>
              <a:rPr lang="ro-RO" sz="2400"/>
              <a:t>lui </a:t>
            </a:r>
            <a:r>
              <a:rPr lang="en-US" sz="2400"/>
              <a:t>V</a:t>
            </a:r>
            <a:r>
              <a:rPr lang="en-US" sz="2400" baseline="-25000"/>
              <a:t>DS</a:t>
            </a:r>
            <a:r>
              <a:rPr lang="en-US" sz="2400"/>
              <a:t>, păstrând astfel relativ constantă </a:t>
            </a:r>
            <a:br>
              <a:rPr lang="ro-RO" sz="2400"/>
            </a:br>
            <a:r>
              <a:rPr lang="en-US" sz="2400"/>
              <a:t>valoarea</a:t>
            </a:r>
            <a:r>
              <a:rPr lang="ro-RO" sz="2400"/>
              <a:t> lui</a:t>
            </a:r>
            <a:r>
              <a:rPr lang="en-US" sz="2400"/>
              <a:t> I</a:t>
            </a:r>
            <a:r>
              <a:rPr lang="en-US" sz="2400" baseline="-25000"/>
              <a:t>D</a:t>
            </a:r>
            <a:r>
              <a:rPr lang="en-US" sz="2400"/>
              <a:t>.</a:t>
            </a:r>
            <a:endParaRPr lang="ro-RO" sz="2400"/>
          </a:p>
          <a:p>
            <a:r>
              <a:rPr lang="ro-RO" sz="2400"/>
              <a:t>Ace</a:t>
            </a:r>
            <a:r>
              <a:rPr lang="en-US" sz="2400"/>
              <a:t>a</a:t>
            </a:r>
            <a:r>
              <a:rPr lang="ro-RO" sz="2400"/>
              <a:t>stă</a:t>
            </a:r>
            <a:r>
              <a:rPr lang="en-US" sz="2400"/>
              <a:t> valoare</a:t>
            </a:r>
            <a:r>
              <a:rPr lang="ro-RO" sz="2400"/>
              <a:t> este curentul drenă-sursă cu </a:t>
            </a:r>
            <a:br>
              <a:rPr lang="ro-RO" sz="2400"/>
            </a:br>
            <a:r>
              <a:rPr lang="ro-RO" sz="2400"/>
              <a:t>poarta scurtcircuitată (la sursă), </a:t>
            </a:r>
            <a:r>
              <a:rPr lang="ro-RO" sz="2400" b="1"/>
              <a:t>I</a:t>
            </a:r>
            <a:r>
              <a:rPr lang="ro-RO" sz="2400" b="1" baseline="-25000"/>
              <a:t>DSS</a:t>
            </a:r>
            <a:r>
              <a:rPr lang="ro-RO" sz="2400"/>
              <a:t>, este </a:t>
            </a:r>
            <a:br>
              <a:rPr lang="ro-RO" sz="2400"/>
            </a:br>
            <a:r>
              <a:rPr lang="ro-RO" sz="2400"/>
              <a:t>parametru al TEC-J și se găsește în foile de </a:t>
            </a:r>
            <a:br>
              <a:rPr lang="ro-RO" sz="2400"/>
            </a:br>
            <a:r>
              <a:rPr lang="ro-RO" sz="2400"/>
              <a:t>catalog.</a:t>
            </a:r>
          </a:p>
          <a:p>
            <a:r>
              <a:rPr lang="ro-RO" sz="2400"/>
              <a:t>Se specifică pentru V</a:t>
            </a:r>
            <a:r>
              <a:rPr lang="ro-RO" sz="2400" baseline="-25000"/>
              <a:t>GS</a:t>
            </a:r>
            <a:r>
              <a:rPr lang="ro-RO" sz="2400"/>
              <a:t>=0.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758DAF7-4913-4381-B133-B46C8B1A1A46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13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E1D222F-DC59-40CF-85D7-0232C108824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0"/>
          <a:stretch/>
        </p:blipFill>
        <p:spPr>
          <a:xfrm>
            <a:off x="7246421" y="2716047"/>
            <a:ext cx="4500670" cy="34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290867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Caracteristici statice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Străpungerea are loc în punctul C, începând de la care I</a:t>
            </a:r>
            <a:r>
              <a:rPr lang="en-US" sz="2400" baseline="-25000"/>
              <a:t>D</a:t>
            </a:r>
            <a:r>
              <a:rPr lang="en-US" sz="2400"/>
              <a:t> crește foarte repede dacă V</a:t>
            </a:r>
            <a:r>
              <a:rPr lang="en-US" sz="2400" baseline="-25000"/>
              <a:t>DS</a:t>
            </a:r>
            <a:r>
              <a:rPr lang="en-US" sz="2400"/>
              <a:t> continuă să crească.</a:t>
            </a:r>
            <a:endParaRPr lang="ro-RO" sz="2400"/>
          </a:p>
          <a:p>
            <a:r>
              <a:rPr lang="en-US" sz="2400"/>
              <a:t>Străpungerea poate deteriora ireversibil </a:t>
            </a:r>
            <a:br>
              <a:rPr lang="ro-RO" sz="2400"/>
            </a:br>
            <a:r>
              <a:rPr lang="en-US" sz="2400"/>
              <a:t>dispozitivul, de aceea domeniul de lucru al </a:t>
            </a:r>
            <a:br>
              <a:rPr lang="ro-RO" sz="2400"/>
            </a:br>
            <a:r>
              <a:rPr lang="en-US" sz="2400"/>
              <a:t>unui TEC-J trebuie ales totdeauna înainte de </a:t>
            </a:r>
            <a:br>
              <a:rPr lang="ro-RO" sz="2400"/>
            </a:br>
            <a:r>
              <a:rPr lang="en-US" sz="2400"/>
              <a:t>limita de străpungere, </a:t>
            </a:r>
            <a:r>
              <a:rPr lang="ro-RO" sz="2400"/>
              <a:t>adică</a:t>
            </a:r>
            <a:r>
              <a:rPr lang="en-US" sz="2400"/>
              <a:t> în regiunea de </a:t>
            </a:r>
            <a:br>
              <a:rPr lang="ro-RO" sz="2400"/>
            </a:br>
            <a:r>
              <a:rPr lang="en-US" sz="2400"/>
              <a:t>curent constant (pe grafic între punctele B și C).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CD5FAA9-ABAE-45F0-A290-C1DB5477AEB4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14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FE0FCAA-C43A-4128-92A4-FD06713E6D99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0"/>
          <a:stretch/>
        </p:blipFill>
        <p:spPr>
          <a:xfrm>
            <a:off x="7246421" y="2716047"/>
            <a:ext cx="4500670" cy="34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8299296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Tensiunea de strangulare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400"/>
              <a:t>Pentru </a:t>
            </a:r>
            <a:r>
              <a:rPr lang="ro-RO" sz="2400"/>
              <a:t>V</a:t>
            </a:r>
            <a:r>
              <a:rPr lang="ro-RO" sz="2400" baseline="-25000"/>
              <a:t>GS</a:t>
            </a:r>
            <a:r>
              <a:rPr lang="ro-RO" sz="2400"/>
              <a:t>=0, valoarea tensiunii V</a:t>
            </a:r>
            <a:r>
              <a:rPr lang="ro-RO" sz="2400" baseline="-25000"/>
              <a:t>DS</a:t>
            </a:r>
            <a:r>
              <a:rPr lang="ro-RO" sz="2400"/>
              <a:t> de la care I</a:t>
            </a:r>
            <a:r>
              <a:rPr lang="ro-RO" sz="2400" baseline="-25000"/>
              <a:t>D</a:t>
            </a:r>
            <a:r>
              <a:rPr lang="ro-RO" sz="2400"/>
              <a:t> începe practic să fie constant (punctul B) se numește tensiune de strangulare (pinch-off voltage) și se notează cu V</a:t>
            </a:r>
            <a:r>
              <a:rPr lang="ro-RO" sz="2400" baseline="-25000"/>
              <a:t>P</a:t>
            </a:r>
            <a:endParaRPr lang="ro-RO" sz="2400"/>
          </a:p>
          <a:p>
            <a:r>
              <a:rPr lang="ro-RO" sz="2400"/>
              <a:t>Pentru un TEC-J dat, V</a:t>
            </a:r>
            <a:r>
              <a:rPr lang="ro-RO" sz="2400" baseline="-25000"/>
              <a:t>P</a:t>
            </a:r>
            <a:r>
              <a:rPr lang="ro-RO" sz="2400"/>
              <a:t> are o valoare fixă.</a:t>
            </a:r>
          </a:p>
          <a:p>
            <a:r>
              <a:rPr lang="ro-RO" sz="2400"/>
              <a:t>Creșterea în continuare a V</a:t>
            </a:r>
            <a:r>
              <a:rPr lang="ro-RO" sz="2400" baseline="-25000"/>
              <a:t>DS</a:t>
            </a:r>
            <a:r>
              <a:rPr lang="ro-RO" sz="2400"/>
              <a:t> după depășirea </a:t>
            </a:r>
            <a:br>
              <a:rPr lang="ro-RO" sz="2400"/>
            </a:br>
            <a:r>
              <a:rPr lang="ro-RO" sz="2400"/>
              <a:t>tensiunii de strangulare are ca rezultat un </a:t>
            </a:r>
            <a:br>
              <a:rPr lang="ro-RO" sz="2400"/>
            </a:br>
            <a:r>
              <a:rPr lang="ro-RO" sz="2400"/>
              <a:t>curent de drenă aproape constant (I</a:t>
            </a:r>
            <a:r>
              <a:rPr lang="ro-RO" sz="2400" baseline="-25000"/>
              <a:t>DSS</a:t>
            </a:r>
            <a:r>
              <a:rPr lang="ro-RO" sz="2400"/>
              <a:t>).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8504E50-F6E5-4027-83C2-D2373067BAD0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15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38215EF-CC20-44D7-82A0-8B738551C388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900"/>
          <a:stretch/>
        </p:blipFill>
        <p:spPr>
          <a:xfrm>
            <a:off x="7246421" y="2716047"/>
            <a:ext cx="4500670" cy="3460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72200531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Controlul curentului de drenă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Se aplică o tensiune de </a:t>
            </a:r>
            <a:br>
              <a:rPr lang="ro-RO"/>
            </a:br>
            <a:r>
              <a:rPr lang="en-US"/>
              <a:t>polarizare între poartă și </a:t>
            </a:r>
            <a:br>
              <a:rPr lang="ro-RO"/>
            </a:br>
            <a:r>
              <a:rPr lang="en-US"/>
              <a:t>sursă, V</a:t>
            </a:r>
            <a:r>
              <a:rPr lang="en-US" baseline="-25000"/>
              <a:t>GG</a:t>
            </a:r>
            <a:r>
              <a:rPr lang="en-US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CC4CFE2-EA4D-4CC7-8858-E6F7FDAD5D17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B62B6B-0595-4819-AA56-C5F40CBC258D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33072" r="64437"/>
          <a:stretch/>
        </p:blipFill>
        <p:spPr>
          <a:xfrm>
            <a:off x="838200" y="3429000"/>
            <a:ext cx="3753708" cy="2747963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5DBE47BE-9B2A-45FB-BB2C-C3DFF8477CB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5"/>
          <a:stretch/>
        </p:blipFill>
        <p:spPr>
          <a:xfrm>
            <a:off x="5623747" y="2071115"/>
            <a:ext cx="6073999" cy="410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311231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Controlul curentului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Dacă se </a:t>
            </a:r>
            <a:r>
              <a:rPr lang="ro-RO"/>
              <a:t>modific</a:t>
            </a:r>
            <a:r>
              <a:rPr lang="en-US"/>
              <a:t>ă V</a:t>
            </a:r>
            <a:r>
              <a:rPr lang="en-US" baseline="-25000"/>
              <a:t>GG</a:t>
            </a:r>
            <a:r>
              <a:rPr lang="en-US"/>
              <a:t> astfel încât V</a:t>
            </a:r>
            <a:r>
              <a:rPr lang="en-US" baseline="-25000"/>
              <a:t>GS</a:t>
            </a:r>
            <a:r>
              <a:rPr lang="en-US"/>
              <a:t> să ia valori din ce în ce mai negative, se obține o familie de curbe caracteristice de drenă.</a:t>
            </a:r>
            <a:endParaRPr lang="ro-RO"/>
          </a:p>
          <a:p>
            <a:r>
              <a:rPr lang="en-US"/>
              <a:t>I</a:t>
            </a:r>
            <a:r>
              <a:rPr lang="en-US" baseline="-25000"/>
              <a:t>D</a:t>
            </a:r>
            <a:r>
              <a:rPr lang="en-US"/>
              <a:t> are valori din ce în ce mai mici </a:t>
            </a:r>
            <a:br>
              <a:rPr lang="ro-RO"/>
            </a:br>
            <a:r>
              <a:rPr lang="en-US"/>
              <a:t>pe măsură ce V</a:t>
            </a:r>
            <a:r>
              <a:rPr lang="en-US" baseline="-25000"/>
              <a:t>GS</a:t>
            </a:r>
            <a:r>
              <a:rPr lang="en-US"/>
              <a:t> este din ce în ce </a:t>
            </a:r>
            <a:br>
              <a:rPr lang="ro-RO"/>
            </a:br>
            <a:r>
              <a:rPr lang="en-US"/>
              <a:t>mai negativă, cauza fiind îngustarea </a:t>
            </a:r>
            <a:br>
              <a:rPr lang="ro-RO"/>
            </a:br>
            <a:r>
              <a:rPr lang="en-US"/>
              <a:t>canalului.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1E4FC-0976-4A04-8944-BBA5718E3B59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17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4961E7F2-5DF8-4CD9-AB46-E4CF6C08211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5"/>
          <a:stretch/>
        </p:blipFill>
        <p:spPr>
          <a:xfrm>
            <a:off x="6494621" y="2892285"/>
            <a:ext cx="4859179" cy="32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0545237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Controlul curentului de drenă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/>
              <a:t>La tensiuni negative V</a:t>
            </a:r>
            <a:r>
              <a:rPr lang="en-US" baseline="-25000"/>
              <a:t>GS</a:t>
            </a:r>
            <a:r>
              <a:rPr lang="en-US"/>
              <a:t> din ce în ce mai mari, strangularea canalului TEC-J (punctul începând de la care curentul rămâne constant) se produce la tensiuni V</a:t>
            </a:r>
            <a:r>
              <a:rPr lang="en-US" baseline="-25000"/>
              <a:t>DS</a:t>
            </a:r>
            <a:r>
              <a:rPr lang="en-US"/>
              <a:t> din ce </a:t>
            </a:r>
            <a:br>
              <a:rPr lang="ro-RO"/>
            </a:br>
            <a:r>
              <a:rPr lang="en-US"/>
              <a:t>în ce mai mici decât tensiunea </a:t>
            </a:r>
            <a:br>
              <a:rPr lang="ro-RO"/>
            </a:br>
            <a:r>
              <a:rPr lang="en-US"/>
              <a:t>de strangulare aferentă curbei </a:t>
            </a:r>
            <a:br>
              <a:rPr lang="ro-RO"/>
            </a:br>
            <a:r>
              <a:rPr lang="en-US"/>
              <a:t>precedente.</a:t>
            </a:r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56089F-CC24-4330-8DB1-3B401764CB27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18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EF6056C9-5540-4A4F-B567-9A5792D672E3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5"/>
          <a:stretch/>
        </p:blipFill>
        <p:spPr>
          <a:xfrm>
            <a:off x="6494621" y="2892285"/>
            <a:ext cx="4859179" cy="32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6450921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Tensiunea de blocare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Tensiunea G-S pentru care I</a:t>
            </a:r>
            <a:r>
              <a:rPr lang="ro-RO" sz="2400" baseline="-25000"/>
              <a:t>D</a:t>
            </a:r>
            <a:r>
              <a:rPr lang="ro-RO" sz="2400"/>
              <a:t> devine aproximativ zero se numește tensiune de blocare, V</a:t>
            </a:r>
            <a:r>
              <a:rPr lang="ro-RO" sz="2400" baseline="-25000"/>
              <a:t>GS(off)</a:t>
            </a:r>
            <a:r>
              <a:rPr lang="ro-RO" sz="2400"/>
              <a:t>.</a:t>
            </a:r>
          </a:p>
          <a:p>
            <a:r>
              <a:rPr lang="ro-RO" sz="2400"/>
              <a:t>TEC-J trebuie să funcționeze între V</a:t>
            </a:r>
            <a:r>
              <a:rPr lang="ro-RO" sz="2400" baseline="-25000"/>
              <a:t>GS</a:t>
            </a:r>
            <a:r>
              <a:rPr lang="ro-RO" sz="2400"/>
              <a:t>=0 și V</a:t>
            </a:r>
            <a:r>
              <a:rPr lang="ro-RO" sz="2400" baseline="-25000"/>
              <a:t>GS(off)</a:t>
            </a:r>
            <a:r>
              <a:rPr lang="ro-RO" sz="2400"/>
              <a:t>.</a:t>
            </a:r>
          </a:p>
          <a:p>
            <a:r>
              <a:rPr lang="ro-RO" sz="2400"/>
              <a:t>Pentru această plajă de tensiuni poartă-sursă, </a:t>
            </a:r>
            <a:br>
              <a:rPr lang="ro-RO" sz="2400"/>
            </a:br>
            <a:r>
              <a:rPr lang="ro-RO" sz="2400"/>
              <a:t>I</a:t>
            </a:r>
            <a:r>
              <a:rPr lang="ro-RO" sz="2400" baseline="-25000"/>
              <a:t>D</a:t>
            </a:r>
            <a:r>
              <a:rPr lang="ro-RO" sz="2400"/>
              <a:t> scade de la un maxim I</a:t>
            </a:r>
            <a:r>
              <a:rPr lang="ro-RO" sz="2400" baseline="-25000"/>
              <a:t>DSS</a:t>
            </a:r>
            <a:r>
              <a:rPr lang="ro-RO" sz="2400"/>
              <a:t> la un minim </a:t>
            </a:r>
            <a:br>
              <a:rPr lang="ro-RO" sz="2400"/>
            </a:br>
            <a:r>
              <a:rPr lang="ro-RO" sz="2400"/>
              <a:t>aproximativ egal cu zero.</a:t>
            </a:r>
          </a:p>
          <a:p>
            <a:r>
              <a:rPr lang="ro-RO" sz="2400"/>
              <a:t>Acest efect de întrerupere a curentului este </a:t>
            </a:r>
            <a:br>
              <a:rPr lang="ro-RO" sz="2400"/>
            </a:br>
            <a:r>
              <a:rPr lang="ro-RO" sz="2400"/>
              <a:t>cauzat de lărgirea regiunii de sarcină spațială </a:t>
            </a:r>
            <a:br>
              <a:rPr lang="ro-RO" sz="2400"/>
            </a:br>
            <a:r>
              <a:rPr lang="ro-RO" sz="2400"/>
              <a:t>până la un punct în care canalul se închide </a:t>
            </a:r>
            <a:br>
              <a:rPr lang="ro-RO" sz="2400"/>
            </a:br>
            <a:r>
              <a:rPr lang="ro-RO" sz="2400"/>
              <a:t>complet.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209068-4FD0-47AB-9187-9A9416CA15F6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19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3151264-C44A-43CF-B9B3-4369623A02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472" y="2588108"/>
            <a:ext cx="4505954" cy="314368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331811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b="1">
                <a:latin typeface="+mn-lt"/>
              </a:rPr>
              <a:t>Probleme tratate</a:t>
            </a:r>
            <a:br>
              <a:rPr lang="ro-RO" b="1">
                <a:latin typeface="+mn-lt"/>
              </a:rPr>
            </a:br>
            <a:r>
              <a:rPr lang="ro-RO" sz="3600" b="1">
                <a:solidFill>
                  <a:srgbClr val="FF0000"/>
                </a:solidFill>
                <a:latin typeface="+mn-lt"/>
              </a:rPr>
              <a:t>Tranzistorul cu efect de câmp cu poartă joncțiune</a:t>
            </a:r>
            <a:r>
              <a:rPr lang="en-US" sz="3600" b="1">
                <a:solidFill>
                  <a:srgbClr val="FF0000"/>
                </a:solidFill>
                <a:latin typeface="+mn-lt"/>
              </a:rPr>
              <a:t> </a:t>
            </a:r>
            <a:r>
              <a:rPr lang="ro-RO" sz="3600" b="1">
                <a:solidFill>
                  <a:srgbClr val="FF0000"/>
                </a:solidFill>
                <a:latin typeface="+mn-lt"/>
              </a:rPr>
              <a:t>(TEC-J)</a:t>
            </a:r>
            <a:endParaRPr lang="en-US" b="1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5361" name="Content Placeholder 2"/>
          <p:cNvSpPr>
            <a:spLocks noGrp="1"/>
          </p:cNvSpPr>
          <p:nvPr>
            <p:ph idx="1"/>
          </p:nvPr>
        </p:nvSpPr>
        <p:spPr/>
        <p:txBody>
          <a:bodyPr numCol="2" spcCol="180000">
            <a:normAutofit fontScale="62500" lnSpcReduction="20000"/>
          </a:bodyPr>
          <a:lstStyle/>
          <a:p>
            <a:pPr eaLnBrk="1" hangingPunct="1"/>
            <a:r>
              <a:rPr lang="ro-RO" sz="5000"/>
              <a:t>Generalități</a:t>
            </a:r>
          </a:p>
          <a:p>
            <a:pPr eaLnBrk="1" hangingPunct="1"/>
            <a:r>
              <a:rPr lang="ro-RO" sz="5000"/>
              <a:t>Structură, funcționare, simboluri</a:t>
            </a:r>
          </a:p>
          <a:p>
            <a:pPr eaLnBrk="1" hangingPunct="1"/>
            <a:r>
              <a:rPr lang="ro-RO" sz="5000"/>
              <a:t>Caracteristici statice de drenă</a:t>
            </a:r>
          </a:p>
          <a:p>
            <a:pPr eaLnBrk="1" hangingPunct="1"/>
            <a:r>
              <a:rPr lang="ro-RO" sz="5000"/>
              <a:t>Tensiunea de strangulare</a:t>
            </a:r>
          </a:p>
          <a:p>
            <a:pPr eaLnBrk="1" hangingPunct="1"/>
            <a:r>
              <a:rPr lang="ro-RO" sz="5000"/>
              <a:t>Controlul curentului de drenă</a:t>
            </a:r>
          </a:p>
          <a:p>
            <a:pPr eaLnBrk="1" hangingPunct="1"/>
            <a:r>
              <a:rPr lang="ro-RO" sz="5000"/>
              <a:t>Tensiunea de blocare</a:t>
            </a:r>
          </a:p>
          <a:p>
            <a:pPr eaLnBrk="1" hangingPunct="1"/>
            <a:r>
              <a:rPr lang="ro-RO" sz="5000"/>
              <a:t>Comparație între tensiunea de strangulare și cea de blocare</a:t>
            </a:r>
          </a:p>
          <a:p>
            <a:pPr eaLnBrk="1" hangingPunct="1"/>
            <a:r>
              <a:rPr lang="ro-RO" sz="5000"/>
              <a:t>Funcționarea TEC-J cu canal p</a:t>
            </a:r>
          </a:p>
          <a:p>
            <a:pPr eaLnBrk="1" hangingPunct="1"/>
            <a:r>
              <a:rPr lang="ro-RO" sz="5000"/>
              <a:t>Caracteristica de transfer</a:t>
            </a:r>
          </a:p>
          <a:p>
            <a:pPr eaLnBrk="1" hangingPunct="1"/>
            <a:r>
              <a:rPr lang="ro-RO" sz="5000"/>
              <a:t>Exemplu de foaie de catalog</a:t>
            </a:r>
          </a:p>
          <a:p>
            <a:pPr eaLnBrk="1" hangingPunct="1"/>
            <a:r>
              <a:rPr lang="ro-RO" sz="5000"/>
              <a:t>Transconductanța</a:t>
            </a:r>
          </a:p>
          <a:p>
            <a:pPr eaLnBrk="1" hangingPunct="1"/>
            <a:r>
              <a:rPr lang="ro-RO" sz="5000"/>
              <a:t>Rezistența și capacitatea de intrare</a:t>
            </a:r>
          </a:p>
          <a:p>
            <a:pPr eaLnBrk="1" hangingPunct="1"/>
            <a:r>
              <a:rPr lang="ro-RO" sz="5000"/>
              <a:t>Polarizarea automată a TEC-J</a:t>
            </a:r>
          </a:p>
          <a:p>
            <a:pPr eaLnBrk="1" hangingPunct="1"/>
            <a:r>
              <a:rPr lang="ro-RO" sz="5000"/>
              <a:t>Exemple</a:t>
            </a:r>
          </a:p>
        </p:txBody>
      </p:sp>
      <p:sp>
        <p:nvSpPr>
          <p:cNvPr id="14339" name="Date Placeholder 3"/>
          <p:cNvSpPr>
            <a:spLocks noGrp="1"/>
          </p:cNvSpPr>
          <p:nvPr>
            <p:ph type="dt" sz="half" idx="10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6BEF9D8-808F-4C76-A3FE-A92FA01EA37B}" type="datetime1">
              <a:rPr lang="en-US" smtClean="0"/>
              <a:t>11/27/2020</a:t>
            </a:fld>
            <a:endParaRPr lang="en-US"/>
          </a:p>
        </p:txBody>
      </p:sp>
      <p:sp>
        <p:nvSpPr>
          <p:cNvPr id="14340" name="Footer Placeholder 4"/>
          <p:cNvSpPr>
            <a:spLocks noGrp="1"/>
          </p:cNvSpPr>
          <p:nvPr>
            <p:ph type="ftr" sz="quarter" idx="11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r>
              <a:rPr lang="en-US"/>
              <a:t>DE-Cursul 8</a:t>
            </a:r>
          </a:p>
        </p:txBody>
      </p:sp>
      <p:sp>
        <p:nvSpPr>
          <p:cNvPr id="14341" name="Slide Number Placeholder 5"/>
          <p:cNvSpPr>
            <a:spLocks noGrp="1"/>
          </p:cNvSpPr>
          <p:nvPr>
            <p:ph type="sldNum" sz="quarter" idx="12"/>
          </p:nvPr>
        </p:nvSpPr>
        <p:spPr bwMode="auto">
          <a:ln>
            <a:miter lim="800000"/>
            <a:headEnd/>
            <a:tailEnd/>
          </a:ln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880D6BB-DD75-4D24-9D8C-BF554B0EC575}" type="slidenum">
              <a:rPr lang="en-US" smtClean="0"/>
              <a:pPr>
                <a:defRPr/>
              </a:pPr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26213873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Comparație între </a:t>
            </a:r>
            <a:r>
              <a:rPr lang="en-US" b="1">
                <a:latin typeface="+mn-lt"/>
              </a:rPr>
              <a:t>tensiunea de </a:t>
            </a:r>
            <a:r>
              <a:rPr lang="ro-RO" b="1">
                <a:latin typeface="+mn-lt"/>
              </a:rPr>
              <a:t>strangulare și </a:t>
            </a:r>
            <a:r>
              <a:rPr lang="en-US" b="1">
                <a:latin typeface="+mn-lt"/>
              </a:rPr>
              <a:t>cea de </a:t>
            </a:r>
            <a:r>
              <a:rPr lang="ro-RO" b="1">
                <a:latin typeface="+mn-lt"/>
              </a:rPr>
              <a:t>blocare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/>
              <a:t>Tensiunea de strangulare V</a:t>
            </a:r>
            <a:r>
              <a:rPr lang="en-US" baseline="-25000"/>
              <a:t>P</a:t>
            </a:r>
            <a:r>
              <a:rPr lang="en-US"/>
              <a:t> este acea valoare a V</a:t>
            </a:r>
            <a:r>
              <a:rPr lang="en-US" baseline="-25000"/>
              <a:t>DS</a:t>
            </a:r>
            <a:r>
              <a:rPr lang="en-US"/>
              <a:t> la care curentul de drenă devine constant și egal cu I</a:t>
            </a:r>
            <a:r>
              <a:rPr lang="en-US" baseline="-25000"/>
              <a:t>DSS</a:t>
            </a:r>
            <a:r>
              <a:rPr lang="en-US"/>
              <a:t> și este întotdeauna măsurată la V</a:t>
            </a:r>
            <a:r>
              <a:rPr lang="en-US" baseline="-25000"/>
              <a:t>GS</a:t>
            </a:r>
            <a:r>
              <a:rPr lang="en-US"/>
              <a:t> = 0 V.</a:t>
            </a:r>
            <a:endParaRPr lang="ro-RO"/>
          </a:p>
          <a:p>
            <a:r>
              <a:rPr lang="en-US"/>
              <a:t>Cu toate acestea, efectul de </a:t>
            </a:r>
            <a:br>
              <a:rPr lang="ro-RO"/>
            </a:br>
            <a:r>
              <a:rPr lang="en-US"/>
              <a:t>strangulare a canalului are loc și </a:t>
            </a:r>
            <a:br>
              <a:rPr lang="ro-RO"/>
            </a:br>
            <a:r>
              <a:rPr lang="en-US"/>
              <a:t>pentru valori V</a:t>
            </a:r>
            <a:r>
              <a:rPr lang="en-US" baseline="-25000"/>
              <a:t>DS</a:t>
            </a:r>
            <a:r>
              <a:rPr lang="en-US"/>
              <a:t> mai mici decât V</a:t>
            </a:r>
            <a:r>
              <a:rPr lang="en-US" baseline="-25000"/>
              <a:t>P</a:t>
            </a:r>
            <a:r>
              <a:rPr lang="en-US"/>
              <a:t> </a:t>
            </a:r>
            <a:br>
              <a:rPr lang="ro-RO"/>
            </a:br>
            <a:r>
              <a:rPr lang="en-US"/>
              <a:t>atunci când V</a:t>
            </a:r>
            <a:r>
              <a:rPr lang="en-US" baseline="-25000"/>
              <a:t>GS</a:t>
            </a:r>
            <a:r>
              <a:rPr lang="en-US"/>
              <a:t> este diferit de zero.</a:t>
            </a:r>
            <a:endParaRPr lang="ro-RO"/>
          </a:p>
          <a:p>
            <a:r>
              <a:rPr lang="en-US"/>
              <a:t>Deci, deși V</a:t>
            </a:r>
            <a:r>
              <a:rPr lang="en-US" baseline="-25000"/>
              <a:t>P</a:t>
            </a:r>
            <a:r>
              <a:rPr lang="en-US"/>
              <a:t> este o constantă, </a:t>
            </a:r>
            <a:br>
              <a:rPr lang="ro-RO"/>
            </a:br>
            <a:r>
              <a:rPr lang="en-US"/>
              <a:t>valoarea minimă a V</a:t>
            </a:r>
            <a:r>
              <a:rPr lang="en-US" baseline="-25000"/>
              <a:t>DS</a:t>
            </a:r>
            <a:r>
              <a:rPr lang="en-US"/>
              <a:t> la care I</a:t>
            </a:r>
            <a:r>
              <a:rPr lang="en-US" baseline="-25000"/>
              <a:t>D</a:t>
            </a:r>
            <a:r>
              <a:rPr lang="en-US"/>
              <a:t> </a:t>
            </a:r>
            <a:br>
              <a:rPr lang="ro-RO"/>
            </a:br>
            <a:r>
              <a:rPr lang="en-US"/>
              <a:t>devine constant variază în funcție </a:t>
            </a:r>
            <a:br>
              <a:rPr lang="ro-RO"/>
            </a:br>
            <a:r>
              <a:rPr lang="en-US"/>
              <a:t>de V</a:t>
            </a:r>
            <a:r>
              <a:rPr lang="en-US" baseline="-25000"/>
              <a:t>GS</a:t>
            </a:r>
            <a:r>
              <a:rPr lang="en-US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A6A3-52EC-4278-B5AA-C536A55FA9E5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20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738EB0-063B-4484-BC1C-1EF0B6846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5"/>
          <a:stretch/>
        </p:blipFill>
        <p:spPr>
          <a:xfrm>
            <a:off x="6494621" y="2892285"/>
            <a:ext cx="4859179" cy="3284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6433571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o-RO" b="1">
                <a:latin typeface="+mn-lt"/>
              </a:rPr>
              <a:t>Comparație între </a:t>
            </a:r>
            <a:r>
              <a:rPr lang="en-US" b="1">
                <a:latin typeface="+mn-lt"/>
              </a:rPr>
              <a:t>tensiunea de </a:t>
            </a:r>
            <a:r>
              <a:rPr lang="ro-RO" b="1">
                <a:latin typeface="+mn-lt"/>
              </a:rPr>
              <a:t>strangulare și </a:t>
            </a:r>
            <a:r>
              <a:rPr lang="en-US" b="1">
                <a:latin typeface="+mn-lt"/>
              </a:rPr>
              <a:t>cea de </a:t>
            </a:r>
            <a:r>
              <a:rPr lang="ro-RO" b="1">
                <a:latin typeface="+mn-lt"/>
              </a:rPr>
              <a:t>blocare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V</a:t>
            </a:r>
            <a:r>
              <a:rPr lang="en-US" baseline="-25000"/>
              <a:t>GS(off)</a:t>
            </a:r>
            <a:r>
              <a:rPr lang="en-US"/>
              <a:t> și V</a:t>
            </a:r>
            <a:r>
              <a:rPr lang="en-US" baseline="-25000"/>
              <a:t>P</a:t>
            </a:r>
            <a:r>
              <a:rPr lang="en-US"/>
              <a:t> sunt întotdeauna egale în mărime, dar opuse ca semn.</a:t>
            </a:r>
            <a:endParaRPr lang="ro-RO"/>
          </a:p>
          <a:p>
            <a:r>
              <a:rPr lang="en-US"/>
              <a:t>O foaie de catalog va oferi, de obicei, fie V</a:t>
            </a:r>
            <a:r>
              <a:rPr lang="en-US" baseline="-25000"/>
              <a:t>GS(off)</a:t>
            </a:r>
            <a:r>
              <a:rPr lang="en-US"/>
              <a:t>, fie V</a:t>
            </a:r>
            <a:r>
              <a:rPr lang="en-US" baseline="-25000"/>
              <a:t>P</a:t>
            </a:r>
            <a:r>
              <a:rPr lang="en-US"/>
              <a:t>, dar nu ambele.</a:t>
            </a:r>
            <a:endParaRPr lang="ro-RO"/>
          </a:p>
          <a:p>
            <a:r>
              <a:rPr lang="en-US"/>
              <a:t>Totuși, când cunoști una dintre ele, </a:t>
            </a:r>
            <a:br>
              <a:rPr lang="ro-RO"/>
            </a:br>
            <a:r>
              <a:rPr lang="en-US"/>
              <a:t>o poți afla și pe cealaltă.</a:t>
            </a:r>
            <a:endParaRPr lang="ro-RO"/>
          </a:p>
          <a:p>
            <a:r>
              <a:rPr lang="en-US"/>
              <a:t>De exemplu, dacă V</a:t>
            </a:r>
            <a:r>
              <a:rPr lang="en-US" baseline="-25000"/>
              <a:t>GS(off)</a:t>
            </a:r>
            <a:r>
              <a:rPr lang="en-US"/>
              <a:t>=-5 V, </a:t>
            </a:r>
            <a:br>
              <a:rPr lang="ro-RO"/>
            </a:br>
            <a:r>
              <a:rPr lang="en-US"/>
              <a:t>atunci V</a:t>
            </a:r>
            <a:r>
              <a:rPr lang="en-US" baseline="-25000"/>
              <a:t>P</a:t>
            </a:r>
            <a:r>
              <a:rPr lang="en-US"/>
              <a:t>=+5 V, așa cum se arată </a:t>
            </a:r>
            <a:br>
              <a:rPr lang="ro-RO"/>
            </a:br>
            <a:r>
              <a:rPr lang="en-US"/>
              <a:t>în figură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52DA6A3-52EC-4278-B5AA-C536A55FA9E5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21</a:t>
            </a:fld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A8738EB0-063B-4484-BC1C-1EF0B68469B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42455"/>
          <a:stretch/>
        </p:blipFill>
        <p:spPr>
          <a:xfrm>
            <a:off x="6494621" y="2892285"/>
            <a:ext cx="4859179" cy="328467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85C40A-3E46-4E13-8C29-1D0FD3538524}"/>
                  </a:ext>
                </a:extLst>
              </p:cNvPr>
              <p:cNvSpPr txBox="1"/>
              <p:nvPr/>
            </p:nvSpPr>
            <p:spPr>
              <a:xfrm>
                <a:off x="2292810" y="5430489"/>
                <a:ext cx="2577180" cy="47237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d>
                        <m:dPr>
                          <m:begChr m:val="|"/>
                          <m:endChr m:val="|"/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800" b="0" i="1" smtClean="0">
                                  <a:latin typeface="Cambria Math" panose="02040503050406030204" pitchFamily="18" charset="0"/>
                                </a:rPr>
                                <m:t>𝑃</m:t>
                              </m:r>
                            </m:sub>
                          </m:sSub>
                        </m:e>
                      </m:d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=|</m:t>
                      </m:r>
                      <m:sSub>
                        <m:sSubPr>
                          <m:ctrlPr>
                            <a:rPr lang="en-US" sz="28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𝑜𝑓𝑓</m:t>
                          </m:r>
                          <m:r>
                            <a:rPr lang="en-US" sz="2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sub>
                      </m:sSub>
                      <m:r>
                        <a:rPr lang="en-US" sz="2800" b="0" i="1" smtClean="0">
                          <a:latin typeface="Cambria Math" panose="02040503050406030204" pitchFamily="18" charset="0"/>
                        </a:rPr>
                        <m:t>|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85C40A-3E46-4E13-8C29-1D0FD3538524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92810" y="5430489"/>
                <a:ext cx="2577180" cy="47237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5991979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Funcționarea TEC-J cu canal p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Funcționarea de bază a unui TEC-J cu canal p este aceeași ca și cea a unui dispozitiv cu canal n, cu excepția faptului că un TEC-J cu canal p necesită V</a:t>
            </a:r>
            <a:r>
              <a:rPr lang="ro-RO" baseline="-25000"/>
              <a:t>DD</a:t>
            </a:r>
            <a:r>
              <a:rPr lang="en-US"/>
              <a:t>&lt;0 </a:t>
            </a:r>
            <a:r>
              <a:rPr lang="ro-RO"/>
              <a:t>și V</a:t>
            </a:r>
            <a:r>
              <a:rPr lang="ro-RO" baseline="-25000"/>
              <a:t>GG</a:t>
            </a:r>
            <a:r>
              <a:rPr lang="en-US"/>
              <a:t>&gt;0</a:t>
            </a:r>
            <a:r>
              <a:rPr lang="ro-RO"/>
              <a:t>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406BDA-20DE-4E48-BFFA-558B82065030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22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388BB06-5FDA-473F-9EFC-0CF504BE3E5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08" y="3145534"/>
            <a:ext cx="3648584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7111715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Exemplul 1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>
              <a:lnSpc>
                <a:spcPct val="110000"/>
              </a:lnSpc>
            </a:pPr>
            <a:r>
              <a:rPr lang="ro-RO"/>
              <a:t>TEC-J din figură se caracterizează prin V</a:t>
            </a:r>
            <a:r>
              <a:rPr lang="ro-RO" baseline="-25000"/>
              <a:t>GS(off)</a:t>
            </a:r>
            <a:r>
              <a:rPr lang="ro-RO"/>
              <a:t>=-4V și I</a:t>
            </a:r>
            <a:r>
              <a:rPr lang="ro-RO" baseline="-25000"/>
              <a:t>DSS</a:t>
            </a:r>
            <a:r>
              <a:rPr lang="ro-RO"/>
              <a:t>=12mA. Să se determine valoarea minimă a tensiunii de alimentare V</a:t>
            </a:r>
            <a:r>
              <a:rPr lang="ro-RO" baseline="-25000"/>
              <a:t>DD</a:t>
            </a:r>
            <a:r>
              <a:rPr lang="ro-RO"/>
              <a:t> care asigură trecerea dispozitivului în starea de curent constant.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7EA0B52-0BA3-4516-B1F7-0305FC8667B4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23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D704F451-64B5-49E6-B20B-D130CBB66A4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443182" y="3672657"/>
            <a:ext cx="3305636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2392607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1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Poarta este legată la masă și rezultă V</a:t>
            </a:r>
            <a:r>
              <a:rPr lang="ro-RO" baseline="-25000"/>
              <a:t>GS</a:t>
            </a:r>
            <a:r>
              <a:rPr lang="ro-RO"/>
              <a:t>=0 situație </a:t>
            </a:r>
            <a:br>
              <a:rPr lang="ro-RO"/>
            </a:br>
            <a:r>
              <a:rPr lang="ro-RO"/>
              <a:t>în care I</a:t>
            </a:r>
            <a:r>
              <a:rPr lang="ro-RO" baseline="-25000"/>
              <a:t>D</a:t>
            </a:r>
            <a:r>
              <a:rPr lang="ro-RO"/>
              <a:t>=I</a:t>
            </a:r>
            <a:r>
              <a:rPr lang="ro-RO" baseline="-25000"/>
              <a:t>DSS</a:t>
            </a:r>
            <a:r>
              <a:rPr lang="ro-RO"/>
              <a:t>=12mA.</a:t>
            </a:r>
            <a:endParaRPr lang="ro-RO" baseline="-25000"/>
          </a:p>
          <a:p>
            <a:r>
              <a:rPr lang="ro-RO"/>
              <a:t>Deoarece </a:t>
            </a:r>
            <a:r>
              <a:rPr lang="en-US"/>
              <a:t>tensiunea de blocare este </a:t>
            </a:r>
            <a:r>
              <a:rPr lang="ro-RO"/>
              <a:t>V</a:t>
            </a:r>
            <a:r>
              <a:rPr lang="ro-RO" baseline="-25000"/>
              <a:t>GS(off)</a:t>
            </a:r>
            <a:r>
              <a:rPr lang="ro-RO"/>
              <a:t>=-4V </a:t>
            </a:r>
            <a:br>
              <a:rPr lang="ro-RO"/>
            </a:br>
            <a:r>
              <a:rPr lang="ro-RO"/>
              <a:t>rezultă</a:t>
            </a:r>
            <a:r>
              <a:rPr lang="en-US"/>
              <a:t> c</a:t>
            </a:r>
            <a:r>
              <a:rPr lang="ro-RO"/>
              <a:t>ă</a:t>
            </a:r>
            <a:r>
              <a:rPr lang="en-US"/>
              <a:t> tensiunea de strangulare este</a:t>
            </a:r>
            <a:r>
              <a:rPr lang="ro-RO"/>
              <a:t> V</a:t>
            </a:r>
            <a:r>
              <a:rPr lang="ro-RO" baseline="-25000"/>
              <a:t>P</a:t>
            </a:r>
            <a:r>
              <a:rPr lang="ro-RO"/>
              <a:t>=4V, </a:t>
            </a:r>
            <a:br>
              <a:rPr lang="ro-RO"/>
            </a:br>
            <a:r>
              <a:rPr lang="ro-RO"/>
              <a:t>deci valoarea minimă a tensiunii D-S la care apare curent de drenă constant este V</a:t>
            </a:r>
            <a:r>
              <a:rPr lang="ro-RO" baseline="-25000"/>
              <a:t>DS</a:t>
            </a:r>
            <a:r>
              <a:rPr lang="ro-RO"/>
              <a:t>=4V.</a:t>
            </a:r>
            <a:endParaRPr lang="en-US"/>
          </a:p>
          <a:p>
            <a:r>
              <a:rPr lang="ro-RO"/>
              <a:t>Căderea de tensiune pe R</a:t>
            </a:r>
            <a:r>
              <a:rPr lang="ro-RO" baseline="-25000"/>
              <a:t>D</a:t>
            </a:r>
            <a:r>
              <a:rPr lang="ro-RO"/>
              <a:t> este </a:t>
            </a:r>
            <a:br>
              <a:rPr lang="ro-RO" sz="2400"/>
            </a:br>
            <a:endParaRPr lang="ro-RO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4DF-DB07-4011-9EB8-1E9E53287331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24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19326" y="400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Object 8"/>
              <p:cNvSpPr txBox="1"/>
              <p:nvPr/>
            </p:nvSpPr>
            <p:spPr bwMode="auto">
              <a:xfrm>
                <a:off x="2664423" y="5012391"/>
                <a:ext cx="6863153" cy="521545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sSub>
                            <m:sSubPr>
                              <m:ctrlPr>
                                <a:rPr lang="ro-RO" sz="240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b="0" i="1" smtClean="0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0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56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𝑘</m:t>
                          </m:r>
                          <m:r>
                            <m:rPr>
                              <m:sty m:val="p"/>
                            </m:r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Ω</m:t>
                          </m:r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 × </m:t>
                      </m:r>
                      <m:d>
                        <m:d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12</m:t>
                          </m:r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𝑚𝐴</m:t>
                          </m:r>
                        </m:e>
                      </m:d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6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72</m:t>
                      </m:r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Object 8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2664423" y="5012391"/>
                <a:ext cx="6863153" cy="521545"/>
              </a:xfrm>
              <a:prstGeom prst="rect">
                <a:avLst/>
              </a:prstGeom>
              <a:blipFill>
                <a:blip r:embed="rId2"/>
                <a:stretch>
                  <a:fillRect l="-17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51EA4B-7B40-43B1-A6A4-E84E3D7EA66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777744" y="67701"/>
            <a:ext cx="3305636" cy="20767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8842770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Exemplul 1</a:t>
            </a:r>
            <a:b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V</a:t>
            </a:r>
            <a:r>
              <a:rPr lang="ro-RO" baseline="-25000"/>
              <a:t>DD</a:t>
            </a:r>
            <a:r>
              <a:rPr lang="ro-RO"/>
              <a:t> la limită trebuie să asigure V</a:t>
            </a:r>
            <a:r>
              <a:rPr lang="ro-RO" baseline="-25000"/>
              <a:t>DS</a:t>
            </a:r>
            <a:r>
              <a:rPr lang="ro-RO"/>
              <a:t> de 4 V și căderea </a:t>
            </a:r>
            <a:br>
              <a:rPr lang="ro-RO"/>
            </a:br>
            <a:r>
              <a:rPr lang="ro-RO"/>
              <a:t>de tensiune pe R</a:t>
            </a:r>
            <a:r>
              <a:rPr lang="ro-RO" baseline="-25000"/>
              <a:t>D</a:t>
            </a:r>
            <a:r>
              <a:rPr lang="ro-RO"/>
              <a:t>. Deci</a:t>
            </a:r>
          </a:p>
          <a:p>
            <a:endParaRPr lang="en-US"/>
          </a:p>
          <a:p>
            <a:endParaRPr lang="ro-RO"/>
          </a:p>
          <a:p>
            <a:r>
              <a:rPr lang="ro-RO"/>
              <a:t>Această valoare a tensiunii de alimentare determină V</a:t>
            </a:r>
            <a:r>
              <a:rPr lang="ro-RO" baseline="-25000"/>
              <a:t>P</a:t>
            </a:r>
            <a:r>
              <a:rPr lang="ro-RO"/>
              <a:t>=4V și aduce TEC în zona de curent constant prin el.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EADE4DF-DB07-4011-9EB8-1E9E53287331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19326" y="40063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0" name="Rectangle 4"/>
          <p:cNvSpPr>
            <a:spLocks noChangeArrowheads="1"/>
          </p:cNvSpPr>
          <p:nvPr/>
        </p:nvSpPr>
        <p:spPr bwMode="auto">
          <a:xfrm>
            <a:off x="1524001" y="-1846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1676401" y="-32266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AF51EA4B-7B40-43B1-A6A4-E84E3D7EA66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777744" y="67701"/>
            <a:ext cx="3305636" cy="2076740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C0D2CE-5A2E-43F1-8F5E-7226BF87DB6E}"/>
                  </a:ext>
                </a:extLst>
              </p:cNvPr>
              <p:cNvSpPr txBox="1"/>
              <p:nvPr/>
            </p:nvSpPr>
            <p:spPr>
              <a:xfrm>
                <a:off x="3971411" y="2989006"/>
                <a:ext cx="4249177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𝐷𝐷𝑚𝑖𝑛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=4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+6,72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=10,72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3FC0D2CE-5A2E-43F1-8F5E-7226BF87DB6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71411" y="2989006"/>
                <a:ext cx="4249177" cy="369332"/>
              </a:xfrm>
              <a:prstGeom prst="rect">
                <a:avLst/>
              </a:prstGeom>
              <a:blipFill>
                <a:blip r:embed="rId3"/>
                <a:stretch>
                  <a:fillRect l="-1146" r="-1003" b="-14754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95880197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Exemplul 2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Un TEC-J cu canal p are V</a:t>
            </a:r>
            <a:r>
              <a:rPr lang="ro-RO" baseline="-25000"/>
              <a:t>GS(off)</a:t>
            </a:r>
            <a:r>
              <a:rPr lang="ro-RO"/>
              <a:t>=+4V. Care este valoarea lui I</a:t>
            </a:r>
            <a:r>
              <a:rPr lang="ro-RO" baseline="-25000"/>
              <a:t>D</a:t>
            </a:r>
            <a:r>
              <a:rPr lang="ro-RO"/>
              <a:t> dacă V</a:t>
            </a:r>
            <a:r>
              <a:rPr lang="ro-RO" baseline="-25000"/>
              <a:t>GS</a:t>
            </a:r>
            <a:r>
              <a:rPr lang="ro-RO"/>
              <a:t>=+6V.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1B64-602F-4CE2-B12E-A021154DCC43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F6D2DE5-A3B4-4255-AD62-8DA78E9D687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271708" y="3145534"/>
            <a:ext cx="3648584" cy="2353003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73522F-1CDD-4E70-9882-72EA862336BC}"/>
                  </a:ext>
                </a:extLst>
              </p:cNvPr>
              <p:cNvSpPr txBox="1"/>
              <p:nvPr/>
            </p:nvSpPr>
            <p:spPr>
              <a:xfrm>
                <a:off x="8948171" y="4137369"/>
                <a:ext cx="1377749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𝐺𝐺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2E73522F-1CDD-4E70-9882-72EA862336B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948171" y="4137369"/>
                <a:ext cx="1377749" cy="369332"/>
              </a:xfrm>
              <a:prstGeom prst="rect">
                <a:avLst/>
              </a:prstGeom>
              <a:blipFill>
                <a:blip r:embed="rId3"/>
                <a:stretch>
                  <a:fillRect l="-4867" r="-442" b="-15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20437449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Exemplul 2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Rezolvare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TEC-J cu canal p cere o tensiune poartă-sursă </a:t>
            </a:r>
            <a:br>
              <a:rPr lang="ro-RO"/>
            </a:br>
            <a:r>
              <a:rPr lang="ro-RO"/>
              <a:t>pozitivă.</a:t>
            </a:r>
          </a:p>
          <a:p>
            <a:r>
              <a:rPr lang="ro-RO"/>
              <a:t>Cu cât tensiunea este mai pozitivă, cu atât curentul de drenă este mai mic.</a:t>
            </a:r>
          </a:p>
          <a:p>
            <a:r>
              <a:rPr lang="ro-RO"/>
              <a:t>Când V</a:t>
            </a:r>
            <a:r>
              <a:rPr lang="ro-RO" baseline="-25000"/>
              <a:t>GS</a:t>
            </a:r>
            <a:r>
              <a:rPr lang="ro-RO"/>
              <a:t>=V</a:t>
            </a:r>
            <a:r>
              <a:rPr lang="ro-RO" baseline="-25000"/>
              <a:t>GS(off)</a:t>
            </a:r>
            <a:r>
              <a:rPr lang="ro-RO"/>
              <a:t>=4V, atunci I</a:t>
            </a:r>
            <a:r>
              <a:rPr lang="ro-RO" baseline="-25000"/>
              <a:t>D</a:t>
            </a:r>
            <a:r>
              <a:rPr lang="ro-RO"/>
              <a:t>=0, pentru că valoarea de 4V corespunde la blocarea TEC-J cu canal p.</a:t>
            </a:r>
          </a:p>
          <a:p>
            <a:r>
              <a:rPr lang="ro-RO"/>
              <a:t>Orice creștere ulterioară a tensiunii V</a:t>
            </a:r>
            <a:r>
              <a:rPr lang="ro-RO" baseline="-25000"/>
              <a:t>GS</a:t>
            </a:r>
            <a:r>
              <a:rPr lang="ro-RO"/>
              <a:t> menține TEC-J blocat,</a:t>
            </a:r>
          </a:p>
          <a:p>
            <a:r>
              <a:rPr lang="ro-RO"/>
              <a:t>Deci răspunsul este </a:t>
            </a:r>
            <a:r>
              <a:rPr lang="ro-RO">
                <a:highlight>
                  <a:srgbClr val="FFFF00"/>
                </a:highlight>
              </a:rPr>
              <a:t>I</a:t>
            </a:r>
            <a:r>
              <a:rPr lang="ro-RO" baseline="-25000">
                <a:highlight>
                  <a:srgbClr val="FFFF00"/>
                </a:highlight>
              </a:rPr>
              <a:t>D</a:t>
            </a:r>
            <a:r>
              <a:rPr lang="ro-RO">
                <a:highlight>
                  <a:srgbClr val="FFFF00"/>
                </a:highlight>
              </a:rPr>
              <a:t>=0</a:t>
            </a:r>
            <a:r>
              <a:rPr lang="ro-RO"/>
              <a:t>.</a:t>
            </a:r>
            <a:endParaRPr lang="en-US"/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0461B64-602F-4CE2-B12E-A021154DCC43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6FF27B1-5BB2-4453-B7EC-19B2A9A7E52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420918" y="108152"/>
            <a:ext cx="3648584" cy="235300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86499769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Caracteristica de transfer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Variația tensiunii poartă-sursă între 0 și tensiunea de blocare V</a:t>
            </a:r>
            <a:r>
              <a:rPr lang="ro-RO" baseline="-25000"/>
              <a:t>GS(off)</a:t>
            </a:r>
            <a:r>
              <a:rPr lang="ro-RO"/>
              <a:t> permite controlul curentului de drenă.</a:t>
            </a:r>
          </a:p>
          <a:p>
            <a:r>
              <a:rPr lang="ro-RO"/>
              <a:t>Grafic, relația dintre V</a:t>
            </a:r>
            <a:r>
              <a:rPr lang="ro-RO" baseline="-25000"/>
              <a:t>GS</a:t>
            </a:r>
            <a:r>
              <a:rPr lang="ro-RO"/>
              <a:t> și I</a:t>
            </a:r>
            <a:r>
              <a:rPr lang="ro-RO" baseline="-25000"/>
              <a:t>D</a:t>
            </a:r>
            <a:r>
              <a:rPr lang="ro-RO"/>
              <a:t> este dată </a:t>
            </a:r>
            <a:br>
              <a:rPr lang="ro-RO"/>
            </a:br>
            <a:r>
              <a:rPr lang="ro-RO"/>
              <a:t>de caracteristica de transfer.</a:t>
            </a:r>
          </a:p>
          <a:p>
            <a:r>
              <a:rPr lang="ro-RO"/>
              <a:t>Curba permite evidențierea limitelor </a:t>
            </a:r>
            <a:br>
              <a:rPr lang="ro-RO"/>
            </a:br>
            <a:r>
              <a:rPr lang="ro-RO"/>
              <a:t>în funcționare:</a:t>
            </a:r>
            <a:endParaRPr lang="en-US"/>
          </a:p>
          <a:p>
            <a:pPr lvl="1"/>
            <a:r>
              <a:rPr lang="ro-RO"/>
              <a:t>I</a:t>
            </a:r>
            <a:r>
              <a:rPr lang="ro-RO" baseline="-25000"/>
              <a:t>D</a:t>
            </a:r>
            <a:r>
              <a:rPr lang="ro-RO"/>
              <a:t>=0 când V</a:t>
            </a:r>
            <a:r>
              <a:rPr lang="ro-RO" baseline="-25000"/>
              <a:t>GS</a:t>
            </a:r>
            <a:r>
              <a:rPr lang="ro-RO"/>
              <a:t>=V</a:t>
            </a:r>
            <a:r>
              <a:rPr lang="ro-RO" baseline="-25000"/>
              <a:t>GS(off)</a:t>
            </a:r>
            <a:r>
              <a:rPr lang="ro-RO"/>
              <a:t> și</a:t>
            </a:r>
            <a:endParaRPr lang="en-US"/>
          </a:p>
          <a:p>
            <a:pPr lvl="1"/>
            <a:r>
              <a:rPr lang="ro-RO"/>
              <a:t>I</a:t>
            </a:r>
            <a:r>
              <a:rPr lang="ro-RO" baseline="-25000"/>
              <a:t>D</a:t>
            </a:r>
            <a:r>
              <a:rPr lang="ro-RO"/>
              <a:t>=I</a:t>
            </a:r>
            <a:r>
              <a:rPr lang="ro-RO" baseline="-25000"/>
              <a:t>DSS</a:t>
            </a:r>
            <a:r>
              <a:rPr lang="ro-RO"/>
              <a:t> când V</a:t>
            </a:r>
            <a:r>
              <a:rPr lang="ro-RO" baseline="-25000"/>
              <a:t>GS</a:t>
            </a:r>
            <a:r>
              <a:rPr lang="ro-RO"/>
              <a:t>=0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B118AE7-DE1F-45A1-A985-6123228055AE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28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63A8B19-AFC7-4B44-AB25-68C20BE3366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09740" y="2425971"/>
            <a:ext cx="4544060" cy="3750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273056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Caracteristica de transfer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 sz="2400"/>
              <a:t>Caracteristica de transfer poate fi construită pornind de la caracteristicile de drenă, I</a:t>
            </a:r>
            <a:r>
              <a:rPr lang="ro-RO" sz="2400" baseline="-25000"/>
              <a:t>D</a:t>
            </a:r>
            <a:r>
              <a:rPr lang="ro-RO" sz="2400"/>
              <a:t>=f(V</a:t>
            </a:r>
            <a:r>
              <a:rPr lang="ro-RO" sz="2400" baseline="-25000"/>
              <a:t>DS</a:t>
            </a:r>
            <a:r>
              <a:rPr lang="ro-RO" sz="2400"/>
              <a:t>).</a:t>
            </a:r>
          </a:p>
          <a:p>
            <a:r>
              <a:rPr lang="ro-RO" sz="2400"/>
              <a:t>Fiecare punct de pe </a:t>
            </a:r>
            <a:br>
              <a:rPr lang="ro-RO" sz="2400"/>
            </a:br>
            <a:r>
              <a:rPr lang="ro-RO" sz="2400"/>
              <a:t>caracteristica de transfer </a:t>
            </a:r>
            <a:br>
              <a:rPr lang="ro-RO" sz="2400"/>
            </a:br>
            <a:r>
              <a:rPr lang="ro-RO" sz="2400"/>
              <a:t>corespunde unor valori </a:t>
            </a:r>
            <a:br>
              <a:rPr lang="ro-RO" sz="2400"/>
            </a:br>
            <a:r>
              <a:rPr lang="ro-RO" sz="2400"/>
              <a:t>specifice ale I</a:t>
            </a:r>
            <a:r>
              <a:rPr lang="ro-RO" sz="2400" baseline="-25000"/>
              <a:t>D</a:t>
            </a:r>
            <a:r>
              <a:rPr lang="ro-RO" sz="2400"/>
              <a:t> și V</a:t>
            </a:r>
            <a:r>
              <a:rPr lang="ro-RO" sz="2400" baseline="-25000"/>
              <a:t>GS</a:t>
            </a:r>
            <a:r>
              <a:rPr lang="ro-RO" sz="2400"/>
              <a:t> de pe </a:t>
            </a:r>
            <a:br>
              <a:rPr lang="ro-RO" sz="2400"/>
            </a:br>
            <a:r>
              <a:rPr lang="ro-RO" sz="2400"/>
              <a:t>caracteristicile de drenă.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2FDD8E-F6EC-457A-8D5E-90C625A04442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29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C494078A-6202-47FC-A688-9E0C8EB77B9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516608" y="2318667"/>
            <a:ext cx="7015189" cy="3700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6745548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Generalități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ro-RO"/>
              <a:t>TEC sunt </a:t>
            </a:r>
            <a:r>
              <a:rPr lang="ro-RO" b="1">
                <a:solidFill>
                  <a:srgbClr val="FF0000"/>
                </a:solidFill>
              </a:rPr>
              <a:t>dispozitive unipolare</a:t>
            </a:r>
            <a:r>
              <a:rPr lang="ro-RO"/>
              <a:t>. Spre deosebire de TB la care la conducția curentului electric participă și electroni și goluri, la TEC participă un singur tip de purtători de sarcină: fie numai electroni, fie numai goluri.</a:t>
            </a:r>
            <a:endParaRPr lang="en-US"/>
          </a:p>
          <a:p>
            <a:r>
              <a:rPr lang="ro-RO"/>
              <a:t>Cele 2 tipuri mari de TEC sunt: TEC-J și TEC-MOS.</a:t>
            </a:r>
          </a:p>
          <a:p>
            <a:r>
              <a:rPr lang="ro-RO">
                <a:solidFill>
                  <a:srgbClr val="0070C0"/>
                </a:solidFill>
              </a:rPr>
              <a:t>TB este un dispozitiv comandat în curent</a:t>
            </a:r>
            <a:r>
              <a:rPr lang="ro-RO"/>
              <a:t>: curentul de bază cont</a:t>
            </a:r>
            <a:r>
              <a:rPr lang="en-US"/>
              <a:t>r</a:t>
            </a:r>
            <a:r>
              <a:rPr lang="ro-RO"/>
              <a:t>olează curentul de colector.</a:t>
            </a:r>
            <a:endParaRPr lang="en-US"/>
          </a:p>
          <a:p>
            <a:r>
              <a:rPr lang="ro-RO">
                <a:solidFill>
                  <a:srgbClr val="7030A0"/>
                </a:solidFill>
              </a:rPr>
              <a:t>TEC este un dispozitiv comandat în tensiune</a:t>
            </a:r>
            <a:r>
              <a:rPr lang="ro-RO"/>
              <a:t>: tensiunea dintre 2 terminale, poartă și sursă, controlează curentul prin dispozitiv.</a:t>
            </a:r>
          </a:p>
          <a:p>
            <a:r>
              <a:rPr lang="ro-RO"/>
              <a:t>Calitatea importantă a TEC constă într-o rezistență de intrare foarte mare.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187AFEE-11B4-43CB-992A-5B228F5D07FE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98137198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Caracteristica de transfer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Expresia analitică a caracteristicii de transfer este</a:t>
            </a:r>
            <a:endParaRPr lang="en-US"/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Relația permite determinarea lui I</a:t>
            </a:r>
            <a:r>
              <a:rPr lang="ro-RO" baseline="-25000"/>
              <a:t>D</a:t>
            </a:r>
            <a:r>
              <a:rPr lang="ro-RO"/>
              <a:t> pentru orice valoare a lui V</a:t>
            </a:r>
            <a:r>
              <a:rPr lang="ro-RO" baseline="-25000"/>
              <a:t>GS</a:t>
            </a:r>
            <a:r>
              <a:rPr lang="ro-RO"/>
              <a:t> dacă se cunosc I</a:t>
            </a:r>
            <a:r>
              <a:rPr lang="ro-RO" baseline="-25000"/>
              <a:t>DSS</a:t>
            </a:r>
            <a:r>
              <a:rPr lang="ro-RO"/>
              <a:t> și V</a:t>
            </a:r>
            <a:r>
              <a:rPr lang="ro-RO" baseline="-25000"/>
              <a:t>GS(off)</a:t>
            </a:r>
            <a:r>
              <a:rPr lang="ro-RO"/>
              <a:t>.</a:t>
            </a:r>
          </a:p>
          <a:p>
            <a:r>
              <a:rPr lang="ro-RO"/>
              <a:t>Acești 2 parametri (I</a:t>
            </a:r>
            <a:r>
              <a:rPr lang="ro-RO" baseline="-25000"/>
              <a:t>DSS</a:t>
            </a:r>
            <a:r>
              <a:rPr lang="ro-RO"/>
              <a:t> și V</a:t>
            </a:r>
            <a:r>
              <a:rPr lang="ro-RO" baseline="-25000"/>
              <a:t>GS(off)</a:t>
            </a:r>
            <a:r>
              <a:rPr lang="ro-RO"/>
              <a:t>) se găsesc în foile de catalog.</a:t>
            </a:r>
            <a:endParaRPr lang="en-US" sz="240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AEB82D7-6719-45A4-845D-534245799BF1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30</a:t>
            </a:fld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362201" y="2177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0" name="Object 9"/>
              <p:cNvSpPr txBox="1"/>
              <p:nvPr/>
            </p:nvSpPr>
            <p:spPr bwMode="auto">
              <a:xfrm>
                <a:off x="4297926" y="2544408"/>
                <a:ext cx="3596148" cy="1091381"/>
              </a:xfrm>
              <a:prstGeom prst="rect">
                <a:avLst/>
              </a:prstGeom>
              <a:noFill/>
            </p:spPr>
            <p:txBody>
              <a:bodyPr>
                <a:norm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Object 9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4297926" y="2544408"/>
                <a:ext cx="3596148" cy="109138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0316226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Exemplu de foaie </a:t>
            </a:r>
            <a:br>
              <a:rPr lang="ro-RO" b="1">
                <a:latin typeface="+mn-lt"/>
              </a:rPr>
            </a:br>
            <a:r>
              <a:rPr lang="ro-RO" b="1">
                <a:latin typeface="+mn-lt"/>
              </a:rPr>
              <a:t>de catalog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TEC-J de tipul </a:t>
            </a:r>
            <a:br>
              <a:rPr lang="ro-RO"/>
            </a:br>
            <a:r>
              <a:rPr lang="ro-RO"/>
              <a:t>2N5457 </a:t>
            </a:r>
            <a:r>
              <a:rPr lang="ro-RO">
                <a:sym typeface="Symbol" panose="05050102010706020507" pitchFamily="18" charset="2"/>
              </a:rPr>
              <a:t></a:t>
            </a:r>
            <a:r>
              <a:rPr lang="ro-RO"/>
              <a:t> 2N5459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C499-5D32-4CCA-ADB2-1D1A1048F9FE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31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10DE441-D096-439A-BE92-48088158B8E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64231" y="379385"/>
            <a:ext cx="5772956" cy="58872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95025253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Exemplu de foaie </a:t>
            </a:r>
            <a:br>
              <a:rPr lang="ro-RO" b="1">
                <a:latin typeface="+mn-lt"/>
              </a:rPr>
            </a:br>
            <a:r>
              <a:rPr lang="ro-RO" b="1">
                <a:latin typeface="+mn-lt"/>
              </a:rPr>
              <a:t>de catalog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TEC-J de tipul </a:t>
            </a:r>
            <a:br>
              <a:rPr lang="ro-RO"/>
            </a:br>
            <a:r>
              <a:rPr lang="ro-RO"/>
              <a:t>2N5457 </a:t>
            </a:r>
            <a:r>
              <a:rPr lang="ro-RO">
                <a:sym typeface="Symbol" panose="05050102010706020507" pitchFamily="18" charset="2"/>
              </a:rPr>
              <a:t></a:t>
            </a:r>
            <a:r>
              <a:rPr lang="ro-RO"/>
              <a:t> 2N5459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A2C499-5D32-4CCA-ADB2-1D1A1048F9FE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32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3AA11312-9ADB-4B1A-8137-1D4B6257AA9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473832" y="136525"/>
            <a:ext cx="5484308" cy="62626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3711014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b="1">
                <a:latin typeface="+mn-lt"/>
              </a:rPr>
              <a:t>Exemplul 3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Foaia de catalog parțială pentru TEC-J de tipul 2N5459 indică faptul că de obicei I</a:t>
            </a:r>
            <a:r>
              <a:rPr lang="ro-RO" baseline="-25000"/>
              <a:t>DSS</a:t>
            </a:r>
            <a:r>
              <a:rPr lang="ro-RO"/>
              <a:t> = 9mA (tipic) și V</a:t>
            </a:r>
            <a:r>
              <a:rPr lang="ro-RO" baseline="-25000"/>
              <a:t>GS(off)</a:t>
            </a:r>
            <a:r>
              <a:rPr lang="ro-RO"/>
              <a:t> = -8V (maxim). Folosind aceste valori, determinați curentul de drenă pentru V</a:t>
            </a:r>
            <a:r>
              <a:rPr lang="ro-RO" baseline="-25000"/>
              <a:t>GS</a:t>
            </a:r>
            <a:r>
              <a:rPr lang="ro-RO"/>
              <a:t> = 0V, -1V, -3V și -4V.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53AF-BA0D-4EEB-A80F-9C86FAE21E39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33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09801" y="3320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38375" y="48032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774C67B1-5FCD-4B59-800C-70CB7BDA3434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7761"/>
          <a:stretch/>
        </p:blipFill>
        <p:spPr>
          <a:xfrm>
            <a:off x="1197084" y="5172590"/>
            <a:ext cx="9797829" cy="642328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253400BB-129B-497E-83A5-FF970BB8B417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63587" y="4109159"/>
            <a:ext cx="9797829" cy="72876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8464044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b="1">
                <a:latin typeface="+mn-lt"/>
              </a:rPr>
              <a:t>Exemplul 3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Rezolvare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V</a:t>
            </a:r>
            <a:r>
              <a:rPr lang="ro-RO" baseline="-25000"/>
              <a:t>GS</a:t>
            </a:r>
            <a:r>
              <a:rPr lang="ro-RO"/>
              <a:t>=0</a:t>
            </a:r>
          </a:p>
          <a:p>
            <a:endParaRPr lang="ro-RO"/>
          </a:p>
          <a:p>
            <a:r>
              <a:rPr lang="ro-RO"/>
              <a:t>pentru V</a:t>
            </a:r>
            <a:r>
              <a:rPr lang="ro-RO" baseline="-25000"/>
              <a:t>GS</a:t>
            </a:r>
            <a:r>
              <a:rPr lang="ro-RO"/>
              <a:t>=-1V, se folosește expresia analitică a funcției de transfer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pentru V</a:t>
            </a:r>
            <a:r>
              <a:rPr lang="ro-RO" baseline="-25000"/>
              <a:t>GS</a:t>
            </a:r>
            <a:r>
              <a:rPr lang="ro-RO"/>
              <a:t>=-3V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53AF-BA0D-4EEB-A80F-9C86FAE21E39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34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09801" y="3320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38375" y="48032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F5CD60-3DE8-430F-8014-B3C74DD6F5F2}"/>
                  </a:ext>
                </a:extLst>
              </p:cNvPr>
              <p:cNvSpPr txBox="1"/>
              <p:nvPr/>
            </p:nvSpPr>
            <p:spPr>
              <a:xfrm>
                <a:off x="1061473" y="2394506"/>
                <a:ext cx="2296654" cy="36933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=9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F5F5CD60-3DE8-430F-8014-B3C74DD6F5F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3" y="2394506"/>
                <a:ext cx="2296654" cy="369332"/>
              </a:xfrm>
              <a:prstGeom prst="rect">
                <a:avLst/>
              </a:prstGeom>
              <a:blipFill>
                <a:blip r:embed="rId2"/>
                <a:stretch>
                  <a:fillRect l="-2653" r="-2653" b="-15000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1394B4-A7F2-4A5F-A91E-C47E6C453D8E}"/>
                  </a:ext>
                </a:extLst>
              </p:cNvPr>
              <p:cNvSpPr txBox="1"/>
              <p:nvPr/>
            </p:nvSpPr>
            <p:spPr>
              <a:xfrm>
                <a:off x="1061473" y="3330782"/>
                <a:ext cx="8323688" cy="1008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7</m:t>
                                  </m:r>
                                </m:num>
                                <m:den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=6,89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1394B4-A7F2-4A5F-A91E-C47E6C453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3" y="3330782"/>
                <a:ext cx="8323688" cy="1008994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7EA7B2-678C-4855-829E-09D57D3D55E6}"/>
                  </a:ext>
                </a:extLst>
              </p:cNvPr>
              <p:cNvSpPr txBox="1"/>
              <p:nvPr/>
            </p:nvSpPr>
            <p:spPr>
              <a:xfrm>
                <a:off x="1061473" y="4924920"/>
                <a:ext cx="8564848" cy="1008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−3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=5,625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4" name="TextBox 13">
                <a:extLst>
                  <a:ext uri="{FF2B5EF4-FFF2-40B4-BE49-F238E27FC236}">
                    <a16:creationId xmlns:a16="http://schemas.microsoft.com/office/drawing/2014/main" id="{4E7EA7B2-678C-4855-829E-09D57D3D55E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3" y="4924920"/>
                <a:ext cx="8564848" cy="1008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82363329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ro-RO" b="1">
                <a:latin typeface="+mn-lt"/>
              </a:rPr>
              <a:t>Exemplul 3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Rezolvare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pentru V</a:t>
            </a:r>
            <a:r>
              <a:rPr lang="ro-RO" baseline="-25000"/>
              <a:t>GS</a:t>
            </a:r>
            <a:r>
              <a:rPr lang="ro-RO"/>
              <a:t>=-4V, se folosește expresia analitică a funcției de transfer</a:t>
            </a:r>
          </a:p>
          <a:p>
            <a:endParaRPr lang="ro-RO"/>
          </a:p>
          <a:p>
            <a:endParaRPr lang="ro-RO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AA53AF-BA0D-4EEB-A80F-9C86FAE21E39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35</a:t>
            </a:fld>
            <a:endParaRPr lang="en-US"/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209801" y="3320534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9" name="Rectangle 4"/>
          <p:cNvSpPr>
            <a:spLocks noChangeArrowheads="1"/>
          </p:cNvSpPr>
          <p:nvPr/>
        </p:nvSpPr>
        <p:spPr bwMode="auto">
          <a:xfrm>
            <a:off x="2238375" y="4803258"/>
            <a:ext cx="184731" cy="369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1394B4-A7F2-4A5F-A91E-C47E6C453D8E}"/>
                  </a:ext>
                </a:extLst>
              </p:cNvPr>
              <p:cNvSpPr txBox="1"/>
              <p:nvPr/>
            </p:nvSpPr>
            <p:spPr>
              <a:xfrm>
                <a:off x="1061473" y="2299583"/>
                <a:ext cx="8323688" cy="1008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−8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=9</m:t>
                      </m:r>
                      <m:sSup>
                        <m:sSup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=2,25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5D1394B4-A7F2-4A5F-A91E-C47E6C453D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61473" y="2299583"/>
                <a:ext cx="8323688" cy="10089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55834836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Transconductanța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Transconductanța directă (conductanța de transfer), </a:t>
            </a:r>
            <a:r>
              <a:rPr lang="ro-RO" b="1"/>
              <a:t>g</a:t>
            </a:r>
            <a:r>
              <a:rPr lang="ro-RO" b="1" baseline="-25000"/>
              <a:t>m</a:t>
            </a:r>
            <a:r>
              <a:rPr lang="ro-RO"/>
              <a:t>, reprezintă modificarea curentului de drenă (</a:t>
            </a:r>
            <a:r>
              <a:rPr lang="ro-RO">
                <a:sym typeface="Symbol" panose="05050102010706020507" pitchFamily="18" charset="2"/>
              </a:rPr>
              <a:t>I</a:t>
            </a:r>
            <a:r>
              <a:rPr lang="ro-RO" baseline="-25000">
                <a:sym typeface="Symbol" panose="05050102010706020507" pitchFamily="18" charset="2"/>
              </a:rPr>
              <a:t>D</a:t>
            </a:r>
            <a:r>
              <a:rPr lang="ro-RO"/>
              <a:t>) pentru o variație dată a tensiunii poartă-sursă (</a:t>
            </a:r>
            <a:r>
              <a:rPr lang="ro-RO">
                <a:sym typeface="Symbol" panose="05050102010706020507" pitchFamily="18" charset="2"/>
              </a:rPr>
              <a:t>V</a:t>
            </a:r>
            <a:r>
              <a:rPr lang="ro-RO" baseline="-25000">
                <a:sym typeface="Symbol" panose="05050102010706020507" pitchFamily="18" charset="2"/>
              </a:rPr>
              <a:t>GS</a:t>
            </a:r>
            <a:r>
              <a:rPr lang="ro-RO"/>
              <a:t>) cu tensiunea drenă-sursă constantă.</a:t>
            </a:r>
            <a:endParaRPr lang="en-US"/>
          </a:p>
          <a:p>
            <a:endParaRPr lang="ro-RO"/>
          </a:p>
          <a:p>
            <a:endParaRPr lang="ro-RO"/>
          </a:p>
          <a:p>
            <a:r>
              <a:rPr lang="ro-RO"/>
              <a:t>Se măsoară în Siemens (S).</a:t>
            </a:r>
          </a:p>
          <a:p>
            <a:r>
              <a:rPr lang="ro-RO"/>
              <a:t>Transconductanța reprezintă un parametru important atunci când se calculează amplificarea unui circuit realizat cu TEC-J.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166E-31E3-4B16-947D-91608DFC00F3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36</a:t>
            </a:fld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51648F-CB10-4B98-9E84-1C4C44B991EC}"/>
                  </a:ext>
                </a:extLst>
              </p:cNvPr>
              <p:cNvSpPr txBox="1"/>
              <p:nvPr/>
            </p:nvSpPr>
            <p:spPr>
              <a:xfrm>
                <a:off x="5348487" y="3131574"/>
                <a:ext cx="1495025" cy="756682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𝐺𝑆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6351648F-CB10-4B98-9E84-1C4C44B991EC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348487" y="3131574"/>
                <a:ext cx="1495025" cy="756682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847910087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Transconductanța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Deoarece curba caracteristicii de transfer </a:t>
            </a:r>
            <a:br>
              <a:rPr lang="ro-RO"/>
            </a:br>
            <a:r>
              <a:rPr lang="ro-RO"/>
              <a:t>pentru un TEC-J este neliniară, g</a:t>
            </a:r>
            <a:r>
              <a:rPr lang="ro-RO" baseline="-25000"/>
              <a:t>m</a:t>
            </a:r>
            <a:r>
              <a:rPr lang="ro-RO"/>
              <a:t> variază </a:t>
            </a:r>
            <a:br>
              <a:rPr lang="ro-RO"/>
            </a:br>
            <a:r>
              <a:rPr lang="ro-RO"/>
              <a:t>ca valoare în funcție de locația de pe </a:t>
            </a:r>
            <a:br>
              <a:rPr lang="ro-RO"/>
            </a:br>
            <a:r>
              <a:rPr lang="ro-RO"/>
              <a:t>curbă unde se alege PSF (V</a:t>
            </a:r>
            <a:r>
              <a:rPr lang="ro-RO" baseline="-25000"/>
              <a:t>GS</a:t>
            </a:r>
            <a:r>
              <a:rPr lang="ro-RO"/>
              <a:t>).</a:t>
            </a:r>
          </a:p>
          <a:p>
            <a:r>
              <a:rPr lang="ro-RO"/>
              <a:t>Valoarea pentru g</a:t>
            </a:r>
            <a:r>
              <a:rPr lang="ro-RO" baseline="-25000"/>
              <a:t>m</a:t>
            </a:r>
            <a:r>
              <a:rPr lang="ro-RO"/>
              <a:t> este mai mare în </a:t>
            </a:r>
            <a:br>
              <a:rPr lang="ro-RO"/>
            </a:br>
            <a:r>
              <a:rPr lang="ro-RO"/>
              <a:t>partea de sus a curbei (lângă V</a:t>
            </a:r>
            <a:r>
              <a:rPr lang="ro-RO" baseline="-25000"/>
              <a:t>GS</a:t>
            </a:r>
            <a:r>
              <a:rPr lang="ro-RO"/>
              <a:t>=0) decât </a:t>
            </a:r>
            <a:br>
              <a:rPr lang="ro-RO"/>
            </a:br>
            <a:r>
              <a:rPr lang="ro-RO"/>
              <a:t>în partea de jos (în apropierea V</a:t>
            </a:r>
            <a:r>
              <a:rPr lang="ro-RO" baseline="-25000"/>
              <a:t>GS(off)</a:t>
            </a:r>
            <a:r>
              <a:rPr lang="ro-RO"/>
              <a:t>).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3EB166E-31E3-4B16-947D-91608DFC00F3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37</a:t>
            </a:fld>
            <a:endParaRPr lang="en-US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8F6FB5A2-5A5E-4468-9E06-26B72C987BF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5061" y="1321776"/>
            <a:ext cx="4816512" cy="42144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93344567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A0EF40D-8D71-4FCF-B88C-25F9EE384FB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Transconductanța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98EAC26-1755-4575-A69B-3986999903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 sz="2400"/>
              <a:t>Datele de catalog pentru TEC-J de tipul 2N5457 arată pentru transconductanță g</a:t>
            </a:r>
            <a:r>
              <a:rPr lang="ro-RO" sz="2400" baseline="-25000"/>
              <a:t>fs</a:t>
            </a:r>
            <a:r>
              <a:rPr lang="ro-RO" sz="2400"/>
              <a:t>=g</a:t>
            </a:r>
            <a:r>
              <a:rPr lang="ro-RO" sz="2400" baseline="-25000"/>
              <a:t>m0</a:t>
            </a:r>
            <a:r>
              <a:rPr lang="ro-RO" sz="2400"/>
              <a:t>=1000</a:t>
            </a:r>
            <a:r>
              <a:rPr lang="ro-RO" sz="2400">
                <a:sym typeface="Symbol" panose="05050102010706020507" pitchFamily="18" charset="2"/>
              </a:rPr>
              <a:t>mho, unde ”mho” este inversul lui ohm, adică Siemens (S).</a:t>
            </a:r>
            <a:endParaRPr lang="ro-RO" sz="2000">
              <a:sym typeface="Symbol" panose="05050102010706020507" pitchFamily="18" charset="2"/>
            </a:endParaRPr>
          </a:p>
          <a:p>
            <a:endParaRPr lang="ro-RO" sz="2400">
              <a:sym typeface="Symbol" panose="05050102010706020507" pitchFamily="18" charset="2"/>
            </a:endParaRPr>
          </a:p>
          <a:p>
            <a:endParaRPr lang="ro-RO" sz="2400">
              <a:sym typeface="Symbol" panose="05050102010706020507" pitchFamily="18" charset="2"/>
            </a:endParaRPr>
          </a:p>
          <a:p>
            <a:endParaRPr lang="ro-RO" sz="2400">
              <a:sym typeface="Symbol" panose="05050102010706020507" pitchFamily="18" charset="2"/>
            </a:endParaRPr>
          </a:p>
          <a:p>
            <a:r>
              <a:rPr lang="ro-RO" sz="2400"/>
              <a:t>Dat fiind g</a:t>
            </a:r>
            <a:r>
              <a:rPr lang="ro-RO" sz="2400" baseline="-25000"/>
              <a:t>m0</a:t>
            </a:r>
            <a:r>
              <a:rPr lang="ro-RO" sz="2400"/>
              <a:t>, puteți calcula o valoare aproximativă pentru g</a:t>
            </a:r>
            <a:r>
              <a:rPr lang="ro-RO" sz="2400" baseline="-25000"/>
              <a:t>m</a:t>
            </a:r>
            <a:r>
              <a:rPr lang="ro-RO" sz="2400"/>
              <a:t> în orice punct de pe curba caracteristicii de transfer folosind următoarea formulă: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C6FEE90-4818-4047-B43C-1457E24FDB5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58B583C-5A3C-45F0-81C3-44AD6DB205D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9AB9658-79BF-4D9E-B39C-EC9D60E64C4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38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881FF46-69B4-47A2-AE6A-05A53FEC3F6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7662" y="2741312"/>
            <a:ext cx="9036676" cy="1101243"/>
          </a:xfrm>
          <a:prstGeom prst="rect">
            <a:avLst/>
          </a:prstGeom>
        </p:spPr>
      </p:pic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C5897B-68F0-48ED-BE8C-2A49F519FC05}"/>
                  </a:ext>
                </a:extLst>
              </p:cNvPr>
              <p:cNvSpPr txBox="1"/>
              <p:nvPr/>
            </p:nvSpPr>
            <p:spPr>
              <a:xfrm>
                <a:off x="4454013" y="5001117"/>
                <a:ext cx="3330334" cy="84369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𝑜𝑓𝑓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A5C5897B-68F0-48ED-BE8C-2A49F519FC0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454013" y="5001117"/>
                <a:ext cx="3330334" cy="843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452709322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40EE0FD-2C9C-42B6-B659-A2073F97FCA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Transconductanța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4CF81B8-5F67-4153-A289-B2A7B377EB7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Când o valoare g</a:t>
            </a:r>
            <a:r>
              <a:rPr lang="ro-RO" baseline="-25000"/>
              <a:t>m0</a:t>
            </a:r>
            <a:r>
              <a:rPr lang="ro-RO"/>
              <a:t> nu este disponibilă, o puteți calcula folosind valorile I</a:t>
            </a:r>
            <a:r>
              <a:rPr lang="ro-RO" baseline="-25000"/>
              <a:t>DSS</a:t>
            </a:r>
            <a:r>
              <a:rPr lang="ro-RO"/>
              <a:t> și V</a:t>
            </a:r>
            <a:r>
              <a:rPr lang="ro-RO" baseline="-25000"/>
              <a:t>GS(off)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7278DBA-620C-4052-BE67-01756FADF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404D7C1A-8346-4A33-9A70-8A0171C9105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E54AC9-5651-490B-A340-12DE034425F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39</a:t>
            </a:fld>
            <a:endParaRPr lang="ro-RO"/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7FCB3D-A63A-46F9-A668-7F0765777C3E}"/>
                  </a:ext>
                </a:extLst>
              </p:cNvPr>
              <p:cNvSpPr txBox="1"/>
              <p:nvPr/>
            </p:nvSpPr>
            <p:spPr>
              <a:xfrm>
                <a:off x="4969281" y="2934929"/>
                <a:ext cx="2228174" cy="803938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𝐷𝑆𝑆</m:t>
                              </m:r>
                            </m:sub>
                          </m:sSub>
                        </m:num>
                        <m:den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  <m:r>
                                <a:rPr lang="en-US" sz="2400" b="0" i="1" smtClean="0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24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EA7FCB3D-A63A-46F9-A668-7F0765777C3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69281" y="2934929"/>
                <a:ext cx="2228174" cy="803938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619713-A79C-41BF-912D-131FD0DF53A9}"/>
                  </a:ext>
                </a:extLst>
              </p:cNvPr>
              <p:cNvSpPr txBox="1"/>
              <p:nvPr/>
            </p:nvSpPr>
            <p:spPr>
              <a:xfrm>
                <a:off x="3982064" y="4172325"/>
                <a:ext cx="4227871" cy="93602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2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𝐷𝑆𝑆</m:t>
                              </m:r>
                            </m:sub>
                          </m:sSub>
                        </m:num>
                        <m:den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  <m:sSub>
                            <m:sSubPr>
                              <m:ctrlPr>
                                <a:rPr lang="en-US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𝐺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(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𝑜𝑓𝑓</m:t>
                              </m:r>
                              <m:r>
                                <a:rPr lang="en-US" sz="2400" i="1">
                                  <a:latin typeface="Cambria Math" panose="02040503050406030204" pitchFamily="18" charset="0"/>
                                </a:rPr>
                                <m:t>)</m:t>
                              </m:r>
                            </m:sub>
                          </m:sSub>
                          <m:r>
                            <a:rPr lang="en-US" sz="2400" i="1">
                              <a:latin typeface="Cambria Math" panose="02040503050406030204" pitchFamily="18" charset="0"/>
                            </a:rPr>
                            <m:t>|</m:t>
                          </m:r>
                        </m:den>
                      </m:f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𝑜𝑓𝑓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80619713-A79C-41BF-912D-131FD0DF53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982064" y="4172325"/>
                <a:ext cx="4227871" cy="936025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70505630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Structură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TEC-J, adică </a:t>
            </a:r>
            <a:r>
              <a:rPr lang="ro-RO" b="1">
                <a:solidFill>
                  <a:srgbClr val="FF0000"/>
                </a:solidFill>
              </a:rPr>
              <a:t>tranzistor cu efect de câmp cu poartă-joncțiune</a:t>
            </a:r>
            <a:r>
              <a:rPr lang="ro-RO"/>
              <a:t>, este acel tip de TEC care, pentru a controla curentul prin canal, funcționează cu o joncțiune pn polarizată invers.</a:t>
            </a:r>
          </a:p>
          <a:p>
            <a:r>
              <a:rPr lang="ro-RO"/>
              <a:t>În funcție de structura lor, TEC-J pot fi</a:t>
            </a:r>
            <a:endParaRPr lang="en-US"/>
          </a:p>
          <a:p>
            <a:pPr lvl="1"/>
            <a:r>
              <a:rPr lang="ro-RO"/>
              <a:t>cu </a:t>
            </a:r>
            <a:r>
              <a:rPr lang="ro-RO" b="1"/>
              <a:t>canal n</a:t>
            </a:r>
            <a:r>
              <a:rPr lang="ro-RO"/>
              <a:t> </a:t>
            </a:r>
            <a:endParaRPr lang="en-US"/>
          </a:p>
          <a:p>
            <a:pPr lvl="1"/>
            <a:r>
              <a:rPr lang="en-US"/>
              <a:t>cu </a:t>
            </a:r>
            <a:r>
              <a:rPr lang="ro-RO" b="1"/>
              <a:t>canal p</a:t>
            </a:r>
            <a:r>
              <a:rPr lang="ro-RO"/>
              <a:t>.</a:t>
            </a:r>
          </a:p>
          <a:p>
            <a:r>
              <a:rPr lang="ro-RO"/>
              <a:t>Cele 3 terminale ale TEC-J se numesc:</a:t>
            </a:r>
          </a:p>
          <a:p>
            <a:pPr lvl="1"/>
            <a:r>
              <a:rPr lang="ro-RO" b="1"/>
              <a:t>D</a:t>
            </a:r>
            <a:r>
              <a:rPr lang="ro-RO"/>
              <a:t> – drenă (Drain)</a:t>
            </a:r>
          </a:p>
          <a:p>
            <a:pPr lvl="1"/>
            <a:r>
              <a:rPr lang="ro-RO" b="1"/>
              <a:t>G</a:t>
            </a:r>
            <a:r>
              <a:rPr lang="ro-RO"/>
              <a:t> – poartă (Gate)</a:t>
            </a:r>
          </a:p>
          <a:p>
            <a:pPr lvl="1"/>
            <a:r>
              <a:rPr lang="ro-RO" b="1"/>
              <a:t>S</a:t>
            </a:r>
            <a:r>
              <a:rPr lang="ro-RO"/>
              <a:t> – sursă (Source)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B5072B-A482-4C5C-9D37-2EBC47014957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E9B65CC-6BB6-4077-BFA4-CE03F83413B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78" y="3180125"/>
            <a:ext cx="4132522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8637085"/>
      </p:ext>
    </p:extLst>
  </p:cSld>
  <p:clrMapOvr>
    <a:masterClrMapping/>
  </p:clrMapOvr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A8F164B-C23B-4EC1-88EF-FE3D042DFF3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Exemplul </a:t>
            </a:r>
            <a:r>
              <a:rPr lang="en-US" b="1">
                <a:latin typeface="+mn-lt"/>
              </a:rPr>
              <a:t>4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AB18B6-22FE-4D3E-A5FD-3CAF16B92F6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Î</a:t>
            </a:r>
            <a:r>
              <a:rPr lang="en-US"/>
              <a:t>n foile de catalog pentru TEC-J de tipul 2N5457, g</a:t>
            </a:r>
            <a:r>
              <a:rPr lang="ro-RO"/>
              <a:t>ă</a:t>
            </a:r>
            <a:r>
              <a:rPr lang="en-US"/>
              <a:t>sim </a:t>
            </a:r>
            <a:r>
              <a:rPr lang="ro-RO"/>
              <a:t>I</a:t>
            </a:r>
            <a:r>
              <a:rPr lang="ro-RO" baseline="-25000"/>
              <a:t>DSS</a:t>
            </a:r>
            <a:r>
              <a:rPr lang="ro-RO"/>
              <a:t>=3mA (tipic), V</a:t>
            </a:r>
            <a:r>
              <a:rPr lang="ro-RO" baseline="-25000"/>
              <a:t>GS(off)</a:t>
            </a:r>
            <a:r>
              <a:rPr lang="ro-RO"/>
              <a:t>=-6V (maxim) și g</a:t>
            </a:r>
            <a:r>
              <a:rPr lang="ro-RO" baseline="-25000"/>
              <a:t>fs</a:t>
            </a:r>
            <a:r>
              <a:rPr lang="ro-RO"/>
              <a:t>=5000</a:t>
            </a:r>
            <a:r>
              <a:rPr lang="ro-RO">
                <a:sym typeface="Symbol" panose="05050102010706020507" pitchFamily="18" charset="2"/>
              </a:rPr>
              <a:t></a:t>
            </a:r>
            <a:r>
              <a:rPr lang="ro-RO"/>
              <a:t>mho (maxim).</a:t>
            </a:r>
          </a:p>
          <a:p>
            <a:r>
              <a:rPr lang="ro-RO"/>
              <a:t>Cu aceste valori, determinați transconductanța directă, g</a:t>
            </a:r>
            <a:r>
              <a:rPr lang="ro-RO" baseline="-25000"/>
              <a:t>m</a:t>
            </a:r>
            <a:r>
              <a:rPr lang="ro-RO"/>
              <a:t> și curentul de drenă, I</a:t>
            </a:r>
            <a:r>
              <a:rPr lang="ro-RO" baseline="-25000"/>
              <a:t>D</a:t>
            </a:r>
            <a:r>
              <a:rPr lang="ro-RO"/>
              <a:t> pentru V</a:t>
            </a:r>
            <a:r>
              <a:rPr lang="ro-RO" baseline="-25000"/>
              <a:t>GS</a:t>
            </a:r>
            <a:r>
              <a:rPr lang="ro-RO"/>
              <a:t>=-4V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B9C2F75-9151-4043-B08D-5B2264608B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3324530-4393-415B-8103-59969305927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094FEC8E-3089-47F4-9555-046726B65F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40</a:t>
            </a:fld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3645976692"/>
      </p:ext>
    </p:extLst>
  </p:cSld>
  <p:clrMapOvr>
    <a:masterClrMapping/>
  </p:clrMapOvr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F807A82-8477-4672-890D-53F2F3993FC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Exemplul </a:t>
            </a:r>
            <a:r>
              <a:rPr lang="en-US" b="1">
                <a:latin typeface="+mn-lt"/>
              </a:rPr>
              <a:t>4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Rezolvare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DBCEE6-BBC6-43DA-8D9D-2A41D7C2615C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Transconductanța g</a:t>
            </a:r>
            <a:r>
              <a:rPr lang="ro-RO" baseline="-25000"/>
              <a:t>m0</a:t>
            </a:r>
            <a:r>
              <a:rPr lang="ro-RO"/>
              <a:t> este</a:t>
            </a:r>
          </a:p>
          <a:p>
            <a:endParaRPr lang="ro-RO"/>
          </a:p>
          <a:p>
            <a:r>
              <a:rPr lang="ro-RO"/>
              <a:t>și g</a:t>
            </a:r>
            <a:r>
              <a:rPr lang="ro-RO" baseline="-25000"/>
              <a:t>m</a:t>
            </a:r>
            <a:r>
              <a:rPr lang="ro-RO"/>
              <a:t> devine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Curentul de drenă se calculează cu relația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3A1FA83-A44B-4FF4-BF87-9C7713FAC27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2696987-1A40-4376-BB23-234D4E55B2A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78D3751-6291-49C1-AA23-377240DD53A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41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D65983-00DF-46F7-AAAB-2BE52CD93501}"/>
                  </a:ext>
                </a:extLst>
              </p:cNvPr>
              <p:cNvSpPr txBox="1"/>
              <p:nvPr/>
            </p:nvSpPr>
            <p:spPr>
              <a:xfrm>
                <a:off x="1145458" y="2305665"/>
                <a:ext cx="1436804" cy="398955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𝑓𝑠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F6D65983-00DF-46F7-AAAB-2BE52CD9350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58" y="2305665"/>
                <a:ext cx="1436804" cy="398955"/>
              </a:xfrm>
              <a:prstGeom prst="rect">
                <a:avLst/>
              </a:prstGeom>
              <a:blipFill>
                <a:blip r:embed="rId2"/>
                <a:stretch>
                  <a:fillRect l="-4661" r="-3390" b="-25758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1CDA1-FE95-4E06-9F3E-947FC619F142}"/>
                  </a:ext>
                </a:extLst>
              </p:cNvPr>
              <p:cNvSpPr txBox="1"/>
              <p:nvPr/>
            </p:nvSpPr>
            <p:spPr>
              <a:xfrm>
                <a:off x="1145458" y="3309688"/>
                <a:ext cx="7753789" cy="84369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𝑔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0</m:t>
                          </m:r>
                        </m:sub>
                      </m:sSub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(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𝑜𝑓𝑓</m:t>
                                  </m:r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)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=5000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1−</m:t>
                          </m:r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−4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−6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  <a:ea typeface="Cambria Math" panose="02040503050406030204" pitchFamily="18" charset="0"/>
                                </a:rPr>
                                <m:t>𝑉</m:t>
                              </m:r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=1667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𝜇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7081CDA1-FE95-4E06-9F3E-947FC619F1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58" y="3309688"/>
                <a:ext cx="7753789" cy="84369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57771F-4254-4095-A9AB-A9B27B5B684B}"/>
                  </a:ext>
                </a:extLst>
              </p:cNvPr>
              <p:cNvSpPr txBox="1"/>
              <p:nvPr/>
            </p:nvSpPr>
            <p:spPr>
              <a:xfrm>
                <a:off x="1145457" y="4896100"/>
                <a:ext cx="8431162" cy="1008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−4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−6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=3</m:t>
                      </m:r>
                      <m:sSup>
                        <m:sSup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=0,333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DD57771F-4254-4095-A9AB-A9B27B5B68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45457" y="4896100"/>
                <a:ext cx="8431162" cy="1008994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992702309"/>
      </p:ext>
    </p:extLst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D593-0BDF-4266-A6CB-767035B8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Rezistența și capacitatea de intrare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3810-F0C3-4410-B157-18295001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TEC-J funcționează cu joncțiunea poartă-sursă polarizată invers, ceea ce face ca rezistența de intrare în poartă să fie foarte mare.</a:t>
            </a:r>
          </a:p>
          <a:p>
            <a:r>
              <a:rPr lang="ro-RO"/>
              <a:t>Această rezistență mare la intrare este un avantaj al TEC-J față de TB.</a:t>
            </a:r>
          </a:p>
          <a:p>
            <a:r>
              <a:rPr lang="ro-RO"/>
              <a:t>Foile de catalog ale TEC-J specifică adesea rezistența de intrare dând o valoare pentru curentul invers al porții, I</a:t>
            </a:r>
            <a:r>
              <a:rPr lang="ro-RO" baseline="-25000"/>
              <a:t>GSS</a:t>
            </a:r>
            <a:r>
              <a:rPr lang="ro-RO"/>
              <a:t>, la o anumită tensiune poartă-sursă.</a:t>
            </a:r>
          </a:p>
          <a:p>
            <a:r>
              <a:rPr lang="ro-RO"/>
              <a:t>Rezistența de intrare poate fi apoi determinată folosind următoarea relație: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2AF8D-E589-4866-B46E-67BC9A72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462C-CB36-4B17-B734-7361E24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31EA0-0651-4666-91EB-81990CB7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42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1057E7-76DD-4C01-9F6E-9D7FE363132A}"/>
                  </a:ext>
                </a:extLst>
              </p:cNvPr>
              <p:cNvSpPr txBox="1"/>
              <p:nvPr/>
            </p:nvSpPr>
            <p:spPr>
              <a:xfrm>
                <a:off x="5220929" y="5161601"/>
                <a:ext cx="1750142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𝐺𝑆𝑆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1057E7-76DD-4C01-9F6E-9D7FE3631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20929" y="5161601"/>
                <a:ext cx="1750142" cy="914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004129842"/>
      </p:ext>
    </p:extLst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D593-0BDF-4266-A6CB-767035B8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Rezistența și capacitatea de intrare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3810-F0C3-4410-B157-18295001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De exemplu, în foaia de catalog pentru 2N5457 găsim o valoare maximă pentru I</a:t>
            </a:r>
            <a:r>
              <a:rPr lang="ro-RO" baseline="-25000"/>
              <a:t>GSS</a:t>
            </a:r>
            <a:r>
              <a:rPr lang="ro-RO"/>
              <a:t> de -1nA la V</a:t>
            </a:r>
            <a:r>
              <a:rPr lang="ro-RO" baseline="-25000"/>
              <a:t>GS</a:t>
            </a:r>
            <a:r>
              <a:rPr lang="ro-RO"/>
              <a:t>=-15V și temperatura ambiantă de 25</a:t>
            </a:r>
            <a:r>
              <a:rPr lang="ro-RO">
                <a:sym typeface="Symbol" panose="05050102010706020507" pitchFamily="18" charset="2"/>
              </a:rPr>
              <a:t>C, respectiv -200nA, tot la V</a:t>
            </a:r>
            <a:r>
              <a:rPr lang="ro-RO" baseline="-25000">
                <a:sym typeface="Symbol" panose="05050102010706020507" pitchFamily="18" charset="2"/>
              </a:rPr>
              <a:t>GS</a:t>
            </a:r>
            <a:r>
              <a:rPr lang="ro-RO">
                <a:sym typeface="Symbol" panose="05050102010706020507" pitchFamily="18" charset="2"/>
              </a:rPr>
              <a:t>=-15V dar temperatura ambiantă de 100C</a:t>
            </a:r>
            <a:r>
              <a:rPr lang="ro-RO"/>
              <a:t>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2AF8D-E589-4866-B46E-67BC9A72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462C-CB36-4B17-B734-7361E24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31EA0-0651-4666-91EB-81990CB7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43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0477404-D807-4799-A280-ACAC2F6A861C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l="1997" t="3653" r="2423" b="-1218"/>
          <a:stretch/>
        </p:blipFill>
        <p:spPr>
          <a:xfrm>
            <a:off x="560439" y="3883741"/>
            <a:ext cx="11021961" cy="56044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91119209"/>
      </p:ext>
    </p:extLst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D593-0BDF-4266-A6CB-767035B8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Rezistența și capacitatea de intrare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3810-F0C3-4410-B157-18295001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I</a:t>
            </a:r>
            <a:r>
              <a:rPr lang="ro-RO" baseline="-25000"/>
              <a:t>GSS</a:t>
            </a:r>
            <a:r>
              <a:rPr lang="ro-RO"/>
              <a:t> crește odată cu temperatura, astfel încât rezistența de intrare scade.</a:t>
            </a:r>
          </a:p>
          <a:p>
            <a:r>
              <a:rPr lang="ro-RO"/>
              <a:t>Astfel la 25</a:t>
            </a:r>
            <a:r>
              <a:rPr lang="ro-RO">
                <a:sym typeface="Symbol" panose="05050102010706020507" pitchFamily="18" charset="2"/>
              </a:rPr>
              <a:t>C</a:t>
            </a:r>
          </a:p>
          <a:p>
            <a:endParaRPr lang="ro-RO">
              <a:sym typeface="Symbol" panose="05050102010706020507" pitchFamily="18" charset="2"/>
            </a:endParaRPr>
          </a:p>
          <a:p>
            <a:r>
              <a:rPr lang="ro-RO">
                <a:sym typeface="Symbol" panose="05050102010706020507" pitchFamily="18" charset="2"/>
              </a:rPr>
              <a:t>iar la 100C</a:t>
            </a: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2AF8D-E589-4866-B46E-67BC9A72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462C-CB36-4B17-B734-7361E24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31EA0-0651-4666-91EB-81990CB7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44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1057E7-76DD-4C01-9F6E-9D7FE363132A}"/>
                  </a:ext>
                </a:extLst>
              </p:cNvPr>
              <p:cNvSpPr txBox="1"/>
              <p:nvPr/>
            </p:nvSpPr>
            <p:spPr>
              <a:xfrm>
                <a:off x="3163528" y="2467572"/>
                <a:ext cx="4289324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𝐺𝑆𝑆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−1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𝑛𝐴</m:t>
                              </m:r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=15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𝐺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401057E7-76DD-4C01-9F6E-9D7FE363132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63528" y="2467572"/>
                <a:ext cx="4289324" cy="914096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422559-C53C-4572-A1D1-5F7707A309D9}"/>
                  </a:ext>
                </a:extLst>
              </p:cNvPr>
              <p:cNvSpPr txBox="1"/>
              <p:nvPr/>
            </p:nvSpPr>
            <p:spPr>
              <a:xfrm>
                <a:off x="3195485" y="3466865"/>
                <a:ext cx="4650658" cy="914096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𝐼𝑁</m:t>
                          </m:r>
                        </m:sub>
                      </m:sSub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i="1">
                                      <a:solidFill>
                                        <a:srgbClr val="836967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i="1">
                                      <a:latin typeface="Cambria Math" panose="02040503050406030204" pitchFamily="18" charset="0"/>
                                    </a:rPr>
                                    <m:t>𝐺𝑆𝑆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b="0" i="0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−15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num>
                            <m:den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−200</m:t>
                              </m:r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𝑛𝐴</m:t>
                              </m:r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=75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𝑀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5B422559-C53C-4572-A1D1-5F7707A309D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195485" y="3466865"/>
                <a:ext cx="4650658" cy="914096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907626402"/>
      </p:ext>
    </p:extLst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CD593-0BDF-4266-A6CB-767035B8036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Rezistența și capacitatea de intrare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7903810-F0C3-4410-B157-18295001362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Capacitatea de intrare, C</a:t>
            </a:r>
            <a:r>
              <a:rPr lang="ro-RO" baseline="-25000"/>
              <a:t>iss</a:t>
            </a:r>
            <a:r>
              <a:rPr lang="ro-RO"/>
              <a:t>, este un rezultat al funcționării TEC-J cu o joncțiune pn polarizată invers.</a:t>
            </a:r>
          </a:p>
          <a:p>
            <a:r>
              <a:rPr lang="ro-RO"/>
              <a:t>O joncțiune pn polarizată invers acționează ca un condensator a cărei capacitate depinde de valoarea tensiunii inverse.</a:t>
            </a:r>
          </a:p>
          <a:p>
            <a:r>
              <a:rPr lang="ro-RO"/>
              <a:t>De exemplu, TEC-J de tipul 2N5457 are un C</a:t>
            </a:r>
            <a:r>
              <a:rPr lang="ro-RO" baseline="-25000"/>
              <a:t>iss</a:t>
            </a:r>
            <a:r>
              <a:rPr lang="ro-RO"/>
              <a:t> maxim de 7pF pentru V</a:t>
            </a:r>
            <a:r>
              <a:rPr lang="ro-RO" baseline="-25000"/>
              <a:t>GS</a:t>
            </a:r>
            <a:r>
              <a:rPr lang="ro-RO"/>
              <a:t>=0.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EB2AF8D-E589-4866-B46E-67BC9A7220A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33D462C-CB36-4B17-B734-7361E2471C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6531EA0-0651-4666-91EB-81990CB75BC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A81BB7C6-9231-4286-B4FD-FAC849CD98B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95973" y="5087739"/>
            <a:ext cx="11000053" cy="36009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54019341"/>
      </p:ext>
    </p:extLst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2662-8209-4107-A677-7939324E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Rezistența drenă-sursă în c.a.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8AC75-9D7F-4D14-A481-2DC6EF605A90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ro-RO"/>
                  <a:t>Curba caracteristicii de drenă arată că după </a:t>
                </a:r>
                <a:br>
                  <a:rPr lang="ro-RO"/>
                </a:br>
                <a:r>
                  <a:rPr lang="ro-RO"/>
                  <a:t>atingerea strangulării, curentul de drenă I</a:t>
                </a:r>
                <a:r>
                  <a:rPr lang="ro-RO" baseline="-25000"/>
                  <a:t>D</a:t>
                </a:r>
                <a:r>
                  <a:rPr lang="ro-RO"/>
                  <a:t> </a:t>
                </a:r>
                <a:br>
                  <a:rPr lang="ro-RO"/>
                </a:br>
                <a:r>
                  <a:rPr lang="ro-RO"/>
                  <a:t>rămâne aproximativ constant pe o gamă relativ </a:t>
                </a:r>
                <a:br>
                  <a:rPr lang="ro-RO"/>
                </a:br>
                <a:r>
                  <a:rPr lang="ro-RO"/>
                  <a:t>mare de variație a tensiunii drenă-sursă V</a:t>
                </a:r>
                <a:r>
                  <a:rPr lang="ro-RO" baseline="-25000"/>
                  <a:t>DS</a:t>
                </a:r>
                <a:r>
                  <a:rPr lang="ro-RO"/>
                  <a:t>.</a:t>
                </a:r>
              </a:p>
              <a:p>
                <a:r>
                  <a:rPr lang="ro-RO"/>
                  <a:t>Prin urmare, o modificare mare în V</a:t>
                </a:r>
                <a:r>
                  <a:rPr lang="ro-RO" baseline="-25000"/>
                  <a:t>DS</a:t>
                </a:r>
                <a:r>
                  <a:rPr lang="ro-RO"/>
                  <a:t> produce doar o modificare foarte mică în I</a:t>
                </a:r>
                <a:r>
                  <a:rPr lang="ro-RO" baseline="-25000"/>
                  <a:t>D</a:t>
                </a:r>
                <a:r>
                  <a:rPr lang="ro-RO"/>
                  <a:t>. Raportul acestor modificări este </a:t>
                </a:r>
                <a:r>
                  <a:rPr lang="ro-RO" b="1"/>
                  <a:t>rezistența în c.a. drenă-sursă</a:t>
                </a:r>
                <a:r>
                  <a:rPr lang="ro-RO"/>
                  <a:t> a dispozitivului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ro-RO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ro-RO" b="0" i="1" smtClean="0">
                            <a:latin typeface="Cambria Math" panose="02040503050406030204" pitchFamily="18" charset="0"/>
                          </a:rPr>
                          <m:t>𝑟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𝑑𝑠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′</m:t>
                        </m:r>
                      </m:sup>
                    </m:sSubSup>
                  </m:oMath>
                </a14:m>
                <a:endParaRPr lang="ro-RO" baseline="-2500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0E78AC75-9D7F-4D14-A481-2DC6EF605A90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2"/>
                <a:stretch>
                  <a:fillRect l="-1043" t="-2241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4432-AFC9-419E-994B-EBA1971C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0B594-3DF6-4EEA-AFA8-BF51058A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C3B9-2A61-40F8-8804-E9F8666B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46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FC739BF-A183-4BB3-87D4-A9675988271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42900"/>
          <a:stretch/>
        </p:blipFill>
        <p:spPr>
          <a:xfrm>
            <a:off x="8150610" y="162988"/>
            <a:ext cx="3857717" cy="296649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8702CA-E0B6-4048-A1AE-06D9E23D2160}"/>
                  </a:ext>
                </a:extLst>
              </p:cNvPr>
              <p:cNvSpPr txBox="1"/>
              <p:nvPr/>
            </p:nvSpPr>
            <p:spPr>
              <a:xfrm>
                <a:off x="5283339" y="4996694"/>
                <a:ext cx="1625321" cy="846642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Sup>
                        <m:sSubSupPr>
                          <m:ctrlPr>
                            <a:rPr lang="ro-RO" sz="2400" i="1" smtClean="0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Sup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𝑟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𝑑𝑠</m:t>
                          </m:r>
                        </m:sub>
                        <m:sup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′</m:t>
                          </m:r>
                        </m:sup>
                      </m:sSubSup>
                      <m:r>
                        <a:rPr lang="ro-RO" sz="2400" i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i="1">
                              <a:solidFill>
                                <a:srgbClr val="836967"/>
                              </a:solidFill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𝑉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𝐷𝑆</m:t>
                              </m:r>
                            </m:sub>
                          </m:sSub>
                        </m:num>
                        <m:den>
                          <m:r>
                            <a:rPr lang="ro-RO" sz="2400" i="0">
                              <a:latin typeface="Cambria Math" panose="02040503050406030204" pitchFamily="18" charset="0"/>
                            </a:rPr>
                            <m:t>∆</m:t>
                          </m:r>
                          <m:sSub>
                            <m:sSubPr>
                              <m:ctrlPr>
                                <a:rPr lang="ro-RO" sz="2400" i="1">
                                  <a:solidFill>
                                    <a:srgbClr val="836967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𝐼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</m:den>
                      </m:f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448702CA-E0B6-4048-A1AE-06D9E23D216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283339" y="4996694"/>
                <a:ext cx="1625321" cy="846642"/>
              </a:xfrm>
              <a:prstGeom prst="rect">
                <a:avLst/>
              </a:prstGeom>
              <a:blipFill>
                <a:blip r:embed="rId4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12189477"/>
      </p:ext>
    </p:extLst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B72662-8209-4107-A677-7939324E60AE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Rezistența drenă-sursă în c.a.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0E78AC75-9D7F-4D14-A481-2DC6EF605A90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Foilede catalog (fișele tehnice) specifică adesea acest parametru în termeni de conductanță de ieșire, g</a:t>
            </a:r>
            <a:r>
              <a:rPr lang="ro-RO" baseline="-25000"/>
              <a:t>os</a:t>
            </a:r>
            <a:r>
              <a:rPr lang="ro-RO"/>
              <a:t> sau admitanță de ieșire, y</a:t>
            </a:r>
            <a:r>
              <a:rPr lang="ro-RO" baseline="-25000"/>
              <a:t>os</a:t>
            </a:r>
            <a:r>
              <a:rPr lang="ro-RO"/>
              <a:t>, pentru V</a:t>
            </a:r>
            <a:r>
              <a:rPr lang="ro-RO" baseline="-25000"/>
              <a:t>GS</a:t>
            </a:r>
            <a:r>
              <a:rPr lang="ro-RO"/>
              <a:t>=0V</a:t>
            </a:r>
          </a:p>
          <a:p>
            <a:r>
              <a:rPr lang="ro-RO"/>
              <a:t>La TEC-J din seria 2N5457 – 2N5459, valoarea tipică a conductanței este 10</a:t>
            </a:r>
            <a:r>
              <a:rPr lang="ro-RO">
                <a:sym typeface="Symbol" panose="05050102010706020507" pitchFamily="18" charset="2"/>
              </a:rPr>
              <a:t>S iar valoarea maximă 50S:</a:t>
            </a:r>
            <a:endParaRPr lang="ro-RO"/>
          </a:p>
          <a:p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8F14432-AFC9-419E-994B-EBA1971C727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D80B594-3DF6-4EEA-AFA8-BF51058AC92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B84C3B9-2A61-40F8-8804-E9F8666B69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47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0052A47-54E4-446B-86F6-164EA245F74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83113" y="4466424"/>
            <a:ext cx="11025774" cy="377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9162235"/>
      </p:ext>
    </p:extLst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Polarizarea TEC-J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/>
              <a:t>Presupune un circuit de c.c. care asigură un anumit PSF, caracterizat prin 3 mărimi:</a:t>
            </a:r>
          </a:p>
          <a:p>
            <a:pPr lvl="1"/>
            <a:r>
              <a:rPr lang="ro-RO" sz="2800" b="1">
                <a:solidFill>
                  <a:srgbClr val="0070C0"/>
                </a:solidFill>
              </a:rPr>
              <a:t>Tensiunea poartă-sursă, V</a:t>
            </a:r>
            <a:r>
              <a:rPr lang="ro-RO" sz="2800" b="1" baseline="-25000">
                <a:solidFill>
                  <a:srgbClr val="0070C0"/>
                </a:solidFill>
              </a:rPr>
              <a:t>GS</a:t>
            </a:r>
            <a:endParaRPr lang="ro-RO" sz="2800" b="1">
              <a:solidFill>
                <a:srgbClr val="0070C0"/>
              </a:solidFill>
            </a:endParaRPr>
          </a:p>
          <a:p>
            <a:pPr lvl="1"/>
            <a:r>
              <a:rPr lang="ro-RO" sz="2800" b="1">
                <a:solidFill>
                  <a:srgbClr val="0070C0"/>
                </a:solidFill>
              </a:rPr>
              <a:t>Curentul de drenă, I</a:t>
            </a:r>
            <a:r>
              <a:rPr lang="ro-RO" sz="2800" b="1" baseline="-25000">
                <a:solidFill>
                  <a:srgbClr val="0070C0"/>
                </a:solidFill>
              </a:rPr>
              <a:t>D</a:t>
            </a:r>
            <a:endParaRPr lang="ro-RO" sz="2800" b="1">
              <a:solidFill>
                <a:srgbClr val="0070C0"/>
              </a:solidFill>
            </a:endParaRPr>
          </a:p>
          <a:p>
            <a:pPr lvl="1"/>
            <a:r>
              <a:rPr lang="ro-RO" sz="2800" b="1">
                <a:solidFill>
                  <a:srgbClr val="0070C0"/>
                </a:solidFill>
              </a:rPr>
              <a:t>Tensiunea drenă-sursă, V</a:t>
            </a:r>
            <a:r>
              <a:rPr lang="ro-RO" sz="2800" b="1" baseline="-25000">
                <a:solidFill>
                  <a:srgbClr val="0070C0"/>
                </a:solidFill>
              </a:rPr>
              <a:t>DS</a:t>
            </a:r>
            <a:endParaRPr lang="ro-RO" sz="2800" b="1">
              <a:solidFill>
                <a:srgbClr val="0070C0"/>
              </a:solidFill>
            </a:endParaRPr>
          </a:p>
          <a:p>
            <a:r>
              <a:rPr lang="ro-RO"/>
              <a:t>Circuitele tipice de polarizare ale TEC-J sunt:</a:t>
            </a:r>
            <a:endParaRPr lang="en-US"/>
          </a:p>
          <a:p>
            <a:pPr lvl="1"/>
            <a:r>
              <a:rPr lang="ro-RO"/>
              <a:t>cu polarizare automată</a:t>
            </a:r>
            <a:endParaRPr lang="en-US"/>
          </a:p>
          <a:p>
            <a:pPr lvl="1"/>
            <a:r>
              <a:rPr lang="ro-RO"/>
              <a:t>cu divizor rezistiv</a:t>
            </a:r>
            <a:endParaRPr lang="en-US"/>
          </a:p>
          <a:p>
            <a:endParaRPr lang="en-US">
              <a:latin typeface="UT Sans" panose="00000500000000000000" pitchFamily="50" charset="0"/>
            </a:endParaRP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BA8794E-E06C-47E0-9A0C-D62E500ABC0B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48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53383333"/>
      </p:ext>
    </p:extLst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77A3-7A31-44C0-A1F5-17AE914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Polarizarea TEC-J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Polarizarea automată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AFA-3BB7-4ED8-B2F2-8BA28763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/>
              <a:t>În cazul TEC-J cu canal </a:t>
            </a:r>
            <a:r>
              <a:rPr lang="ro-RO" b="1"/>
              <a:t>n</a:t>
            </a:r>
            <a:r>
              <a:rPr lang="ro-RO"/>
              <a:t> se mai numește și autonegativare, respectiv autopozitivare în cazul TEC-J cu canal </a:t>
            </a:r>
            <a:r>
              <a:rPr lang="ro-RO" b="1"/>
              <a:t>p</a:t>
            </a:r>
            <a:r>
              <a:rPr lang="ro-RO"/>
              <a:t>.</a:t>
            </a:r>
          </a:p>
          <a:p>
            <a:r>
              <a:rPr lang="ro-RO"/>
              <a:t>TEC-J trebuie să funcționeze astfel încât </a:t>
            </a:r>
            <a:br>
              <a:rPr lang="ro-RO"/>
            </a:br>
            <a:r>
              <a:rPr lang="ro-RO"/>
              <a:t>joncțiunea poartă-sursă să fie </a:t>
            </a:r>
            <a:br>
              <a:rPr lang="ro-RO"/>
            </a:br>
            <a:r>
              <a:rPr lang="ro-RO"/>
              <a:t>întotdeauna polarizată invers.</a:t>
            </a:r>
          </a:p>
          <a:p>
            <a:r>
              <a:rPr lang="ro-RO"/>
              <a:t>Această condiție necesită un V</a:t>
            </a:r>
            <a:r>
              <a:rPr lang="ro-RO" baseline="-25000"/>
              <a:t>GS</a:t>
            </a:r>
            <a:r>
              <a:rPr lang="ro-RO"/>
              <a:t> negativ </a:t>
            </a:r>
            <a:br>
              <a:rPr lang="ro-RO"/>
            </a:br>
            <a:r>
              <a:rPr lang="ro-RO"/>
              <a:t>pentru TEC-J cu canal n și un V</a:t>
            </a:r>
            <a:r>
              <a:rPr lang="ro-RO" baseline="-25000"/>
              <a:t>GS</a:t>
            </a:r>
            <a:r>
              <a:rPr lang="ro-RO"/>
              <a:t> pozitiv </a:t>
            </a:r>
            <a:br>
              <a:rPr lang="ro-RO"/>
            </a:br>
            <a:r>
              <a:rPr lang="ro-RO"/>
              <a:t>pentru TEC-J cu canal p.</a:t>
            </a:r>
          </a:p>
          <a:p>
            <a:r>
              <a:rPr lang="ro-RO"/>
              <a:t>Rezistorul din poartă, R</a:t>
            </a:r>
            <a:r>
              <a:rPr lang="ro-RO" baseline="-25000"/>
              <a:t>G</a:t>
            </a:r>
            <a:r>
              <a:rPr lang="ro-RO"/>
              <a:t>, nu afectează </a:t>
            </a:r>
            <a:br>
              <a:rPr lang="ro-RO"/>
            </a:br>
            <a:r>
              <a:rPr lang="ro-RO"/>
              <a:t>polarizarea, deoarece nu are în esență </a:t>
            </a:r>
            <a:br>
              <a:rPr lang="ro-RO"/>
            </a:br>
            <a:r>
              <a:rPr lang="ro-RO"/>
              <a:t>nicio cădere de tensiune pe ea și, prin </a:t>
            </a:r>
            <a:br>
              <a:rPr lang="ro-RO"/>
            </a:br>
            <a:r>
              <a:rPr lang="ro-RO"/>
              <a:t>urmare, poarta rămâne la 0 V.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E891-0C8C-42A9-A009-8725A761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DA8A-783A-41E5-B0A7-C64AF66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5B74-E3EF-480F-8FBA-028DFE13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49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586FE-5C77-4332-9DC9-5EE525686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8" y="2701495"/>
            <a:ext cx="4655344" cy="35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367524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Structură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0" indent="0">
              <a:buNone/>
            </a:pPr>
            <a:r>
              <a:rPr lang="en-US" b="1"/>
              <a:t>La TEC-J cu canal n</a:t>
            </a:r>
          </a:p>
          <a:p>
            <a:r>
              <a:rPr lang="ro-RO"/>
              <a:t>În materialul de tip n sunt difuzate două regiuni de tip p pentru a forma (delimita) canalul conductor.</a:t>
            </a:r>
          </a:p>
          <a:p>
            <a:r>
              <a:rPr lang="ro-RO"/>
              <a:t>Ambele regiuni de tip p sunt legate </a:t>
            </a:r>
            <a:br>
              <a:rPr lang="ro-RO"/>
            </a:br>
            <a:r>
              <a:rPr lang="ro-RO"/>
              <a:t>împreună și alcătuiesc terminalul de </a:t>
            </a:r>
            <a:br>
              <a:rPr lang="ro-RO"/>
            </a:br>
            <a:r>
              <a:rPr lang="ro-RO"/>
              <a:t>poartă (Gate).</a:t>
            </a:r>
          </a:p>
          <a:p>
            <a:pPr marL="0" indent="0">
              <a:buNone/>
            </a:pPr>
            <a:r>
              <a:rPr lang="ro-RO" b="1"/>
              <a:t>La TEC-J cu canal p</a:t>
            </a:r>
          </a:p>
          <a:p>
            <a:r>
              <a:rPr lang="ro-RO"/>
              <a:t>Într-un material de tip p sunt difuzate </a:t>
            </a:r>
            <a:br>
              <a:rPr lang="ro-RO"/>
            </a:br>
            <a:r>
              <a:rPr lang="ro-RO"/>
              <a:t>2 regiuni de tip n care delimitează canalul.</a:t>
            </a:r>
          </a:p>
          <a:p>
            <a:r>
              <a:rPr lang="ro-RO"/>
              <a:t>În acest caz poarta este de tip n.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CDD2F5F-569B-4E9C-8EF6-CA1CC888A061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5</a:t>
            </a:fld>
            <a:endParaRPr lang="en-US"/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66759728-B28D-4E9B-B7DE-D8EAD1282C6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221278" y="3180125"/>
            <a:ext cx="4132522" cy="308653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5886986"/>
      </p:ext>
    </p:extLst>
  </p:cSld>
  <p:clrMapOvr>
    <a:masterClrMapping/>
  </p:clrMapOvr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77A3-7A31-44C0-A1F5-17AE914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Polarizarea TEC-J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Polarizarea automată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AFA-3BB7-4ED8-B2F2-8BA28763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Rezistorul din poartă, R</a:t>
            </a:r>
            <a:r>
              <a:rPr lang="ro-RO" baseline="-25000"/>
              <a:t>G</a:t>
            </a:r>
            <a:r>
              <a:rPr lang="ro-RO"/>
              <a:t>, nu afectează polarizarea, deoarece nu are în esență nicio cădere de tensiune pe ea și, </a:t>
            </a:r>
            <a:br>
              <a:rPr lang="ro-RO"/>
            </a:br>
            <a:r>
              <a:rPr lang="ro-RO"/>
              <a:t>prin urmare, poarta rămâne la 0 V.</a:t>
            </a:r>
          </a:p>
          <a:p>
            <a:r>
              <a:rPr lang="ro-RO"/>
              <a:t>R</a:t>
            </a:r>
            <a:r>
              <a:rPr lang="ro-RO" baseline="-25000"/>
              <a:t>G</a:t>
            </a:r>
            <a:r>
              <a:rPr lang="ro-RO"/>
              <a:t> este necesar doar pentru a forța </a:t>
            </a:r>
            <a:br>
              <a:rPr lang="ro-RO"/>
            </a:br>
            <a:r>
              <a:rPr lang="ro-RO"/>
              <a:t>poarta să fie la 0 V și pentru a izola </a:t>
            </a:r>
            <a:br>
              <a:rPr lang="ro-RO"/>
            </a:br>
            <a:r>
              <a:rPr lang="ro-RO"/>
              <a:t>un semnal de curent alternativ față </a:t>
            </a:r>
            <a:br>
              <a:rPr lang="ro-RO"/>
            </a:br>
            <a:r>
              <a:rPr lang="ro-RO"/>
              <a:t>de masă în aplicațiile de tipul </a:t>
            </a:r>
            <a:br>
              <a:rPr lang="ro-RO"/>
            </a:br>
            <a:r>
              <a:rPr lang="ro-RO"/>
              <a:t>amplificatoare.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E891-0C8C-42A9-A009-8725A761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DA8A-783A-41E5-B0A7-C64AF66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5B74-E3EF-480F-8FBA-028DFE13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50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614586FE-5C77-4332-9DC9-5EE525686C8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8" y="2701495"/>
            <a:ext cx="4655344" cy="352186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342710"/>
      </p:ext>
    </p:extLst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77A3-7A31-44C0-A1F5-17AE914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Polarizarea TEC-J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Polarizarea automată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AFA-3BB7-4ED8-B2F2-8BA28763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Pentru TEC-J cu canal n, I</a:t>
            </a:r>
            <a:r>
              <a:rPr lang="ro-RO" baseline="-25000"/>
              <a:t>S</a:t>
            </a:r>
            <a:r>
              <a:rPr lang="ro-RO"/>
              <a:t> produce o cădere de tensiune pe R</a:t>
            </a:r>
            <a:r>
              <a:rPr lang="ro-RO" baseline="-25000"/>
              <a:t>S</a:t>
            </a:r>
            <a:r>
              <a:rPr lang="ro-RO"/>
              <a:t> și face sursa pozitivă față de masă.</a:t>
            </a:r>
            <a:br>
              <a:rPr lang="ro-RO"/>
            </a:br>
            <a:r>
              <a:rPr lang="ro-RO"/>
              <a:t>Din moment ce I</a:t>
            </a:r>
            <a:r>
              <a:rPr lang="ro-RO" baseline="-25000"/>
              <a:t>S</a:t>
            </a:r>
            <a:r>
              <a:rPr lang="ro-RO"/>
              <a:t>=I</a:t>
            </a:r>
            <a:r>
              <a:rPr lang="ro-RO" baseline="-25000"/>
              <a:t>D</a:t>
            </a:r>
            <a:r>
              <a:rPr lang="ro-RO"/>
              <a:t> și V</a:t>
            </a:r>
            <a:r>
              <a:rPr lang="ro-RO" baseline="-25000"/>
              <a:t>G</a:t>
            </a:r>
            <a:r>
              <a:rPr lang="ro-RO"/>
              <a:t>=0, rezultă </a:t>
            </a:r>
            <a:br>
              <a:rPr lang="ro-RO"/>
            </a:br>
            <a:r>
              <a:rPr lang="ro-RO"/>
              <a:t>V</a:t>
            </a:r>
            <a:r>
              <a:rPr lang="ro-RO" baseline="-25000"/>
              <a:t>S</a:t>
            </a:r>
            <a:r>
              <a:rPr lang="ro-RO"/>
              <a:t>=I</a:t>
            </a:r>
            <a:r>
              <a:rPr lang="ro-RO" baseline="-25000"/>
              <a:t>D</a:t>
            </a:r>
            <a:r>
              <a:rPr lang="ro-RO"/>
              <a:t>R</a:t>
            </a:r>
            <a:r>
              <a:rPr lang="ro-RO" baseline="-25000"/>
              <a:t>S</a:t>
            </a:r>
            <a:r>
              <a:rPr lang="ro-RO"/>
              <a:t>.</a:t>
            </a:r>
          </a:p>
          <a:p>
            <a:r>
              <a:rPr lang="ro-RO"/>
              <a:t>Tensiunea poartă-sursă este</a:t>
            </a:r>
          </a:p>
          <a:p>
            <a:endParaRPr lang="ro-RO"/>
          </a:p>
          <a:p>
            <a:r>
              <a:rPr lang="ro-RO"/>
              <a:t>În cazul TEC-J cu canal p, curentul prin </a:t>
            </a:r>
            <a:br>
              <a:rPr lang="ro-RO"/>
            </a:br>
            <a:r>
              <a:rPr lang="ro-RO"/>
              <a:t>R</a:t>
            </a:r>
            <a:r>
              <a:rPr lang="ro-RO" baseline="-25000"/>
              <a:t>S</a:t>
            </a:r>
            <a:r>
              <a:rPr lang="ro-RO"/>
              <a:t> produce o cădere de tensiune </a:t>
            </a:r>
            <a:br>
              <a:rPr lang="ro-RO"/>
            </a:br>
            <a:r>
              <a:rPr lang="ro-RO"/>
              <a:t>negativă și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E891-0C8C-42A9-A009-8725A761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DA8A-783A-41E5-B0A7-C64AF66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5B74-E3EF-480F-8FBA-028DFE13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51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57487-0717-408C-92E2-B9358DA64B23}"/>
                  </a:ext>
                </a:extLst>
              </p:cNvPr>
              <p:cNvSpPr txBox="1"/>
              <p:nvPr/>
            </p:nvSpPr>
            <p:spPr>
              <a:xfrm>
                <a:off x="1047541" y="3927150"/>
                <a:ext cx="4770454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i="1">
                          <a:latin typeface="Cambria Math" panose="02040503050406030204" pitchFamily="18" charset="0"/>
                        </a:rPr>
                        <m:t>=−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57487-0717-408C-92E2-B9358DA64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41" y="3927150"/>
                <a:ext cx="4770454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C7080B7-E4FD-4946-8720-665F9E894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98" y="2701495"/>
            <a:ext cx="4655344" cy="352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F9C617-C700-43C9-B91E-1C03603FBBB7}"/>
                  </a:ext>
                </a:extLst>
              </p:cNvPr>
              <p:cNvSpPr txBox="1"/>
              <p:nvPr/>
            </p:nvSpPr>
            <p:spPr>
              <a:xfrm>
                <a:off x="1047541" y="5761699"/>
                <a:ext cx="1856433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𝐺𝑆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=+</m:t>
                      </m:r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F9C617-C700-43C9-B91E-1C03603F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41" y="5761699"/>
                <a:ext cx="1856433" cy="461665"/>
              </a:xfrm>
              <a:prstGeom prst="rect">
                <a:avLst/>
              </a:prstGeom>
              <a:blipFill>
                <a:blip r:embed="rId4"/>
                <a:stretch>
                  <a:fillRect l="-329"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537133352"/>
      </p:ext>
    </p:extLst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3177A3-7A31-44C0-A1F5-17AE9146D16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Polarizarea TEC-J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Polarizarea automată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9BDAFA-3BB7-4ED8-B2F2-8BA28763F066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Potențialul din drenă (adică tensiunea din drenă față de masă) este:</a:t>
            </a:r>
          </a:p>
          <a:p>
            <a:endParaRPr lang="ro-RO"/>
          </a:p>
          <a:p>
            <a:r>
              <a:rPr lang="ro-RO"/>
              <a:t>Deoarece V</a:t>
            </a:r>
            <a:r>
              <a:rPr lang="ro-RO" baseline="-25000"/>
              <a:t>S</a:t>
            </a:r>
            <a:r>
              <a:rPr lang="ro-RO"/>
              <a:t>=I</a:t>
            </a:r>
            <a:r>
              <a:rPr lang="ro-RO" baseline="-25000"/>
              <a:t>D</a:t>
            </a:r>
            <a:r>
              <a:rPr lang="ro-RO"/>
              <a:t>R</a:t>
            </a:r>
            <a:r>
              <a:rPr lang="ro-RO" baseline="-25000"/>
              <a:t>S</a:t>
            </a:r>
            <a:r>
              <a:rPr lang="ro-RO"/>
              <a:t>, rezultă</a:t>
            </a:r>
            <a:br>
              <a:rPr lang="ro-RO"/>
            </a:br>
            <a:br>
              <a:rPr lang="ro-RO"/>
            </a:br>
            <a:br>
              <a:rPr lang="ro-RO"/>
            </a:br>
            <a:r>
              <a:rPr lang="ro-RO"/>
              <a:t>sau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704BE891-0C8C-42A9-A009-8725A761FC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18B7DA8A-783A-41E5-B0A7-C64AF66B94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BE25B74-E3EF-480F-8FBA-028DFE133D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52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57487-0717-408C-92E2-B9358DA64B23}"/>
                  </a:ext>
                </a:extLst>
              </p:cNvPr>
              <p:cNvSpPr txBox="1"/>
              <p:nvPr/>
            </p:nvSpPr>
            <p:spPr>
              <a:xfrm>
                <a:off x="1047541" y="2349559"/>
                <a:ext cx="2449285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1" name="TextBox 10">
                <a:extLst>
                  <a:ext uri="{FF2B5EF4-FFF2-40B4-BE49-F238E27FC236}">
                    <a16:creationId xmlns:a16="http://schemas.microsoft.com/office/drawing/2014/main" id="{89957487-0717-408C-92E2-B9358DA64B2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41" y="2349559"/>
                <a:ext cx="2449285" cy="461665"/>
              </a:xfrm>
              <a:prstGeom prst="rect">
                <a:avLst/>
              </a:prstGeom>
              <a:blipFill>
                <a:blip r:embed="rId2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2" name="Picture 11">
            <a:extLst>
              <a:ext uri="{FF2B5EF4-FFF2-40B4-BE49-F238E27FC236}">
                <a16:creationId xmlns:a16="http://schemas.microsoft.com/office/drawing/2014/main" id="{AC7080B7-E4FD-4946-8720-665F9E894FC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72298" y="2701495"/>
            <a:ext cx="4655344" cy="352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F9C617-C700-43C9-B91E-1C03603FBBB7}"/>
                  </a:ext>
                </a:extLst>
              </p:cNvPr>
              <p:cNvSpPr txBox="1"/>
              <p:nvPr/>
            </p:nvSpPr>
            <p:spPr>
              <a:xfrm>
                <a:off x="1047541" y="3429000"/>
                <a:ext cx="3504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sSub>
                        <m:sSubPr>
                          <m:ctrlPr>
                            <a:rPr lang="ro-RO" sz="2400" i="1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i="1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3" name="TextBox 12">
                <a:extLst>
                  <a:ext uri="{FF2B5EF4-FFF2-40B4-BE49-F238E27FC236}">
                    <a16:creationId xmlns:a16="http://schemas.microsoft.com/office/drawing/2014/main" id="{99F9C617-C700-43C9-B91E-1C03603FBBB7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41" y="3429000"/>
                <a:ext cx="3504362" cy="461665"/>
              </a:xfrm>
              <a:prstGeom prst="rect">
                <a:avLst/>
              </a:prstGeom>
              <a:blipFill>
                <a:blip r:embed="rId4"/>
                <a:stretch>
                  <a:fillRect b="-1333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A7999F-31F0-40F7-9CA3-872C705D104B}"/>
                  </a:ext>
                </a:extLst>
              </p:cNvPr>
              <p:cNvSpPr txBox="1"/>
              <p:nvPr/>
            </p:nvSpPr>
            <p:spPr>
              <a:xfrm>
                <a:off x="1047541" y="4572148"/>
                <a:ext cx="3504362" cy="461665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𝐷𝐷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−</m:t>
                      </m:r>
                      <m:sSub>
                        <m:sSub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d>
                        <m:d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𝐷</m:t>
                              </m:r>
                            </m:sub>
                          </m:sSub>
                          <m:sSub>
                            <m:sSubPr>
                              <m:ctrlPr>
                                <a:rPr lang="ro-RO" sz="24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𝑅</m:t>
                              </m:r>
                            </m:e>
                            <m:sub>
                              <m:r>
                                <a:rPr lang="ro-RO" sz="24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</m:sSub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10" name="TextBox 9">
                <a:extLst>
                  <a:ext uri="{FF2B5EF4-FFF2-40B4-BE49-F238E27FC236}">
                    <a16:creationId xmlns:a16="http://schemas.microsoft.com/office/drawing/2014/main" id="{2DA7999F-31F0-40F7-9CA3-872C705D104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47541" y="4572148"/>
                <a:ext cx="3504362" cy="461665"/>
              </a:xfrm>
              <a:prstGeom prst="rect">
                <a:avLst/>
              </a:prstGeom>
              <a:blipFill>
                <a:blip r:embed="rId5"/>
                <a:stretch>
                  <a:fillRect b="-1316"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677773011"/>
      </p:ext>
    </p:extLst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28062DD-2B20-45B9-B6A3-BACF8B41A2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Polarizarea TEC-J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Determinarea PSF</a:t>
            </a:r>
            <a:endParaRPr lang="ro-RO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527B0F3-3714-46CC-897F-E3BBA75EC47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ro-RO" sz="2400"/>
              <a:t>Abordarea de bază pentru stabilirea unui punct de polarizare al TEC-J este de a determina I</a:t>
            </a:r>
            <a:r>
              <a:rPr lang="ro-RO" sz="2400" baseline="-25000"/>
              <a:t>D</a:t>
            </a:r>
            <a:r>
              <a:rPr lang="ro-RO" sz="2400"/>
              <a:t> pentru o valoare dorită a V</a:t>
            </a:r>
            <a:r>
              <a:rPr lang="ro-RO" sz="2400" baseline="-25000"/>
              <a:t>GS</a:t>
            </a:r>
            <a:r>
              <a:rPr lang="ro-RO" sz="2400"/>
              <a:t> sau invers.</a:t>
            </a:r>
          </a:p>
          <a:p>
            <a:r>
              <a:rPr lang="ro-RO" sz="2400"/>
              <a:t>Apoi valoarea necesară a lui R</a:t>
            </a:r>
            <a:r>
              <a:rPr lang="ro-RO" sz="2400" baseline="-25000"/>
              <a:t>S</a:t>
            </a:r>
            <a:r>
              <a:rPr lang="ro-RO" sz="2400"/>
              <a:t> se </a:t>
            </a:r>
            <a:br>
              <a:rPr lang="ro-RO" sz="2400"/>
            </a:br>
            <a:r>
              <a:rPr lang="ro-RO" sz="2400"/>
              <a:t>determină folosind relația:</a:t>
            </a:r>
          </a:p>
          <a:p>
            <a:endParaRPr lang="ro-RO" sz="2400"/>
          </a:p>
          <a:p>
            <a:endParaRPr lang="ro-RO" sz="2400"/>
          </a:p>
          <a:p>
            <a:r>
              <a:rPr lang="ro-RO" sz="2400"/>
              <a:t>Pentru o valoare dorită a V</a:t>
            </a:r>
            <a:r>
              <a:rPr lang="ro-RO" sz="2400" baseline="-25000"/>
              <a:t>GS</a:t>
            </a:r>
            <a:r>
              <a:rPr lang="ro-RO" sz="2400"/>
              <a:t>, curentul I</a:t>
            </a:r>
            <a:r>
              <a:rPr lang="ro-RO" sz="2400" baseline="-25000"/>
              <a:t>D</a:t>
            </a:r>
            <a:r>
              <a:rPr lang="ro-RO" sz="2400"/>
              <a:t> </a:t>
            </a:r>
            <a:br>
              <a:rPr lang="ro-RO" sz="2400"/>
            </a:br>
            <a:r>
              <a:rPr lang="ro-RO" sz="2400"/>
              <a:t>poate fi determinat în oricare din următoarele </a:t>
            </a:r>
            <a:br>
              <a:rPr lang="ro-RO" sz="2400"/>
            </a:br>
            <a:r>
              <a:rPr lang="ro-RO" sz="2400"/>
              <a:t>două moduri:</a:t>
            </a:r>
          </a:p>
          <a:p>
            <a:pPr lvl="1"/>
            <a:r>
              <a:rPr lang="ro-RO" sz="2000" b="1">
                <a:solidFill>
                  <a:srgbClr val="0070C0"/>
                </a:solidFill>
              </a:rPr>
              <a:t>de pe curba caracteristicii de transfer </a:t>
            </a:r>
            <a:r>
              <a:rPr lang="ro-RO" sz="2000"/>
              <a:t>pentru un </a:t>
            </a:r>
            <a:br>
              <a:rPr lang="ro-RO" sz="2000"/>
            </a:br>
            <a:r>
              <a:rPr lang="ro-RO" sz="2000"/>
              <a:t>TEC-J particular sau, mai practic,</a:t>
            </a:r>
          </a:p>
          <a:p>
            <a:pPr lvl="1"/>
            <a:r>
              <a:rPr lang="ro-RO" sz="2000" b="1">
                <a:solidFill>
                  <a:srgbClr val="FF0000"/>
                </a:solidFill>
              </a:rPr>
              <a:t>din expresia caracteristicii de transfer</a:t>
            </a:r>
            <a:r>
              <a:rPr lang="ro-RO" sz="2000"/>
              <a:t>, folosind </a:t>
            </a:r>
            <a:br>
              <a:rPr lang="ro-RO" sz="2000"/>
            </a:br>
            <a:r>
              <a:rPr lang="ro-RO" sz="2000"/>
              <a:t>I</a:t>
            </a:r>
            <a:r>
              <a:rPr lang="ro-RO" sz="2000" baseline="-25000"/>
              <a:t>DSS</a:t>
            </a:r>
            <a:r>
              <a:rPr lang="ro-RO" sz="2000"/>
              <a:t> și V</a:t>
            </a:r>
            <a:r>
              <a:rPr lang="ro-RO" sz="2000" baseline="-25000"/>
              <a:t>GS(off)</a:t>
            </a:r>
            <a:r>
              <a:rPr lang="ro-RO" sz="2000"/>
              <a:t> din foaia de catalog a TEC-J.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EAE93706-8D4B-4E73-A80D-DAF1E5F3557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39D7258-647C-4193-A348-74DEAC898AD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C7AF97D-8A57-447A-8D2A-6938A79F84F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53</a:t>
            </a:fld>
            <a:endParaRPr lang="ro-RO"/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DE690C17-EA59-4D34-8B1F-CC455D3DFB6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972298" y="2701495"/>
            <a:ext cx="4655344" cy="3521869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FA2B60-5019-4910-9C4E-E8BC76A1532B}"/>
                  </a:ext>
                </a:extLst>
              </p:cNvPr>
              <p:cNvSpPr txBox="1"/>
              <p:nvPr/>
            </p:nvSpPr>
            <p:spPr>
              <a:xfrm>
                <a:off x="2864729" y="3098074"/>
                <a:ext cx="1433341" cy="8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9" name="TextBox 8">
                <a:extLst>
                  <a:ext uri="{FF2B5EF4-FFF2-40B4-BE49-F238E27FC236}">
                    <a16:creationId xmlns:a16="http://schemas.microsoft.com/office/drawing/2014/main" id="{97FA2B60-5019-4910-9C4E-E8BC76A153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864729" y="3098074"/>
                <a:ext cx="1433341" cy="821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02114664"/>
      </p:ext>
    </p:extLst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4506-76CA-49BD-8616-529FD61E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Exemplul 5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344D-3273-4876-9D80-DD7CC692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Font typeface="+mj-lt"/>
              <a:buAutoNum type="alphaLcParenR"/>
            </a:pPr>
            <a:r>
              <a:rPr lang="en-US"/>
              <a:t>Determina</a:t>
            </a:r>
            <a:r>
              <a:rPr lang="ro-RO"/>
              <a:t>ți valoarea rezistenței R</a:t>
            </a:r>
            <a:r>
              <a:rPr lang="ro-RO" baseline="-25000"/>
              <a:t>S</a:t>
            </a:r>
            <a:r>
              <a:rPr lang="ro-RO"/>
              <a:t> care asigură autonegativarea unui TEC-J cu canal </a:t>
            </a:r>
            <a:r>
              <a:rPr lang="ro-RO" b="1"/>
              <a:t>n</a:t>
            </a:r>
            <a:r>
              <a:rPr lang="ro-RO"/>
              <a:t> a cărui caracteristică de transfer arată ca-n figură, pentru V</a:t>
            </a:r>
            <a:r>
              <a:rPr lang="ro-RO" baseline="-25000"/>
              <a:t>GS</a:t>
            </a:r>
            <a:r>
              <a:rPr lang="ro-RO"/>
              <a:t>=-5V.</a:t>
            </a:r>
          </a:p>
          <a:p>
            <a:pPr marL="514350" indent="-514350">
              <a:buFont typeface="+mj-lt"/>
              <a:buAutoNum type="alphaLcParenR"/>
            </a:pPr>
            <a:r>
              <a:rPr lang="ro-RO"/>
              <a:t>Determinați valoarea lui R</a:t>
            </a:r>
            <a:r>
              <a:rPr lang="ro-RO" baseline="-25000"/>
              <a:t>S</a:t>
            </a:r>
            <a:r>
              <a:rPr lang="ro-RO"/>
              <a:t> </a:t>
            </a:r>
            <a:r>
              <a:rPr lang="ro-RO" sz="2800"/>
              <a:t>din </a:t>
            </a:r>
            <a:br>
              <a:rPr lang="ro-RO" sz="2800"/>
            </a:br>
            <a:r>
              <a:rPr lang="ro-RO" sz="2800"/>
              <a:t>expresia caracteristicii de </a:t>
            </a:r>
            <a:br>
              <a:rPr lang="ro-RO" sz="2800"/>
            </a:br>
            <a:r>
              <a:rPr lang="ro-RO" sz="2800"/>
              <a:t>transfer dacă</a:t>
            </a:r>
            <a:r>
              <a:rPr lang="ro-RO"/>
              <a:t> I</a:t>
            </a:r>
            <a:r>
              <a:rPr lang="ro-RO" baseline="-25000"/>
              <a:t>DSS</a:t>
            </a:r>
            <a:r>
              <a:rPr lang="ro-RO"/>
              <a:t>=24.5mA și </a:t>
            </a:r>
            <a:br>
              <a:rPr lang="ro-RO"/>
            </a:br>
            <a:r>
              <a:rPr lang="ro-RO"/>
              <a:t>V</a:t>
            </a:r>
            <a:r>
              <a:rPr lang="ro-RO" baseline="-25000"/>
              <a:t>GS(off)</a:t>
            </a:r>
            <a:r>
              <a:rPr lang="ro-RO"/>
              <a:t>=-10V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BAE2-EDBA-4E4F-8BE0-8DC99D59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BCE2-797E-4D38-9E4C-5D9EA489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49E2-4851-406B-9440-559AA6FA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54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788E06D-5F29-4F5B-AF88-C261E9FA8607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85783" y="2729213"/>
            <a:ext cx="4818417" cy="3678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69715806"/>
      </p:ext>
    </p:extLst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4506-76CA-49BD-8616-529FD61E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Exemplul 5</a:t>
            </a:r>
            <a:br>
              <a:rPr lang="ro-RO" b="1">
                <a:latin typeface="+mn-lt"/>
              </a:rPr>
            </a:br>
            <a:r>
              <a:rPr lang="ro-RO" sz="3200" b="1">
                <a:latin typeface="+mn-lt"/>
              </a:rPr>
              <a:t>Rezolvare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344D-3273-4876-9D80-DD7CC692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 sz="2400"/>
              <a:t>a)</a:t>
            </a:r>
          </a:p>
          <a:p>
            <a:r>
              <a:rPr lang="ro-RO" sz="2400"/>
              <a:t>De pe grafic se observă că pentru V</a:t>
            </a:r>
            <a:r>
              <a:rPr lang="ro-RO" sz="2400" baseline="-25000"/>
              <a:t>GS</a:t>
            </a:r>
            <a:r>
              <a:rPr lang="ro-RO" sz="2400"/>
              <a:t>=-5V, curentul I</a:t>
            </a:r>
            <a:r>
              <a:rPr lang="ro-RO" sz="2400" baseline="-25000"/>
              <a:t>D</a:t>
            </a:r>
            <a:r>
              <a:rPr lang="ro-RO" sz="2400"/>
              <a:t>=6,25mA.</a:t>
            </a:r>
          </a:p>
          <a:p>
            <a:r>
              <a:rPr lang="ro-RO" sz="2400"/>
              <a:t>Valoarea lui R</a:t>
            </a:r>
            <a:r>
              <a:rPr lang="ro-RO" sz="2400" baseline="-25000"/>
              <a:t>S</a:t>
            </a:r>
            <a:r>
              <a:rPr lang="ro-RO" sz="2400"/>
              <a:t> se determină cu relația</a:t>
            </a:r>
          </a:p>
          <a:p>
            <a:endParaRPr lang="ro-RO" sz="2400"/>
          </a:p>
          <a:p>
            <a:endParaRPr lang="ro-RO" sz="2400"/>
          </a:p>
          <a:p>
            <a:r>
              <a:rPr lang="ro-RO" sz="2400"/>
              <a:t>O dimensionare de rezistență trebuie să se </a:t>
            </a:r>
            <a:br>
              <a:rPr lang="ro-RO" sz="2400"/>
            </a:br>
            <a:r>
              <a:rPr lang="ro-RO" sz="2400"/>
              <a:t>încheie cu alegerea valorii celei mai apropiate </a:t>
            </a:r>
            <a:br>
              <a:rPr lang="ro-RO" sz="2400"/>
            </a:br>
            <a:r>
              <a:rPr lang="ro-RO" sz="2400"/>
              <a:t>celei care rezultă din calcule dintr-un tabel care </a:t>
            </a:r>
            <a:br>
              <a:rPr lang="ro-RO" sz="2400"/>
            </a:br>
            <a:r>
              <a:rPr lang="ro-RO" sz="2400"/>
              <a:t>conține valorile care se fabrică și care sunt </a:t>
            </a:r>
            <a:br>
              <a:rPr lang="ro-RO" sz="2400"/>
            </a:br>
            <a:r>
              <a:rPr lang="ro-RO" sz="2400"/>
              <a:t>grupate după toleranță (</a:t>
            </a:r>
            <a:r>
              <a:rPr lang="ro-RO" sz="2400">
                <a:latin typeface="Calibri" panose="020F0502020204030204" pitchFamily="34" charset="0"/>
                <a:cs typeface="Calibri" panose="020F0502020204030204" pitchFamily="34" charset="0"/>
              </a:rPr>
              <a:t>±10%, ±5%, ±2%, ±1%)</a:t>
            </a:r>
            <a:endParaRPr lang="ro-RO" sz="2400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BAE2-EDBA-4E4F-8BE0-8DC99D59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BCE2-797E-4D38-9E4C-5D9EA489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49E2-4851-406B-9440-559AA6FA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55</a:t>
            </a:fld>
            <a:endParaRPr lang="ro-RO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7002EB19-A9C9-4C95-A0B6-FCFCF2C1ADF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076695" y="2729213"/>
            <a:ext cx="4818417" cy="3678116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8AF9DC-F79E-493D-BEE1-5EBFE8C9C19E}"/>
                  </a:ext>
                </a:extLst>
              </p:cNvPr>
              <p:cNvSpPr txBox="1"/>
              <p:nvPr/>
            </p:nvSpPr>
            <p:spPr>
              <a:xfrm>
                <a:off x="1172929" y="3188498"/>
                <a:ext cx="5331524" cy="8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6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25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0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8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800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B18AF9DC-F79E-493D-BEE1-5EBFE8C9C19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72929" y="3188498"/>
                <a:ext cx="5331524" cy="821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125433865"/>
      </p:ext>
    </p:extLst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4506-76CA-49BD-8616-529FD61E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Exemplul </a:t>
            </a:r>
            <a:r>
              <a:rPr lang="ro-RO" b="1">
                <a:latin typeface="+mn-lt"/>
              </a:rPr>
              <a:t>5</a:t>
            </a:r>
            <a:br>
              <a:rPr lang="ro-RO" b="1">
                <a:latin typeface="+mn-lt"/>
              </a:rPr>
            </a:br>
            <a:r>
              <a:rPr kumimoji="0" lang="ro-RO" sz="32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Rezolvare</a:t>
            </a:r>
            <a:endParaRPr lang="ro-RO" b="1">
              <a:latin typeface="+mn-lt"/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344D-3273-4876-9D80-DD7CC692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o-RO"/>
              <a:t>b)</a:t>
            </a:r>
          </a:p>
          <a:p>
            <a:r>
              <a:rPr lang="ro-RO"/>
              <a:t>Curentul de drenă rezultă</a:t>
            </a:r>
          </a:p>
          <a:p>
            <a:endParaRPr lang="ro-RO"/>
          </a:p>
          <a:p>
            <a:endParaRPr lang="ro-RO"/>
          </a:p>
          <a:p>
            <a:r>
              <a:rPr lang="ro-RO"/>
              <a:t>R</a:t>
            </a:r>
            <a:r>
              <a:rPr lang="ro-RO" baseline="-25000"/>
              <a:t>S</a:t>
            </a:r>
            <a:r>
              <a:rPr lang="ro-RO"/>
              <a:t> se determină la fel</a:t>
            </a:r>
          </a:p>
          <a:p>
            <a:endParaRPr lang="ro-RO"/>
          </a:p>
          <a:p>
            <a:endParaRPr lang="ro-RO"/>
          </a:p>
          <a:p>
            <a:pPr marL="0" indent="0">
              <a:buNone/>
            </a:pPr>
            <a:r>
              <a:rPr lang="ro-RO" sz="2400">
                <a:solidFill>
                  <a:srgbClr val="0070C0"/>
                </a:solidFill>
              </a:rPr>
              <a:t>Observație: dacă se cunosc I</a:t>
            </a:r>
            <a:r>
              <a:rPr lang="ro-RO" sz="2400" baseline="-25000">
                <a:solidFill>
                  <a:srgbClr val="0070C0"/>
                </a:solidFill>
              </a:rPr>
              <a:t>DSS</a:t>
            </a:r>
            <a:r>
              <a:rPr lang="ro-RO" sz="2400">
                <a:solidFill>
                  <a:srgbClr val="0070C0"/>
                </a:solidFill>
              </a:rPr>
              <a:t> și V</a:t>
            </a:r>
            <a:r>
              <a:rPr lang="ro-RO" sz="2400" baseline="-25000">
                <a:solidFill>
                  <a:srgbClr val="0070C0"/>
                </a:solidFill>
              </a:rPr>
              <a:t>GS(off)</a:t>
            </a:r>
            <a:r>
              <a:rPr lang="ro-RO" sz="2400">
                <a:solidFill>
                  <a:srgbClr val="0070C0"/>
                </a:solidFill>
              </a:rPr>
              <a:t> atunci calculul analitic al lui I</a:t>
            </a:r>
            <a:r>
              <a:rPr lang="ro-RO" sz="2400" baseline="-25000">
                <a:solidFill>
                  <a:srgbClr val="0070C0"/>
                </a:solidFill>
              </a:rPr>
              <a:t>D</a:t>
            </a:r>
            <a:r>
              <a:rPr lang="ro-RO" sz="2400">
                <a:solidFill>
                  <a:srgbClr val="0070C0"/>
                </a:solidFill>
              </a:rPr>
              <a:t> este mai precis decât estimarea de pe grafic.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BAE2-EDBA-4E4F-8BE0-8DC99D59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BCE2-797E-4D38-9E4C-5D9EA489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49E2-4851-406B-9440-559AA6FA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56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7F0A84-EEA7-4167-8C16-A804831B418F}"/>
                  </a:ext>
                </a:extLst>
              </p:cNvPr>
              <p:cNvSpPr txBox="1"/>
              <p:nvPr/>
            </p:nvSpPr>
            <p:spPr>
              <a:xfrm>
                <a:off x="1021278" y="2802000"/>
                <a:ext cx="9348621" cy="1008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=24,5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−5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−10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=24,5</m:t>
                      </m:r>
                      <m:sSup>
                        <m:sSup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=6,125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5B7F0A84-EEA7-4167-8C16-A804831B418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8" y="2802000"/>
                <a:ext cx="9348621" cy="10089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20BE92-4A31-40C0-9374-FDBE1FB3CC75}"/>
                  </a:ext>
                </a:extLst>
              </p:cNvPr>
              <p:cNvSpPr txBox="1"/>
              <p:nvPr/>
            </p:nvSpPr>
            <p:spPr>
              <a:xfrm>
                <a:off x="1021278" y="4416679"/>
                <a:ext cx="5841279" cy="8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6,125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=0,816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=816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3E20BE92-4A31-40C0-9374-FDBE1FB3CC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021278" y="4416679"/>
                <a:ext cx="5841279" cy="821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172261825"/>
      </p:ext>
    </p:extLst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52B4506-76CA-49BD-8616-529FD61E9C8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b="1">
                <a:latin typeface="+mn-lt"/>
              </a:rPr>
              <a:t>Exemplul </a:t>
            </a:r>
            <a:r>
              <a:rPr lang="ro-RO" b="1">
                <a:latin typeface="+mn-lt"/>
              </a:rPr>
              <a:t>6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D888344D-3273-4876-9D80-DD7CC6923172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/>
              <a:t>Determina</a:t>
            </a:r>
            <a:r>
              <a:rPr lang="ro-RO"/>
              <a:t>ți valoarea rezistenței R</a:t>
            </a:r>
            <a:r>
              <a:rPr lang="ro-RO" baseline="-25000"/>
              <a:t>S</a:t>
            </a:r>
            <a:r>
              <a:rPr lang="ro-RO"/>
              <a:t> care asigură autonegativarea unui TEC-J cu canal </a:t>
            </a:r>
            <a:r>
              <a:rPr lang="ro-RO" b="1"/>
              <a:t>p</a:t>
            </a:r>
            <a:r>
              <a:rPr lang="ro-RO"/>
              <a:t> la care din datele de catalog găsim I</a:t>
            </a:r>
            <a:r>
              <a:rPr lang="ro-RO" baseline="-25000"/>
              <a:t>DSS</a:t>
            </a:r>
            <a:r>
              <a:rPr lang="ro-RO"/>
              <a:t>=25mA și V</a:t>
            </a:r>
            <a:r>
              <a:rPr lang="ro-RO" baseline="-25000"/>
              <a:t>GS(off)</a:t>
            </a:r>
            <a:r>
              <a:rPr lang="ro-RO"/>
              <a:t>=15V, astfel încât V</a:t>
            </a:r>
            <a:r>
              <a:rPr lang="ro-RO" baseline="-25000"/>
              <a:t>GS</a:t>
            </a:r>
            <a:r>
              <a:rPr lang="ro-RO"/>
              <a:t>=5V</a:t>
            </a:r>
          </a:p>
          <a:p>
            <a:pPr marL="0" indent="0">
              <a:buNone/>
            </a:pPr>
            <a:endParaRPr lang="ro-RO" b="1"/>
          </a:p>
          <a:p>
            <a:pPr marL="0" indent="0">
              <a:buNone/>
            </a:pPr>
            <a:r>
              <a:rPr lang="ro-RO" b="1"/>
              <a:t>Rezolvare</a:t>
            </a:r>
          </a:p>
          <a:p>
            <a:pPr marL="0" indent="0">
              <a:buNone/>
            </a:pPr>
            <a:endParaRPr lang="ro-RO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1F5BAE2-EDBA-4E4F-8BE0-8DC99D5948A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BB115B9-B738-4636-8FDD-FB96145A3193}" type="datetime1">
              <a:rPr lang="en-US" smtClean="0"/>
              <a:t>11/27/2020</a:t>
            </a:fld>
            <a:endParaRPr lang="ro-RO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992BCE2-797E-4D38-9E4C-5D9EA48944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o-RO"/>
              <a:t>DE-Cursul 8</a:t>
            </a:r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DB9A49E2-4851-406B-9440-559AA6FAB7C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F7B71BA-9B80-4DEC-BB1D-91B3B3FC5198}" type="slidenum">
              <a:rPr lang="ro-RO" smtClean="0"/>
              <a:t>57</a:t>
            </a:fld>
            <a:endParaRPr lang="ro-RO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411BF-183A-4F8D-B3E6-A97328FAB97A}"/>
                  </a:ext>
                </a:extLst>
              </p:cNvPr>
              <p:cNvSpPr txBox="1"/>
              <p:nvPr/>
            </p:nvSpPr>
            <p:spPr>
              <a:xfrm>
                <a:off x="1151907" y="4049445"/>
                <a:ext cx="8494512" cy="100899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</m:t>
                          </m:r>
                        </m:sub>
                      </m:sSub>
                      <m:r>
                        <a:rPr lang="ro-RO" sz="2400" i="1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</m:t>
                      </m:r>
                      <m:sSub>
                        <m:sSub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𝐼</m:t>
                          </m:r>
                        </m:e>
                        <m:sub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𝐷𝑆𝑆</m:t>
                          </m:r>
                        </m:sub>
                      </m:sSub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</m:sub>
                                  </m:sSub>
                                </m:num>
                                <m:den>
                                  <m:sSub>
                                    <m:sSubPr>
                                      <m:ctrlP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𝑉</m:t>
                                      </m:r>
                                    </m:e>
                                    <m:sub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𝐺𝑆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(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𝑜𝑓𝑓</m:t>
                                      </m:r>
                                      <m:r>
                                        <a:rPr lang="ro-RO" sz="2400" i="1">
                                          <a:solidFill>
                                            <a:srgbClr val="000000"/>
                                          </a:solidFill>
                                          <a:latin typeface="Cambria Math" panose="02040503050406030204" pitchFamily="18" charset="0"/>
                                        </a:rPr>
                                        <m:t>)</m:t>
                                      </m:r>
                                    </m:sub>
                                  </m:sSub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  <m:sSup>
                        <m:sSupPr>
                          <m:ctrlP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  <m:t>1−</m:t>
                              </m:r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5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15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i="1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=25</m:t>
                      </m:r>
                      <m:sSup>
                        <m:sSupPr>
                          <m:ctrlP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d>
                            <m:dPr>
                              <m:ctrlPr>
                                <a:rPr lang="ro-RO" sz="2400" i="1">
                                  <a:solidFill>
                                    <a:srgbClr val="000000"/>
                                  </a:solidFill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f>
                                <m:fPr>
                                  <m:ctrlPr>
                                    <a:rPr lang="ro-RO" sz="2400" i="1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2</m:t>
                                  </m:r>
                                </m:num>
                                <m:den>
                                  <m:r>
                                    <a:rPr lang="ro-RO" sz="2400" b="0" i="1" smtClean="0">
                                      <a:solidFill>
                                        <a:srgbClr val="000000"/>
                                      </a:solidFill>
                                      <a:latin typeface="Cambria Math" panose="02040503050406030204" pitchFamily="18" charset="0"/>
                                    </a:rPr>
                                    <m:t>3</m:t>
                                  </m:r>
                                </m:den>
                              </m:f>
                            </m:e>
                          </m:d>
                        </m:e>
                        <m:sup>
                          <m:r>
                            <a:rPr lang="ro-RO" sz="2400" b="0" i="1" smtClean="0">
                              <a:solidFill>
                                <a:srgbClr val="000000"/>
                              </a:solidFill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=11,1</m:t>
                      </m:r>
                      <m:r>
                        <a:rPr lang="ro-RO" sz="2400" b="0" i="1" smtClean="0">
                          <a:solidFill>
                            <a:srgbClr val="000000"/>
                          </a:solidFill>
                          <a:latin typeface="Cambria Math" panose="02040503050406030204" pitchFamily="18" charset="0"/>
                        </a:rPr>
                        <m:t>𝑚𝐴</m:t>
                      </m:r>
                    </m:oMath>
                  </m:oMathPara>
                </a14:m>
                <a:endParaRPr lang="ro-RO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04A411BF-183A-4F8D-B3E6-A97328FAB97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07" y="4049445"/>
                <a:ext cx="8494512" cy="1008994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30F842-A64C-47F3-837D-6F77AF7C3082}"/>
                  </a:ext>
                </a:extLst>
              </p:cNvPr>
              <p:cNvSpPr txBox="1"/>
              <p:nvPr/>
            </p:nvSpPr>
            <p:spPr>
              <a:xfrm>
                <a:off x="1151907" y="5193376"/>
                <a:ext cx="5501442" cy="821763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ro-RO" sz="240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𝑅</m:t>
                          </m:r>
                        </m:e>
                        <m:sub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𝑆</m:t>
                          </m:r>
                        </m:sub>
                      </m:sSub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d>
                        <m:dPr>
                          <m:begChr m:val="|"/>
                          <m:endChr m:val="|"/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f>
                            <m:fPr>
                              <m:ctrlPr>
                                <a:rPr lang="ro-RO" sz="2400" b="0" i="1" smtClean="0">
                                  <a:latin typeface="Cambria Math" panose="02040503050406030204" pitchFamily="18" charset="0"/>
                                </a:rPr>
                              </m:ctrlPr>
                            </m:fPr>
                            <m:num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𝑉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𝐺𝑆</m:t>
                                  </m:r>
                                </m:sub>
                              </m:sSub>
                            </m:num>
                            <m:den>
                              <m:sSub>
                                <m:sSubPr>
                                  <m:ctrlP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𝐼</m:t>
                                  </m:r>
                                </m:e>
                                <m:sub>
                                  <m:r>
                                    <a:rPr lang="ro-RO" sz="2400" b="0" i="1" smtClean="0">
                                      <a:latin typeface="Cambria Math" panose="02040503050406030204" pitchFamily="18" charset="0"/>
                                    </a:rPr>
                                    <m:t>𝐷</m:t>
                                  </m:r>
                                </m:sub>
                              </m:sSub>
                            </m:den>
                          </m:f>
                        </m:e>
                      </m:d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ro-RO" sz="24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𝑉</m:t>
                          </m:r>
                        </m:num>
                        <m:den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11,1</m:t>
                          </m:r>
                          <m:r>
                            <a:rPr lang="ro-RO" sz="2400" b="0" i="1" smtClean="0">
                              <a:latin typeface="Cambria Math" panose="02040503050406030204" pitchFamily="18" charset="0"/>
                            </a:rPr>
                            <m:t>𝑚𝐴</m:t>
                          </m:r>
                        </m:den>
                      </m:f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=0,450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</a:rPr>
                        <m:t>𝑘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  <m:r>
                        <a:rPr lang="ro-RO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=450</m:t>
                      </m:r>
                      <m:r>
                        <m:rPr>
                          <m:sty m:val="p"/>
                        </m:rPr>
                        <a:rPr lang="el-GR" sz="2400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Ω</m:t>
                      </m:r>
                    </m:oMath>
                  </m:oMathPara>
                </a14:m>
                <a:endParaRPr lang="ro-RO" sz="2400"/>
              </a:p>
            </p:txBody>
          </p:sp>
        </mc:Choice>
        <mc:Fallback xmlns="">
          <p:sp>
            <p:nvSpPr>
              <p:cNvPr id="8" name="TextBox 7">
                <a:extLst>
                  <a:ext uri="{FF2B5EF4-FFF2-40B4-BE49-F238E27FC236}">
                    <a16:creationId xmlns:a16="http://schemas.microsoft.com/office/drawing/2014/main" id="{A230F842-A64C-47F3-837D-6F77AF7C308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1907" y="5193376"/>
                <a:ext cx="5501442" cy="821763"/>
              </a:xfrm>
              <a:prstGeom prst="rect">
                <a:avLst/>
              </a:prstGeom>
              <a:blipFill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ro-RO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360828937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o-RO" b="1">
                <a:latin typeface="+mn-lt"/>
              </a:rPr>
              <a:t>Funcționare</a:t>
            </a:r>
            <a:endParaRPr lang="en-US" b="1"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ro-RO"/>
              <a:t>Pentru ilustrarea funcționării se prezintă </a:t>
            </a:r>
            <a:br>
              <a:rPr lang="ro-RO"/>
            </a:br>
            <a:r>
              <a:rPr lang="ro-RO"/>
              <a:t>polarizarea unui TEC-J cu canal n:</a:t>
            </a:r>
          </a:p>
          <a:p>
            <a:endParaRPr lang="ro-RO"/>
          </a:p>
          <a:p>
            <a:endParaRPr lang="ro-RO"/>
          </a:p>
          <a:p>
            <a:endParaRPr lang="ro-RO"/>
          </a:p>
          <a:p>
            <a:r>
              <a:rPr lang="ro-RO"/>
              <a:t>Sursa V</a:t>
            </a:r>
            <a:r>
              <a:rPr lang="ro-RO" baseline="-25000"/>
              <a:t>DD</a:t>
            </a:r>
            <a:r>
              <a:rPr lang="ro-RO"/>
              <a:t> asigură tensiunea drenă-sursă și </a:t>
            </a:r>
            <a:br>
              <a:rPr lang="ro-RO"/>
            </a:br>
            <a:r>
              <a:rPr lang="ro-RO"/>
              <a:t>curentul de la drenă la sursă (curentul de drenă).</a:t>
            </a:r>
          </a:p>
          <a:p>
            <a:r>
              <a:rPr lang="ro-RO"/>
              <a:t>V</a:t>
            </a:r>
            <a:r>
              <a:rPr lang="ro-RO" baseline="-25000"/>
              <a:t>GG</a:t>
            </a:r>
            <a:r>
              <a:rPr lang="ro-RO"/>
              <a:t> asigură polarizarea inversă a joncțiunii poartă-canal.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1A6537E-89D4-463F-9E97-6545074332B5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6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B783DF07-202A-46EA-9FED-0607BA2BD98D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67111" y="1108149"/>
            <a:ext cx="3686689" cy="3439005"/>
          </a:xfrm>
          <a:prstGeom prst="rect">
            <a:avLst/>
          </a:prstGeom>
        </p:spPr>
      </p:pic>
      <p:sp>
        <p:nvSpPr>
          <p:cNvPr id="9" name="Arrow: Right 8">
            <a:extLst>
              <a:ext uri="{FF2B5EF4-FFF2-40B4-BE49-F238E27FC236}">
                <a16:creationId xmlns:a16="http://schemas.microsoft.com/office/drawing/2014/main" id="{B2D11395-BC04-49FA-B8AE-CCEA70B3B8FC}"/>
              </a:ext>
            </a:extLst>
          </p:cNvPr>
          <p:cNvSpPr/>
          <p:nvPr/>
        </p:nvSpPr>
        <p:spPr>
          <a:xfrm>
            <a:off x="4935794" y="3183194"/>
            <a:ext cx="1661652" cy="491612"/>
          </a:xfrm>
          <a:prstGeom prst="rightArrow">
            <a:avLst/>
          </a:prstGeom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o-RO"/>
          </a:p>
        </p:txBody>
      </p:sp>
    </p:spTree>
    <p:extLst>
      <p:ext uri="{BB962C8B-B14F-4D97-AF65-F5344CB8AC3E}">
        <p14:creationId xmlns:p14="http://schemas.microsoft.com/office/powerpoint/2010/main" val="63861005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Funcționare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ro-RO">
                <a:solidFill>
                  <a:srgbClr val="0070C0"/>
                </a:solidFill>
              </a:rPr>
              <a:t>TEC-J lucrează totdeauna cu joncțiunea poartă-sursă polarizată invers.</a:t>
            </a:r>
          </a:p>
          <a:p>
            <a:r>
              <a:rPr lang="ro-RO"/>
              <a:t>Polarizarea inversă a joncțiunii poartă-sursă creează o regiune sărăcită de-a lungul joncțiunii care se extinde și în zona de tip n a canalului și crește rezistența canalului din cauza îngustării sale.</a:t>
            </a:r>
            <a:endParaRPr lang="en-US"/>
          </a:p>
          <a:p>
            <a:r>
              <a:rPr lang="ro-RO"/>
              <a:t>Lățimea canalului și </a:t>
            </a:r>
            <a:r>
              <a:rPr lang="en-US"/>
              <a:t>deci</a:t>
            </a:r>
            <a:r>
              <a:rPr lang="ro-RO"/>
              <a:t> rezistența lui pot </a:t>
            </a:r>
            <a:r>
              <a:rPr lang="en-US"/>
              <a:t>fi </a:t>
            </a:r>
            <a:br>
              <a:rPr lang="ro-RO"/>
            </a:br>
            <a:r>
              <a:rPr lang="en-US"/>
              <a:t>comandate varii</a:t>
            </a:r>
            <a:r>
              <a:rPr lang="ro-RO"/>
              <a:t>nd tensiunea </a:t>
            </a:r>
            <a:r>
              <a:rPr lang="en-US"/>
              <a:t>p</a:t>
            </a:r>
            <a:r>
              <a:rPr lang="ro-RO"/>
              <a:t>e poartă</a:t>
            </a:r>
            <a:r>
              <a:rPr lang="en-US"/>
              <a:t>, prin </a:t>
            </a:r>
            <a:br>
              <a:rPr lang="ro-RO"/>
            </a:br>
            <a:r>
              <a:rPr lang="en-US"/>
              <a:t>aceasta comand</a:t>
            </a:r>
            <a:r>
              <a:rPr lang="ro-RO"/>
              <a:t>ând intensitatea curentului </a:t>
            </a:r>
            <a:br>
              <a:rPr lang="ro-RO"/>
            </a:br>
            <a:r>
              <a:rPr lang="ro-RO"/>
              <a:t>de drenă, </a:t>
            </a:r>
            <a:r>
              <a:rPr lang="ro-RO" i="1"/>
              <a:t>I</a:t>
            </a:r>
            <a:r>
              <a:rPr lang="ro-RO" i="1" baseline="-25000"/>
              <a:t>D</a:t>
            </a:r>
            <a:r>
              <a:rPr lang="ro-RO"/>
              <a:t>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3C51ED-1C0F-4BBE-9E11-FA2C87A4F419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7</a:t>
            </a:fld>
            <a:endParaRPr lang="en-US"/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06369193-5934-4BC3-B03A-D5FE0407153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7619479" y="3479106"/>
            <a:ext cx="3734321" cy="26978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87827682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Funcționare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76800"/>
          </a:xfrm>
        </p:spPr>
        <p:txBody>
          <a:bodyPr>
            <a:normAutofit/>
          </a:bodyPr>
          <a:lstStyle/>
          <a:p>
            <a:pPr marL="457200" indent="-457200">
              <a:buFont typeface="+mj-lt"/>
              <a:buAutoNum type="alphaLcParenR"/>
            </a:pPr>
            <a:r>
              <a:rPr lang="ro-RO" sz="2200"/>
              <a:t>TEC-J polarizat pentru conducție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200"/>
              <a:t>Creșterea valorii V</a:t>
            </a:r>
            <a:r>
              <a:rPr lang="ro-RO" sz="2200" baseline="-25000"/>
              <a:t>GG</a:t>
            </a:r>
            <a:r>
              <a:rPr lang="ro-RO" sz="2200"/>
              <a:t> îngustează canalul, ducând la creșterea rezistenței acestuia și la scăderea curentului de drenă, I</a:t>
            </a:r>
            <a:r>
              <a:rPr lang="ro-RO" sz="2200" baseline="-25000"/>
              <a:t>D</a:t>
            </a:r>
            <a:r>
              <a:rPr lang="ro-RO" sz="2200"/>
              <a:t>;</a:t>
            </a:r>
          </a:p>
          <a:p>
            <a:pPr marL="457200" indent="-457200">
              <a:buFont typeface="+mj-lt"/>
              <a:buAutoNum type="alphaLcParenR"/>
            </a:pPr>
            <a:r>
              <a:rPr lang="ro-RO" sz="2200"/>
              <a:t>La micșorarea valorii V</a:t>
            </a:r>
            <a:r>
              <a:rPr lang="ro-RO" sz="2200" baseline="-25000"/>
              <a:t>GG</a:t>
            </a:r>
            <a:r>
              <a:rPr lang="ro-RO" sz="2200"/>
              <a:t>, canalul se extinde, rezistența lui scade și I</a:t>
            </a:r>
            <a:r>
              <a:rPr lang="ro-RO" sz="2200" baseline="-25000"/>
              <a:t>D</a:t>
            </a:r>
            <a:r>
              <a:rPr lang="ro-RO" sz="2200"/>
              <a:t> crește.</a:t>
            </a:r>
          </a:p>
          <a:p>
            <a:pPr marL="0" indent="0">
              <a:buNone/>
            </a:pPr>
            <a:r>
              <a:rPr lang="ro-RO" sz="2200">
                <a:solidFill>
                  <a:srgbClr val="0070C0"/>
                </a:solidFill>
              </a:rPr>
              <a:t>Obs. Cele 3 situații au fost modelate prin indicațiile de pe scalele aparatelor de măsură și extinderile regiunilor de sarcină spațială.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0FE264-657E-4C51-85C6-AF73BFEEDC1F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8</a:t>
            </a:fld>
            <a:endParaRPr lang="en-US"/>
          </a:p>
        </p:txBody>
      </p:sp>
      <p:grpSp>
        <p:nvGrpSpPr>
          <p:cNvPr id="11" name="Group 10">
            <a:extLst>
              <a:ext uri="{FF2B5EF4-FFF2-40B4-BE49-F238E27FC236}">
                <a16:creationId xmlns:a16="http://schemas.microsoft.com/office/drawing/2014/main" id="{36234DE0-AFB7-48B1-8AFD-87D8F2595834}"/>
              </a:ext>
            </a:extLst>
          </p:cNvPr>
          <p:cNvGrpSpPr/>
          <p:nvPr/>
        </p:nvGrpSpPr>
        <p:grpSpPr>
          <a:xfrm>
            <a:off x="1382263" y="3894036"/>
            <a:ext cx="9427474" cy="2462314"/>
            <a:chOff x="1373737" y="3770967"/>
            <a:chExt cx="9427474" cy="2462314"/>
          </a:xfrm>
        </p:grpSpPr>
        <p:pic>
          <p:nvPicPr>
            <p:cNvPr id="7" name="Picture 6">
              <a:extLst>
                <a:ext uri="{FF2B5EF4-FFF2-40B4-BE49-F238E27FC236}">
                  <a16:creationId xmlns:a16="http://schemas.microsoft.com/office/drawing/2014/main" id="{3C7EC1A8-B013-42BD-B04B-16D27A41D03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737" y="3770967"/>
              <a:ext cx="2800741" cy="2023393"/>
            </a:xfrm>
            <a:prstGeom prst="rect">
              <a:avLst/>
            </a:prstGeom>
          </p:spPr>
        </p:pic>
        <p:pic>
          <p:nvPicPr>
            <p:cNvPr id="8" name="Picture 7">
              <a:extLst>
                <a:ext uri="{FF2B5EF4-FFF2-40B4-BE49-F238E27FC236}">
                  <a16:creationId xmlns:a16="http://schemas.microsoft.com/office/drawing/2014/main" id="{B237700E-6F1E-42D6-ADC8-569A11341D2C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919" y="3835065"/>
              <a:ext cx="2772162" cy="1954803"/>
            </a:xfrm>
            <a:prstGeom prst="rect">
              <a:avLst/>
            </a:prstGeom>
          </p:spPr>
        </p:pic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0ADD683D-27D9-4E36-AA54-2F1A091E27EC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4765" y="3812202"/>
              <a:ext cx="2766446" cy="1977666"/>
            </a:xfrm>
            <a:prstGeom prst="rect">
              <a:avLst/>
            </a:prstGeom>
          </p:spPr>
        </p:pic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33DAF6B-6480-4B06-AC95-F37934D32935}"/>
                </a:ext>
              </a:extLst>
            </p:cNvPr>
            <p:cNvSpPr txBox="1"/>
            <p:nvPr/>
          </p:nvSpPr>
          <p:spPr>
            <a:xfrm>
              <a:off x="2498709" y="5863949"/>
              <a:ext cx="55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a)</a:t>
              </a:r>
            </a:p>
          </p:txBody>
        </p:sp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71E7A7C-48E3-475D-8969-48C2625D5777}"/>
                </a:ext>
              </a:extLst>
            </p:cNvPr>
            <p:cNvSpPr txBox="1"/>
            <p:nvPr/>
          </p:nvSpPr>
          <p:spPr>
            <a:xfrm>
              <a:off x="5820697" y="5862783"/>
              <a:ext cx="55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b)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8F54A22C-B520-4291-934E-22B7C6A93C7A}"/>
                </a:ext>
              </a:extLst>
            </p:cNvPr>
            <p:cNvSpPr txBox="1"/>
            <p:nvPr/>
          </p:nvSpPr>
          <p:spPr>
            <a:xfrm>
              <a:off x="9142685" y="5862783"/>
              <a:ext cx="55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0940527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o-RO" sz="4400" b="1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j-ea"/>
                <a:cs typeface="+mj-cs"/>
              </a:rPr>
              <a:t>Funcționare</a:t>
            </a:r>
            <a:endParaRPr lang="en-US">
              <a:latin typeface="UT Sans" panose="00000500000000000000" pitchFamily="50" charset="0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1524000"/>
            <a:ext cx="10515600" cy="4876800"/>
          </a:xfrm>
        </p:spPr>
        <p:txBody>
          <a:bodyPr>
            <a:normAutofit/>
          </a:bodyPr>
          <a:lstStyle/>
          <a:p>
            <a:r>
              <a:rPr lang="ro-RO"/>
              <a:t>Zonele albe reprezintă regiunea golită (regiunea de sarcină spațială) creată prin polarizare inversă.</a:t>
            </a:r>
          </a:p>
          <a:p>
            <a:r>
              <a:rPr lang="ro-RO"/>
              <a:t>Regiunea golită este mai extinsă către capătul dinspre drenă al canalului deoarece tensiunea de polarizare inversă dintre poartă și drenă este mai mare decât cea dintre poartă și sursă.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E85EFEE-D680-40D6-9771-A68151FBA13A}" type="datetime1">
              <a:rPr lang="en-US" smtClean="0"/>
              <a:t>11/27/2020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/>
              <a:t>DE-Cursul 8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E09B8D1-E382-410E-A5B9-1FDDF9D03BF0}" type="slidenum">
              <a:rPr lang="en-US" smtClean="0"/>
              <a:t>9</a:t>
            </a:fld>
            <a:endParaRPr lang="en-US"/>
          </a:p>
        </p:txBody>
      </p:sp>
      <p:grpSp>
        <p:nvGrpSpPr>
          <p:cNvPr id="8" name="Group 7">
            <a:extLst>
              <a:ext uri="{FF2B5EF4-FFF2-40B4-BE49-F238E27FC236}">
                <a16:creationId xmlns:a16="http://schemas.microsoft.com/office/drawing/2014/main" id="{B6666F39-E43D-4678-A28E-99E3B6ED822E}"/>
              </a:ext>
            </a:extLst>
          </p:cNvPr>
          <p:cNvGrpSpPr/>
          <p:nvPr/>
        </p:nvGrpSpPr>
        <p:grpSpPr>
          <a:xfrm>
            <a:off x="1382263" y="3894036"/>
            <a:ext cx="9427474" cy="2462314"/>
            <a:chOff x="1373737" y="3770967"/>
            <a:chExt cx="9427474" cy="2462314"/>
          </a:xfrm>
        </p:grpSpPr>
        <p:pic>
          <p:nvPicPr>
            <p:cNvPr id="9" name="Picture 8">
              <a:extLst>
                <a:ext uri="{FF2B5EF4-FFF2-40B4-BE49-F238E27FC236}">
                  <a16:creationId xmlns:a16="http://schemas.microsoft.com/office/drawing/2014/main" id="{FB42BFA3-07BE-44BF-A9F5-7B52F093BB41}"/>
                </a:ext>
              </a:extLst>
            </p:cNvPr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1373737" y="3770967"/>
              <a:ext cx="2800741" cy="2023393"/>
            </a:xfrm>
            <a:prstGeom prst="rect">
              <a:avLst/>
            </a:prstGeom>
          </p:spPr>
        </p:pic>
        <p:pic>
          <p:nvPicPr>
            <p:cNvPr id="10" name="Picture 9">
              <a:extLst>
                <a:ext uri="{FF2B5EF4-FFF2-40B4-BE49-F238E27FC236}">
                  <a16:creationId xmlns:a16="http://schemas.microsoft.com/office/drawing/2014/main" id="{2006F5DE-872B-441C-9660-D77E065C46D4}"/>
                </a:ext>
              </a:extLst>
            </p:cNvPr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4709919" y="3835065"/>
              <a:ext cx="2772162" cy="1954803"/>
            </a:xfrm>
            <a:prstGeom prst="rect">
              <a:avLst/>
            </a:prstGeom>
          </p:spPr>
        </p:pic>
        <p:pic>
          <p:nvPicPr>
            <p:cNvPr id="11" name="Picture 10">
              <a:extLst>
                <a:ext uri="{FF2B5EF4-FFF2-40B4-BE49-F238E27FC236}">
                  <a16:creationId xmlns:a16="http://schemas.microsoft.com/office/drawing/2014/main" id="{42B265C5-3508-4451-9C21-BC5345E13CB0}"/>
                </a:ext>
              </a:extLst>
            </p:cNvPr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4765" y="3812202"/>
              <a:ext cx="2766446" cy="1977666"/>
            </a:xfrm>
            <a:prstGeom prst="rect">
              <a:avLst/>
            </a:prstGeom>
          </p:spPr>
        </p:pic>
        <p:sp>
          <p:nvSpPr>
            <p:cNvPr id="12" name="TextBox 11">
              <a:extLst>
                <a:ext uri="{FF2B5EF4-FFF2-40B4-BE49-F238E27FC236}">
                  <a16:creationId xmlns:a16="http://schemas.microsoft.com/office/drawing/2014/main" id="{701C9A3B-4FCB-4E1B-BC8F-B58F8B30F1C0}"/>
                </a:ext>
              </a:extLst>
            </p:cNvPr>
            <p:cNvSpPr txBox="1"/>
            <p:nvPr/>
          </p:nvSpPr>
          <p:spPr>
            <a:xfrm>
              <a:off x="2498709" y="5863949"/>
              <a:ext cx="55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a)</a:t>
              </a:r>
            </a:p>
          </p:txBody>
        </p: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1BB70FE8-D492-493E-9F44-E8CFDF82DDAC}"/>
                </a:ext>
              </a:extLst>
            </p:cNvPr>
            <p:cNvSpPr txBox="1"/>
            <p:nvPr/>
          </p:nvSpPr>
          <p:spPr>
            <a:xfrm>
              <a:off x="5820697" y="5862783"/>
              <a:ext cx="55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b)</a:t>
              </a:r>
            </a:p>
          </p:txBody>
        </p:sp>
        <p:sp>
          <p:nvSpPr>
            <p:cNvPr id="15" name="TextBox 14">
              <a:extLst>
                <a:ext uri="{FF2B5EF4-FFF2-40B4-BE49-F238E27FC236}">
                  <a16:creationId xmlns:a16="http://schemas.microsoft.com/office/drawing/2014/main" id="{A3506097-824A-46A8-A695-8148A5D726A3}"/>
                </a:ext>
              </a:extLst>
            </p:cNvPr>
            <p:cNvSpPr txBox="1"/>
            <p:nvPr/>
          </p:nvSpPr>
          <p:spPr>
            <a:xfrm>
              <a:off x="9142685" y="5862783"/>
              <a:ext cx="55060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ro-RO"/>
                <a:t>c)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959644298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983</TotalTime>
  <Words>3656</Words>
  <Application>Microsoft Office PowerPoint</Application>
  <PresentationFormat>Widescreen</PresentationFormat>
  <Paragraphs>474</Paragraphs>
  <Slides>57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63" baseType="lpstr">
      <vt:lpstr>Arial</vt:lpstr>
      <vt:lpstr>Calibri</vt:lpstr>
      <vt:lpstr>Calibri Light</vt:lpstr>
      <vt:lpstr>Cambria Math</vt:lpstr>
      <vt:lpstr>UT Sans</vt:lpstr>
      <vt:lpstr>Office Theme</vt:lpstr>
      <vt:lpstr>DISPOZITIVE ELECTRONICE</vt:lpstr>
      <vt:lpstr>Probleme tratate Tranzistorul cu efect de câmp cu poartă joncțiune (TEC-J)</vt:lpstr>
      <vt:lpstr>Generalități</vt:lpstr>
      <vt:lpstr>Structură</vt:lpstr>
      <vt:lpstr>Structură</vt:lpstr>
      <vt:lpstr>Funcționare</vt:lpstr>
      <vt:lpstr>Funcționare</vt:lpstr>
      <vt:lpstr>Funcționare</vt:lpstr>
      <vt:lpstr>Funcționare</vt:lpstr>
      <vt:lpstr>Simboluri</vt:lpstr>
      <vt:lpstr>Caracteristici statice de drenă</vt:lpstr>
      <vt:lpstr>Caracteristici statice de drenă</vt:lpstr>
      <vt:lpstr>Caracteristici statice de drenă</vt:lpstr>
      <vt:lpstr>Caracteristici statice de drenă</vt:lpstr>
      <vt:lpstr>Tensiunea de strangulare</vt:lpstr>
      <vt:lpstr>Controlul curentului de drenă</vt:lpstr>
      <vt:lpstr>Controlul curentului de drenă</vt:lpstr>
      <vt:lpstr>Controlul curentului de drenă</vt:lpstr>
      <vt:lpstr>Tensiunea de blocare</vt:lpstr>
      <vt:lpstr>Comparație între tensiunea de strangulare și cea de blocare</vt:lpstr>
      <vt:lpstr>Comparație între tensiunea de strangulare și cea de blocare</vt:lpstr>
      <vt:lpstr>Funcționarea TEC-J cu canal p</vt:lpstr>
      <vt:lpstr>Exemplul 1</vt:lpstr>
      <vt:lpstr>Exemplul 1 Rezolvare</vt:lpstr>
      <vt:lpstr>Exemplul 1 Rezolvare</vt:lpstr>
      <vt:lpstr>Exemplul 2</vt:lpstr>
      <vt:lpstr>Exemplul 2 Rezolvare</vt:lpstr>
      <vt:lpstr>Caracteristica de transfer</vt:lpstr>
      <vt:lpstr>Caracteristica de transfer</vt:lpstr>
      <vt:lpstr>Caracteristica de transfer</vt:lpstr>
      <vt:lpstr>Exemplu de foaie  de catalog</vt:lpstr>
      <vt:lpstr>Exemplu de foaie  de catalog</vt:lpstr>
      <vt:lpstr>Exemplul 3</vt:lpstr>
      <vt:lpstr>Exemplul 3 Rezolvare</vt:lpstr>
      <vt:lpstr>Exemplul 3 Rezolvare</vt:lpstr>
      <vt:lpstr>Transconductanța</vt:lpstr>
      <vt:lpstr>Transconductanța</vt:lpstr>
      <vt:lpstr>Transconductanța</vt:lpstr>
      <vt:lpstr>Transconductanța</vt:lpstr>
      <vt:lpstr>Exemplul 4</vt:lpstr>
      <vt:lpstr>Exemplul 4 Rezolvare</vt:lpstr>
      <vt:lpstr>Rezistența și capacitatea de intrare</vt:lpstr>
      <vt:lpstr>Rezistența și capacitatea de intrare</vt:lpstr>
      <vt:lpstr>Rezistența și capacitatea de intrare</vt:lpstr>
      <vt:lpstr>Rezistența și capacitatea de intrare</vt:lpstr>
      <vt:lpstr>Rezistența drenă-sursă în c.a.</vt:lpstr>
      <vt:lpstr>Rezistența drenă-sursă în c.a.</vt:lpstr>
      <vt:lpstr>Polarizarea TEC-J</vt:lpstr>
      <vt:lpstr>Polarizarea TEC-J Polarizarea automată</vt:lpstr>
      <vt:lpstr>Polarizarea TEC-J Polarizarea automată</vt:lpstr>
      <vt:lpstr>Polarizarea TEC-J Polarizarea automată</vt:lpstr>
      <vt:lpstr>Polarizarea TEC-J Polarizarea automată</vt:lpstr>
      <vt:lpstr>Polarizarea TEC-J Determinarea PSF</vt:lpstr>
      <vt:lpstr>Exemplul 5</vt:lpstr>
      <vt:lpstr>Exemplul 5 Rezolvare</vt:lpstr>
      <vt:lpstr>Exemplul 5 Rezolvare</vt:lpstr>
      <vt:lpstr>Exemplul 6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DISPOZITIVE ELECTRONICE</dc:title>
  <dc:creator>geoic@yahoo.com</dc:creator>
  <cp:lastModifiedBy>geoic@yahoo.com</cp:lastModifiedBy>
  <cp:revision>97</cp:revision>
  <dcterms:created xsi:type="dcterms:W3CDTF">2020-11-24T16:50:29Z</dcterms:created>
  <dcterms:modified xsi:type="dcterms:W3CDTF">2020-11-27T11:04:31Z</dcterms:modified>
</cp:coreProperties>
</file>