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468" r:id="rId2"/>
    <p:sldId id="25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475" r:id="rId11"/>
    <p:sldId id="305" r:id="rId12"/>
    <p:sldId id="307" r:id="rId13"/>
    <p:sldId id="306" r:id="rId14"/>
    <p:sldId id="308" r:id="rId15"/>
    <p:sldId id="310" r:id="rId16"/>
    <p:sldId id="311" r:id="rId17"/>
    <p:sldId id="309" r:id="rId18"/>
    <p:sldId id="312" r:id="rId19"/>
    <p:sldId id="313" r:id="rId20"/>
    <p:sldId id="474" r:id="rId21"/>
    <p:sldId id="315" r:id="rId22"/>
    <p:sldId id="473" r:id="rId23"/>
    <p:sldId id="477" r:id="rId24"/>
    <p:sldId id="316" r:id="rId25"/>
    <p:sldId id="317" r:id="rId26"/>
    <p:sldId id="318" r:id="rId27"/>
    <p:sldId id="478" r:id="rId28"/>
    <p:sldId id="319" r:id="rId29"/>
    <p:sldId id="476" r:id="rId30"/>
    <p:sldId id="320" r:id="rId31"/>
    <p:sldId id="321" r:id="rId32"/>
    <p:sldId id="469" r:id="rId33"/>
    <p:sldId id="472" r:id="rId34"/>
    <p:sldId id="470" r:id="rId35"/>
    <p:sldId id="471" r:id="rId36"/>
    <p:sldId id="322" r:id="rId37"/>
    <p:sldId id="323" r:id="rId38"/>
    <p:sldId id="324" r:id="rId39"/>
    <p:sldId id="325" r:id="rId40"/>
    <p:sldId id="326" r:id="rId41"/>
    <p:sldId id="327" r:id="rId42"/>
    <p:sldId id="328" r:id="rId4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EBB72-087F-4137-A80A-DA24B1613DFB}" type="datetimeFigureOut">
              <a:rPr lang="ro-RO" smtClean="0"/>
              <a:t>24.11.2020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89BE4-336F-482C-84BE-E64B1BE4E78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6786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8AE9-1445-4A3D-BF51-C35419FEE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5D15A-3E26-45A1-A942-7FA852EBF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2212-059D-4B28-9E8E-380F0EFB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49B4-E076-495B-8788-CDD9C8ED52D9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10380-2E61-4C02-8163-2ABA6A4D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B9FC5-C6FC-44E4-B454-05B063F10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9224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3A7A-8C26-40CA-AC5B-0899CF75E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947F40-B847-473C-B073-B971D62C5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FB3FE-D4EC-4448-B275-AF22B3B1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F8C-221A-4D63-8BFD-CC818C503042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B3AD2-5600-41BD-B1EF-73B8E0188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1125E-F29F-4DE6-9051-BCD9990A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1045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3E9756-0CC5-44B9-BDE7-291C48269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339992-3333-4C7D-9539-1AA63DCA5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372A1-8F9B-4CFC-8547-F0326F26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DC44D-FEC0-4609-A6B2-C464C4B2CCD1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D409E-E408-4B6D-B4F2-2F8629B4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7FA2-B6EA-4609-89E6-A310925C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897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759E-45F4-4EBB-9738-FB2F26836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16844-2D67-4C18-B410-7DB485AFD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E8192-A107-4A1E-B92E-7B0AC9004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71789-71C0-4C34-B337-D6FE48FB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00175-85A2-4165-9DF1-D74673297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380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4A1B-B870-4F12-A6C1-B09963856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B59DE-2BBC-4A02-8270-DEF3D5BE6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B4656-7BB4-4E09-90C0-2A2D854E6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D54F-1272-477C-862B-6E8A2765E6B8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4FC04-45B7-4327-B31C-34982E09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B3728-6A9C-4AC9-BD8C-E4FB6EF95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9152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CDC8-CF26-46B5-BCD0-ECECB5ECD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591A8-CDAF-42DB-8500-92C99198E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B25F4-1B4D-4B3C-B89C-1672D3EFF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D773E-C35D-4389-8493-50D8580DF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72568-0A08-4A8B-BF50-4710A9AF29C8}" type="datetime1">
              <a:rPr lang="en-US" smtClean="0"/>
              <a:t>11/24/2020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B5D00-9237-483B-8B6B-85B4B080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27CD2-67E9-463C-B495-6555853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3849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6241F-E587-4E25-A3CD-6D955B28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ABF71-1AE4-46D2-9085-EC4268F01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CB694-45B6-44BA-ADE0-F17951762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973F1-BE08-4778-9EC1-5253CB1D1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02F7-9FBE-4797-9812-384E9E51A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C747FA-6CFE-4FB0-BDEA-C3914D17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7447-8E5D-42F1-AB75-1C7B8E0AE431}" type="datetime1">
              <a:rPr lang="en-US" smtClean="0"/>
              <a:t>11/24/2020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42D4F0-E0A8-4D55-B837-3F6011EBF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81F87-E500-46A3-959E-AE182BC4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5766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43D0-C326-439E-BC4B-098F3F90B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E44B1B-F012-4EFE-A09E-E91F01E8D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012C-BE6A-4271-98D8-606523C1990B}" type="datetime1">
              <a:rPr lang="en-US" smtClean="0"/>
              <a:t>11/24/2020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A3860-79AC-4027-A92D-00B7540BE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63F7-66C7-4186-AE1D-A67AABD5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0915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25C689-F6EF-449D-B7F6-8F618161E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F0F0-6621-4D2E-87B2-0FF8B1486132}" type="datetime1">
              <a:rPr lang="en-US" smtClean="0"/>
              <a:t>11/24/2020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5A715-99F1-4749-93AD-E4DB310C5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E9070-D5DB-40F8-B816-EE7873ABB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0242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75AA7-E923-47EB-A09D-434F51A47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73F1E-E491-4388-8DC5-F26F11FD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1B450-5931-4BDF-98C9-DBE4C090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164C9-B8ED-44C4-84A7-1EBA5A58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D660-D230-468B-86FC-EF8129E60470}" type="datetime1">
              <a:rPr lang="en-US" smtClean="0"/>
              <a:t>11/24/2020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72CE-081B-465B-8CD7-00A4F71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45B05C-7647-455A-82DD-47D3CAC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11632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C49D3-02A6-47BB-9203-9B667F6C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94343-7F50-4B3D-857C-80C6FF6D6E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567D1-4350-4F45-A869-414F75EDD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321FB0-7669-4FDB-B0D2-42861EBB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5D50-3CAF-4C8E-B0E6-4FD071CCDFD2}" type="datetime1">
              <a:rPr lang="en-US" smtClean="0"/>
              <a:t>11/24/2020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04850E-F704-4BDF-9AD7-79EBA778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5D478-22CA-4F6B-826E-15E8E266D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29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896970-FC38-413A-840A-4CE341697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DA366-E144-4C5F-9A59-42D34D1A9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F4BD8-14B2-48E2-BEF2-872B6A572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242D4-FF3D-4BF3-A748-6ADC4E57705C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5AF4-CFE1-4344-AF2C-5910BA6EB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FE6CE-7365-4D85-8469-978271CD7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0DF-C9B7-45DA-B0E0-E1D5823FFDCE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033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3707-8A33-4406-88AF-FEDA2665F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ro-RO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DISPOZITIVE ELECTRONICE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AC3A-CB38-4239-A3B7-8FFF24744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Cursul nr. </a:t>
            </a:r>
            <a:r>
              <a:rPr lang="ro-RO"/>
              <a:t>7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FD07E9-F857-4035-8342-82F6CDFFAAD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9C60D616-A177-45F1-AD9F-EC29D8BDD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FC259AFA-1F0F-4A97-94B3-3CB1A5C395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4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1A94C-7EB0-4FC9-9665-3DBCAC6B1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A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915A-98ED-44C1-8E70-6BF07DC9F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Caracteristici:</a:t>
            </a:r>
          </a:p>
          <a:p>
            <a:pPr lvl="1"/>
            <a:r>
              <a:rPr lang="ro-RO"/>
              <a:t>Niveluri reduse de distorsiune a semnalului</a:t>
            </a:r>
          </a:p>
          <a:p>
            <a:pPr lvl="1"/>
            <a:r>
              <a:rPr lang="ro-RO"/>
              <a:t>Proiectare simplă</a:t>
            </a:r>
          </a:p>
          <a:p>
            <a:pPr lvl="1"/>
            <a:r>
              <a:rPr lang="ro-RO"/>
              <a:t>Dispozitivul este permanent în conducție din cauza polarizării elementului de amplificare</a:t>
            </a:r>
          </a:p>
          <a:p>
            <a:pPr lvl="1"/>
            <a:r>
              <a:rPr lang="ro-RO"/>
              <a:t>Fără probleme de timp de pornire sau de sarcină stocată</a:t>
            </a:r>
          </a:p>
          <a:p>
            <a:pPr lvl="1"/>
            <a:r>
              <a:rPr lang="ro-RO"/>
              <a:t>Destul de stabil</a:t>
            </a:r>
          </a:p>
          <a:p>
            <a:pPr lvl="1"/>
            <a:r>
              <a:rPr lang="ro-RO"/>
              <a:t>Cea mai mare liniaritate</a:t>
            </a:r>
          </a:p>
          <a:p>
            <a:pPr lvl="1"/>
            <a:r>
              <a:rPr lang="ro-RO"/>
              <a:t>Eficiență scăzută datorită faptului că este tot timpul în conducție, în jur de 25-50%</a:t>
            </a:r>
          </a:p>
          <a:p>
            <a:pPr lvl="1"/>
            <a:r>
              <a:rPr lang="ro-RO"/>
              <a:t>Putere termică disipată ridicată în timpul funcționării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68788-422A-4CDA-A44D-2BA1551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75AC5-8998-4617-8B2D-A8CBA86F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6E805-5A0B-434F-A287-0D98FA4D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058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Exemplu de </a:t>
            </a:r>
            <a:r>
              <a:rPr lang="ro-RO" b="1">
                <a:solidFill>
                  <a:srgbClr val="0070C0"/>
                </a:solidFill>
              </a:rPr>
              <a:t>amplificator de putere clasa A, cu cuplaj capacitiv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63260-61D4-4D46-A804-BE4AD8C964A2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17945" y="2895600"/>
            <a:ext cx="49358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>
                <a:solidFill>
                  <a:srgbClr val="0070C0"/>
                </a:solidFill>
              </a:rPr>
              <a:t>Observație</a:t>
            </a:r>
          </a:p>
          <a:p>
            <a:r>
              <a:rPr lang="en-US" sz="2400"/>
              <a:t>Spre deosebire de amplificatoarele de semnal mic, la amplificatoarele de putere tensiunea de alimentare are valori mari</a:t>
            </a:r>
            <a:r>
              <a:rPr lang="ro-RO" sz="2400"/>
              <a:t> iar rezistența de sarcină (R</a:t>
            </a:r>
            <a:r>
              <a:rPr lang="ro-RO" sz="2400" baseline="-25000"/>
              <a:t>S</a:t>
            </a:r>
            <a:r>
              <a:rPr lang="ro-RO" sz="2400"/>
              <a:t>) valori mai mici decât la amplificatoarele de semnal mic</a:t>
            </a:r>
            <a:r>
              <a:rPr lang="en-US" sz="240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53F44A-CFA1-469E-BF32-5CB685009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472" y="2444750"/>
            <a:ext cx="417385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7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Exemplu de </a:t>
            </a:r>
            <a:r>
              <a:rPr lang="ro-RO" b="1">
                <a:solidFill>
                  <a:srgbClr val="0070C0"/>
                </a:solidFill>
              </a:rPr>
              <a:t>amplificator de putere clasa A, cu cuplaj prin transformator</a:t>
            </a:r>
            <a:endParaRPr lang="ro-RO" b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F5EE0-4D62-4FA8-8344-081208F06E4C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4040" y="2767596"/>
            <a:ext cx="4299468" cy="35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3C7D75-06F5-48D2-A122-4CD3A9F30973}"/>
              </a:ext>
            </a:extLst>
          </p:cNvPr>
          <p:cNvSpPr txBox="1"/>
          <p:nvPr/>
        </p:nvSpPr>
        <p:spPr>
          <a:xfrm>
            <a:off x="5815219" y="4635813"/>
            <a:ext cx="5590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/>
              <a:t>Randamentul teoretic = 50%, practic = 40%</a:t>
            </a:r>
          </a:p>
        </p:txBody>
      </p:sp>
    </p:spTree>
    <p:extLst>
      <p:ext uri="{BB962C8B-B14F-4D97-AF65-F5344CB8AC3E}">
        <p14:creationId xmlns:p14="http://schemas.microsoft.com/office/powerpoint/2010/main" val="2139151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457200"/>
            <a:ext cx="10515599" cy="1143000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A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>
                <a:solidFill>
                  <a:srgbClr val="0070C0"/>
                </a:solidFill>
              </a:rPr>
              <a:t>Randamentul</a:t>
            </a:r>
            <a:endParaRPr lang="en-US">
              <a:solidFill>
                <a:srgbClr val="0070C0"/>
              </a:solidFill>
            </a:endParaRPr>
          </a:p>
          <a:p>
            <a:r>
              <a:rPr lang="en-US"/>
              <a:t>R</a:t>
            </a:r>
            <a:r>
              <a:rPr lang="ro-RO"/>
              <a:t>andamentul r</a:t>
            </a:r>
            <a:r>
              <a:rPr lang="en-US"/>
              <a:t>eprezintă raportul dintre puterea de ieşire în sarcină (putere utilă de c.a.) şi puterea de c.c. consumată de amplificator:</a:t>
            </a:r>
          </a:p>
          <a:p>
            <a:pPr>
              <a:buNone/>
            </a:pPr>
            <a:endParaRPr lang="en-US" b="1"/>
          </a:p>
          <a:p>
            <a:pPr>
              <a:buNone/>
            </a:pPr>
            <a:endParaRPr lang="en-US" b="1"/>
          </a:p>
          <a:p>
            <a:r>
              <a:rPr lang="en-US"/>
              <a:t>Randamentul maxim teoretic pentru un amplificator clasa A cu cuplaj capacitiv este 25% .</a:t>
            </a:r>
          </a:p>
          <a:p>
            <a:r>
              <a:rPr lang="en-US"/>
              <a:t>Practic</a:t>
            </a:r>
            <a:r>
              <a:rPr lang="ro-RO"/>
              <a:t>,</a:t>
            </a:r>
            <a:r>
              <a:rPr lang="en-US"/>
              <a:t> randamentul =10%.</a:t>
            </a:r>
            <a:endParaRPr lang="en-US" b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EED9F-83A7-45CD-B51F-14140297DC00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745" name="Object 1"/>
              <p:cNvSpPr txBox="1"/>
              <p:nvPr/>
            </p:nvSpPr>
            <p:spPr bwMode="auto">
              <a:xfrm>
                <a:off x="5439741" y="3272182"/>
                <a:ext cx="1312518" cy="90225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59745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9741" y="3272182"/>
                <a:ext cx="1312518" cy="9022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48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457200"/>
            <a:ext cx="10515599" cy="1143000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Amplificatoare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</a:t>
            </a:r>
            <a:r>
              <a:rPr lang="ro-RO" b="1">
                <a:latin typeface="+mn-lt"/>
              </a:rPr>
              <a:t>a</a:t>
            </a:r>
            <a:r>
              <a:rPr lang="en-US" b="1">
                <a:latin typeface="+mn-lt"/>
              </a:rPr>
              <a:t> B </a:t>
            </a:r>
            <a:r>
              <a:rPr lang="ro-RO" b="1">
                <a:latin typeface="+mn-lt"/>
              </a:rPr>
              <a:t>ș</a:t>
            </a:r>
            <a:r>
              <a:rPr lang="en-US" b="1">
                <a:latin typeface="+mn-lt"/>
              </a:rPr>
              <a:t>i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/>
              <a:t>Se mai numesc şi amplificatoare în contratimp;</a:t>
            </a:r>
            <a:endParaRPr lang="en-US"/>
          </a:p>
          <a:p>
            <a:r>
              <a:rPr lang="ro-RO"/>
              <a:t>Tranzistoarele nu conduc 360</a:t>
            </a:r>
            <a:r>
              <a:rPr lang="ro-RO">
                <a:sym typeface="Symbol" panose="05050102010706020507" pitchFamily="18" charset="2"/>
              </a:rPr>
              <a:t></a:t>
            </a:r>
            <a:r>
              <a:rPr lang="ro-RO"/>
              <a:t>, aşa cum este cazul la amplificatorul în clasa A ci mai puțin, fiind astfel necesare 2 tranzistoare, câte unul pentru fiecare semialternanță a semnalului;</a:t>
            </a:r>
            <a:endParaRPr lang="en-US"/>
          </a:p>
          <a:p>
            <a:r>
              <a:rPr lang="en-US"/>
              <a:t>Tranzistoarele</a:t>
            </a:r>
            <a:r>
              <a:rPr lang="ro-RO"/>
              <a:t> lucrează pe rând sau în contratimp</a:t>
            </a:r>
            <a:r>
              <a:rPr lang="en-US"/>
              <a:t>.</a:t>
            </a:r>
            <a:endParaRPr lang="ro-RO"/>
          </a:p>
          <a:p>
            <a:r>
              <a:rPr lang="ro-RO">
                <a:solidFill>
                  <a:srgbClr val="0070C0"/>
                </a:solidFill>
              </a:rPr>
              <a:t>Amplificatorul în clasa B</a:t>
            </a:r>
            <a:r>
              <a:rPr lang="ro-RO"/>
              <a:t> este polarizat la limita de blocare, astfel încât tranzistoarele lucrează în regiunea liniară doar 180</a:t>
            </a:r>
            <a:r>
              <a:rPr lang="ro-RO">
                <a:sym typeface="Symbol" panose="05050102010706020507" pitchFamily="18" charset="2"/>
              </a:rPr>
              <a:t></a:t>
            </a:r>
            <a:r>
              <a:rPr lang="ro-RO"/>
              <a:t> din perioada semnalului de intrare şi sunt blocate în celelalte 180</a:t>
            </a:r>
            <a:r>
              <a:rPr lang="ro-RO">
                <a:sym typeface="Symbol" panose="05050102010706020507" pitchFamily="18" charset="2"/>
              </a:rPr>
              <a:t></a:t>
            </a:r>
            <a:r>
              <a:rPr lang="ro-RO"/>
              <a:t>.</a:t>
            </a:r>
            <a:endParaRPr lang="en-US"/>
          </a:p>
          <a:p>
            <a:r>
              <a:rPr lang="ro-RO">
                <a:solidFill>
                  <a:srgbClr val="0070C0"/>
                </a:solidFill>
              </a:rPr>
              <a:t>Amplificatorul în clasă AB</a:t>
            </a:r>
            <a:r>
              <a:rPr lang="ro-RO"/>
              <a:t> este astfel polarizat încât tranzistoarele conduc puțin peste 180</a:t>
            </a:r>
            <a:r>
              <a:rPr lang="ro-RO">
                <a:sym typeface="Symbol" panose="05050102010706020507" pitchFamily="18" charset="2"/>
              </a:rPr>
              <a:t></a:t>
            </a:r>
            <a:r>
              <a:rPr lang="ro-RO"/>
              <a:t>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457CC-FD67-432B-BA33-74B4BDE33256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457200"/>
            <a:ext cx="10515599" cy="1143000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B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ș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 AB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/>
              <a:t>Avantaj</a:t>
            </a:r>
            <a:r>
              <a:rPr lang="en-US"/>
              <a:t> – eficien</a:t>
            </a:r>
            <a:r>
              <a:rPr lang="ro-RO"/>
              <a:t>ță</a:t>
            </a:r>
            <a:r>
              <a:rPr lang="en-US"/>
              <a:t> crescut</a:t>
            </a:r>
            <a:r>
              <a:rPr lang="ro-RO"/>
              <a:t>ă realizată prin:</a:t>
            </a:r>
            <a:endParaRPr lang="en-US"/>
          </a:p>
          <a:p>
            <a:pPr lvl="1"/>
            <a:r>
              <a:rPr lang="ro-RO"/>
              <a:t>Consum de la sursa de c.c. proporțional cu amplitudinea semnalului prelucrat;</a:t>
            </a:r>
            <a:endParaRPr lang="en-US"/>
          </a:p>
          <a:p>
            <a:pPr lvl="1"/>
            <a:r>
              <a:rPr lang="ro-RO"/>
              <a:t>Pentru o aceeaşi putere la intrare ca şi în cazul unui amplificator clasa A, în amplificatoarele clasa B şi AB se obține o putere de ieşire mai mare.</a:t>
            </a:r>
            <a:endParaRPr lang="en-US"/>
          </a:p>
          <a:p>
            <a:r>
              <a:rPr lang="ro-RO" u="sng"/>
              <a:t>Dezavantaj</a:t>
            </a:r>
            <a:r>
              <a:rPr lang="ro-RO"/>
              <a:t> </a:t>
            </a:r>
            <a:r>
              <a:rPr lang="en-US"/>
              <a:t>- </a:t>
            </a:r>
            <a:r>
              <a:rPr lang="ro-RO"/>
              <a:t>structura de amplificator mai complicată prin necesitatea utilizării a 2 tranzistoare care lucrează în contratimp şi care sunt, de obicei, complementare, câte unul pentru fiecare semialternanță a semnalului prelucrat</a:t>
            </a:r>
            <a:r>
              <a:rPr lang="en-US"/>
              <a:t> </a:t>
            </a:r>
            <a:r>
              <a:rPr lang="ro-RO"/>
              <a:t>și având parametrii cât mai apropiați.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F22AE-FB57-4E68-B911-699EAB8E52F5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0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143000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Func</a:t>
            </a:r>
            <a:r>
              <a:rPr lang="ro-RO" b="1">
                <a:latin typeface="+mn-lt"/>
              </a:rPr>
              <a:t>ț</a:t>
            </a:r>
            <a:r>
              <a:rPr lang="en-US" b="1">
                <a:latin typeface="+mn-lt"/>
              </a:rPr>
              <a:t>ionarea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Formele de undă ale tensiunii de intrare şi ieşire</a:t>
            </a:r>
            <a:r>
              <a:rPr lang="en-US"/>
              <a:t> (teoretic) pentru un amplificator clasa B realizat cu un singur tranzistor</a:t>
            </a:r>
            <a:r>
              <a:rPr lang="ro-RO"/>
              <a:t> (stânga) și 2 tranzistoare (dreapta)</a:t>
            </a:r>
            <a:r>
              <a:rPr lang="en-US"/>
              <a:t>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5D49A-3AF6-450F-A1A8-6D22B6FD75A1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7C0AA3-E3B7-418A-8793-5860A90C5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32093"/>
            <a:ext cx="5029200" cy="240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A3EF2A-F7A7-4BF6-8E33-6C79976E4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67239"/>
            <a:ext cx="4846997" cy="13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7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199" y="457200"/>
            <a:ext cx="10515599" cy="1143000"/>
          </a:xfrm>
        </p:spPr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Func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ț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ionarea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Amplificatoarele în clasa B (ca și AB) necesită 2 tranzistoare:</a:t>
            </a:r>
          </a:p>
          <a:p>
            <a:pPr lvl="1"/>
            <a:r>
              <a:rPr lang="ro-RO" sz="2000"/>
              <a:t>unul </a:t>
            </a:r>
            <a:r>
              <a:rPr lang="ro-RO" sz="2000" b="1"/>
              <a:t>npn</a:t>
            </a:r>
            <a:r>
              <a:rPr lang="ro-RO" sz="2000"/>
              <a:t> pentru alternanța pozitivă (Q1)</a:t>
            </a:r>
          </a:p>
          <a:p>
            <a:pPr lvl="1"/>
            <a:r>
              <a:rPr lang="ro-RO" sz="2000"/>
              <a:t>și un altul </a:t>
            </a:r>
            <a:r>
              <a:rPr lang="ro-RO" sz="2000" b="1"/>
              <a:t>pnp</a:t>
            </a:r>
            <a:r>
              <a:rPr lang="ro-RO" sz="2000"/>
              <a:t> pentru alternanța negativă (Q2).</a:t>
            </a:r>
            <a:endParaRPr lang="en-US" sz="20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9A3CF-A812-4A74-BCBE-EBA593334458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98E235-3D6B-4E43-B8BE-7DB8C9ECEE17}"/>
              </a:ext>
            </a:extLst>
          </p:cNvPr>
          <p:cNvSpPr txBox="1"/>
          <p:nvPr/>
        </p:nvSpPr>
        <p:spPr>
          <a:xfrm>
            <a:off x="8382000" y="4045680"/>
            <a:ext cx="3484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UT Sans Bold" panose="00000500000000000000" pitchFamily="50" charset="0"/>
              </a:rPr>
              <a:t>Observa</a:t>
            </a:r>
            <a:r>
              <a:rPr lang="ro-RO">
                <a:latin typeface="UT Sans Bold" panose="00000500000000000000" pitchFamily="50" charset="0"/>
              </a:rPr>
              <a:t>ție importantă</a:t>
            </a:r>
            <a:r>
              <a:rPr lang="ro-RO"/>
              <a:t>: </a:t>
            </a:r>
          </a:p>
          <a:p>
            <a:r>
              <a:rPr lang="ro-RO"/>
              <a:t>Sursa de alimentare V</a:t>
            </a:r>
            <a:r>
              <a:rPr lang="ro-RO" baseline="-25000"/>
              <a:t>CC</a:t>
            </a:r>
            <a:r>
              <a:rPr lang="ro-RO"/>
              <a:t> are (-) la masă iar sursa V</a:t>
            </a:r>
            <a:r>
              <a:rPr lang="ro-RO" baseline="-25000"/>
              <a:t>EE</a:t>
            </a:r>
            <a:r>
              <a:rPr lang="ro-RO"/>
              <a:t> are (+) la masă!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208EEB-B853-4E17-BAD8-891051CC6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41"/>
          <a:stretch/>
        </p:blipFill>
        <p:spPr>
          <a:xfrm>
            <a:off x="1010126" y="3117365"/>
            <a:ext cx="6514148" cy="31492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472098-8580-4451-AF65-F6CE8C11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223" y="236538"/>
            <a:ext cx="3439954" cy="37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0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Amplificator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clasa 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Schema cu tranzistoare complementare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BA8B-04C4-4EDA-B6DF-7D755BA53D19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CB9171-0B3A-4834-B0CB-612B0A07F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151" y="2351189"/>
            <a:ext cx="9297698" cy="38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5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Amplificator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B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70C0"/>
                </a:solidFill>
              </a:rPr>
              <a:t>Distorsiuni</a:t>
            </a:r>
            <a:r>
              <a:rPr lang="ro-RO" sz="3200" b="1">
                <a:solidFill>
                  <a:srgbClr val="0070C0"/>
                </a:solidFill>
              </a:rPr>
              <a:t>le</a:t>
            </a:r>
            <a:r>
              <a:rPr lang="en-US" sz="3200" b="1">
                <a:solidFill>
                  <a:srgbClr val="0070C0"/>
                </a:solidFill>
              </a:rPr>
              <a:t> de racordare</a:t>
            </a:r>
            <a:br>
              <a:rPr lang="en-US" sz="3200" b="1">
                <a:solidFill>
                  <a:srgbClr val="0070C0"/>
                </a:solidFill>
              </a:rPr>
            </a:br>
            <a:r>
              <a:rPr lang="ro-RO" sz="3200" b="1">
                <a:solidFill>
                  <a:srgbClr val="0070C0"/>
                </a:solidFill>
              </a:rPr>
              <a:t>(</a:t>
            </a:r>
            <a:r>
              <a:rPr lang="en-US" sz="3200" b="1">
                <a:solidFill>
                  <a:srgbClr val="0070C0"/>
                </a:solidFill>
              </a:rPr>
              <a:t>distorsiuni </a:t>
            </a:r>
            <a:r>
              <a:rPr lang="ro-RO" sz="3200" b="1">
                <a:solidFill>
                  <a:srgbClr val="0070C0"/>
                </a:solidFill>
              </a:rPr>
              <a:t>crossover)</a:t>
            </a:r>
            <a:endParaRPr lang="en-US" sz="3200" b="1">
              <a:solidFill>
                <a:srgbClr val="0070C0"/>
              </a:solidFill>
            </a:endParaRPr>
          </a:p>
          <a:p>
            <a:r>
              <a:rPr lang="ro-RO" sz="2400"/>
              <a:t>Când tensiunea aplicată la intrare este</a:t>
            </a:r>
            <a:br>
              <a:rPr lang="en-US" sz="2400"/>
            </a:br>
            <a:r>
              <a:rPr lang="ro-RO" sz="2400"/>
              <a:t>zero, ambele tranzistoare sunt blocate.</a:t>
            </a:r>
            <a:endParaRPr lang="en-US" sz="2400"/>
          </a:p>
          <a:p>
            <a:r>
              <a:rPr lang="ro-RO" sz="2400"/>
              <a:t>Amplitudinea semnalului de intrare trebuie să ajungă la valoarea </a:t>
            </a:r>
            <a:r>
              <a:rPr lang="ro-RO" sz="2400" i="1"/>
              <a:t>V</a:t>
            </a:r>
            <a:r>
              <a:rPr lang="ro-RO" sz="2400" i="1" baseline="-25000"/>
              <a:t>BE</a:t>
            </a:r>
            <a:r>
              <a:rPr lang="ro-RO" sz="2400" i="1"/>
              <a:t> </a:t>
            </a:r>
            <a:r>
              <a:rPr lang="en-US" sz="2400"/>
              <a:t>(</a:t>
            </a:r>
            <a:r>
              <a:rPr lang="en-US" sz="2400">
                <a:sym typeface="Symbol" panose="05050102010706020507" pitchFamily="18" charset="2"/>
              </a:rPr>
              <a:t> </a:t>
            </a:r>
            <a:r>
              <a:rPr lang="ro-RO" sz="2400">
                <a:sym typeface="Symbol" panose="05050102010706020507" pitchFamily="18" charset="2"/>
              </a:rPr>
              <a:t>0,7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ro-RO" sz="2400">
                <a:sym typeface="Symbol" panose="05050102010706020507" pitchFamily="18" charset="2"/>
              </a:rPr>
              <a:t>V</a:t>
            </a:r>
            <a:r>
              <a:rPr lang="ro-RO" sz="2400"/>
              <a:t>)</a:t>
            </a:r>
            <a:r>
              <a:rPr lang="en-US" sz="2400"/>
              <a:t> </a:t>
            </a:r>
            <a:r>
              <a:rPr lang="ro-RO" sz="2400"/>
              <a:t>pentru ca tranzistoarele să înceapă să conducă.</a:t>
            </a:r>
            <a:endParaRPr lang="en-US" sz="2400"/>
          </a:p>
          <a:p>
            <a:r>
              <a:rPr lang="ro-RO" sz="2400"/>
              <a:t>Astfel în forma semnalului de ieşire lipseşte semnal în intervalul de timp în care semnalul de intrare ajunge la </a:t>
            </a:r>
            <a:r>
              <a:rPr lang="ro-RO" sz="2400" i="1"/>
              <a:t>V</a:t>
            </a:r>
            <a:r>
              <a:rPr lang="ro-RO" sz="2400" i="1" baseline="-25000"/>
              <a:t>BE</a:t>
            </a:r>
            <a:r>
              <a:rPr lang="ro-RO" sz="2400" i="1"/>
              <a:t> </a:t>
            </a:r>
            <a:r>
              <a:rPr lang="en-US" sz="2400">
                <a:sym typeface="Symbol" panose="05050102010706020507" pitchFamily="18" charset="2"/>
              </a:rPr>
              <a:t> </a:t>
            </a:r>
            <a:r>
              <a:rPr lang="ro-RO" sz="2400">
                <a:sym typeface="Symbol" panose="05050102010706020507" pitchFamily="18" charset="2"/>
              </a:rPr>
              <a:t>0,7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ro-RO" sz="2400">
                <a:sym typeface="Symbol" panose="05050102010706020507" pitchFamily="18" charset="2"/>
              </a:rPr>
              <a:t>V</a:t>
            </a:r>
            <a:r>
              <a:rPr lang="ro-RO" sz="2400"/>
              <a:t>.</a:t>
            </a:r>
            <a:endParaRPr lang="en-US" sz="2400"/>
          </a:p>
          <a:p>
            <a:r>
              <a:rPr lang="ro-RO" sz="2400"/>
              <a:t>În cazul unui semnal de intrare sinusoidal, la trecerea semnalului</a:t>
            </a:r>
            <a:r>
              <a:rPr lang="en-US" sz="2400"/>
              <a:t> </a:t>
            </a:r>
            <a:r>
              <a:rPr lang="ro-RO" sz="2400"/>
              <a:t>de la o alternanță la alta apar</a:t>
            </a:r>
            <a:r>
              <a:rPr lang="en-US" sz="2400"/>
              <a:t>,</a:t>
            </a:r>
            <a:r>
              <a:rPr lang="ro-RO" sz="2400"/>
              <a:t> la ieşire</a:t>
            </a:r>
            <a:r>
              <a:rPr lang="en-US" sz="2400"/>
              <a:t>,</a:t>
            </a:r>
            <a:r>
              <a:rPr lang="ro-RO" sz="2400"/>
              <a:t> porțiuni orizontale, fără semnal, care determină </a:t>
            </a:r>
            <a:r>
              <a:rPr lang="ro-RO" sz="2400" b="1">
                <a:solidFill>
                  <a:srgbClr val="0070C0"/>
                </a:solidFill>
              </a:rPr>
              <a:t>distorsiuni</a:t>
            </a:r>
            <a:r>
              <a:rPr lang="en-US" sz="2400" b="1">
                <a:solidFill>
                  <a:srgbClr val="0070C0"/>
                </a:solidFill>
              </a:rPr>
              <a:t>le</a:t>
            </a:r>
            <a:r>
              <a:rPr lang="ro-RO" sz="2400" b="1">
                <a:solidFill>
                  <a:srgbClr val="0070C0"/>
                </a:solidFill>
              </a:rPr>
              <a:t> de racordare</a:t>
            </a:r>
            <a:r>
              <a:rPr lang="en-US" sz="2400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0DD8-7D7A-4106-88DF-F48495B438D9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09DC5-E7B9-4107-8329-0E0C6E8C1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614" y="346283"/>
            <a:ext cx="4641228" cy="31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9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>
                <a:latin typeface="+mn-lt"/>
              </a:rPr>
              <a:t>Probleme tratate</a:t>
            </a:r>
          </a:p>
        </p:txBody>
      </p:sp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b="1"/>
              <a:t>Tranzistorul </a:t>
            </a:r>
            <a:r>
              <a:rPr lang="en-US" sz="3200" b="1"/>
              <a:t>bipolar – </a:t>
            </a:r>
            <a:r>
              <a:rPr lang="ro-RO" sz="3200" b="1"/>
              <a:t>aplicații</a:t>
            </a:r>
          </a:p>
          <a:p>
            <a:pPr lvl="1"/>
            <a:r>
              <a:rPr lang="en-US" sz="2800">
                <a:solidFill>
                  <a:schemeClr val="bg1">
                    <a:lumMod val="75000"/>
                  </a:schemeClr>
                </a:solidFill>
              </a:rPr>
              <a:t>TB </a:t>
            </a:r>
            <a:r>
              <a:rPr lang="ro-RO" sz="2800">
                <a:solidFill>
                  <a:schemeClr val="bg1">
                    <a:lumMod val="75000"/>
                  </a:schemeClr>
                </a:solidFill>
              </a:rPr>
              <a:t>în comutație în circuite cu microcontroler</a:t>
            </a:r>
            <a:endParaRPr lang="en-US" sz="280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ro-RO" sz="2800"/>
              <a:t>Amplificatoare</a:t>
            </a:r>
          </a:p>
          <a:p>
            <a:pPr lvl="2"/>
            <a:r>
              <a:rPr lang="ro-RO" sz="2400">
                <a:solidFill>
                  <a:schemeClr val="bg1">
                    <a:lumMod val="75000"/>
                  </a:schemeClr>
                </a:solidFill>
              </a:rPr>
              <a:t>Amplificatoare de semnal mic</a:t>
            </a:r>
            <a:endParaRPr lang="ro-RO" sz="1800">
              <a:solidFill>
                <a:schemeClr val="bg1">
                  <a:lumMod val="75000"/>
                </a:schemeClr>
              </a:solidFill>
            </a:endParaRPr>
          </a:p>
          <a:p>
            <a:pPr lvl="3"/>
            <a:r>
              <a:rPr lang="ro-RO" sz="2000">
                <a:solidFill>
                  <a:schemeClr val="bg1">
                    <a:lumMod val="75000"/>
                  </a:schemeClr>
                </a:solidFill>
              </a:rPr>
              <a:t>Amplificatoare de c.a.</a:t>
            </a:r>
          </a:p>
          <a:p>
            <a:pPr lvl="3"/>
            <a:r>
              <a:rPr lang="ro-RO" sz="2000">
                <a:solidFill>
                  <a:schemeClr val="bg1">
                    <a:lumMod val="75000"/>
                  </a:schemeClr>
                </a:solidFill>
              </a:rPr>
              <a:t>Amplificatoare de c.c.</a:t>
            </a:r>
          </a:p>
          <a:p>
            <a:pPr lvl="2"/>
            <a:r>
              <a:rPr lang="ro-RO" sz="2400"/>
              <a:t>Amplificatoare de putere</a:t>
            </a:r>
          </a:p>
          <a:p>
            <a:pPr lvl="1"/>
            <a:r>
              <a:rPr lang="ro-RO" sz="2800"/>
              <a:t>Stabilizatoare de tensiune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552143-020B-4C51-90FD-81AE71CB6614}" type="datetime1">
              <a:rPr lang="en-US" smtClean="0"/>
              <a:t>11/24/2020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7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80D6BB-DD75-4D24-9D8C-BF554B0EC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82A0-81E6-43D0-B070-53065AE0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Amplificator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B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5A47-259C-41FA-AD95-F4215D0B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Caracteristici:</a:t>
            </a:r>
          </a:p>
          <a:p>
            <a:pPr lvl="1"/>
            <a:r>
              <a:rPr lang="ro-RO"/>
              <a:t>Folosește 2 tranzistoare complementare, câte unul pentru alternanța pozitivă și negativă a semnalului amplificat</a:t>
            </a:r>
          </a:p>
          <a:p>
            <a:pPr lvl="1"/>
            <a:r>
              <a:rPr lang="ro-RO"/>
              <a:t>Eficiență mult mai mare, în jur de 75-78,5%</a:t>
            </a:r>
          </a:p>
          <a:p>
            <a:pPr lvl="1"/>
            <a:r>
              <a:rPr lang="ro-RO"/>
              <a:t>Putere disipată mai mică</a:t>
            </a:r>
          </a:p>
          <a:p>
            <a:pPr lvl="1"/>
            <a:r>
              <a:rPr lang="ro-RO"/>
              <a:t>Stabil și fiabil</a:t>
            </a:r>
          </a:p>
          <a:p>
            <a:pPr lvl="1"/>
            <a:r>
              <a:rPr lang="ro-RO"/>
              <a:t>Necesită cel puțin 0,7 V pentru a începe să conducă, ceea ce înseamnă că orice valoare de semnal sub acesta nu se înregistrează, deci nu poate fi utilizat pentru aplicații precise</a:t>
            </a:r>
          </a:p>
          <a:p>
            <a:pPr lvl="1"/>
            <a:r>
              <a:rPr lang="ro-RO"/>
              <a:t>Combină 2 jumătăți de perioadă pentru a forma o perioadă completă a semnalului alternativ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EF9AA-E5DA-4EC5-B28A-805F6197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2DE56-8D6B-4FAE-9A5C-4DF1018D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13A27-5E33-42FC-B54F-F27A7EFE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20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25837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Func</a:t>
            </a:r>
            <a:r>
              <a:rPr lang="ro-RO" b="1">
                <a:latin typeface="+mn-lt"/>
              </a:rPr>
              <a:t>ț</a:t>
            </a:r>
            <a:r>
              <a:rPr lang="en-US" b="1">
                <a:latin typeface="+mn-lt"/>
              </a:rPr>
              <a:t>ionarea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clasa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Distorsiunile de racordare se elimină prin </a:t>
            </a:r>
            <a:r>
              <a:rPr lang="ro-RO" sz="2400" b="1">
                <a:solidFill>
                  <a:srgbClr val="0070C0"/>
                </a:solidFill>
              </a:rPr>
              <a:t>prepolarizarea tranzistoarelor finale</a:t>
            </a:r>
            <a:r>
              <a:rPr lang="ro-RO" sz="2400"/>
              <a:t>, astfel încât în absența semnalului de intrare PSF-ul lor să fie situat puțin peste punctul de blocare.</a:t>
            </a: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F80A-9F20-430C-9CB5-5B1241182748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178EED-6790-4307-A638-99B53E45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12" y="3222763"/>
            <a:ext cx="52863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6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01461-CB2E-4EA3-8EC5-968D59CD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Amplificator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AB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C27D2-C0DC-4007-9CC2-8272C2CF4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Caracteristici:</a:t>
            </a:r>
          </a:p>
          <a:p>
            <a:pPr lvl="1"/>
            <a:r>
              <a:rPr lang="ro-RO"/>
              <a:t>Folosește 2 tranzistoare care funcționează împreună;</a:t>
            </a:r>
          </a:p>
          <a:p>
            <a:pPr lvl="1"/>
            <a:r>
              <a:rPr lang="ro-RO"/>
              <a:t>Fiecare tranzistor este activ mai puțin de o perioadă, dar mai mult decât jumătatea de perioadă a semnalului amplificat;</a:t>
            </a:r>
          </a:p>
          <a:p>
            <a:pPr lvl="1"/>
            <a:r>
              <a:rPr lang="ro-RO"/>
              <a:t>Combină caracteristicile clasei A și clasei B;</a:t>
            </a:r>
          </a:p>
          <a:p>
            <a:pPr lvl="1"/>
            <a:r>
              <a:rPr lang="ro-RO"/>
              <a:t>Fără distorsiuni de racordare;</a:t>
            </a:r>
          </a:p>
          <a:p>
            <a:pPr lvl="1"/>
            <a:r>
              <a:rPr lang="ro-RO"/>
              <a:t>Destul de eficient, aproximativ 50-60% (randamentul practic);</a:t>
            </a:r>
          </a:p>
          <a:p>
            <a:pPr lvl="1"/>
            <a:r>
              <a:rPr lang="ro-RO"/>
              <a:t>Amplificatorul audio cel mai des întâlnit.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BE690-7502-4FD0-9003-510E7B87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DFCD3-0B42-47FB-8481-C17E0975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C886A-48E3-43E9-866B-C53A0C6E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22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08738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484A2-2B86-4D30-9E95-37C0E4915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Amplificator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AB</a:t>
            </a:r>
            <a:b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limenta</a:t>
            </a: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 cu două surse de tensiune (sursă dublă)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7940-345E-43CD-BFC3-8C574B53A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Schema de principiu</a:t>
            </a:r>
          </a:p>
          <a:p>
            <a:r>
              <a:rPr lang="ro-RO" sz="2400"/>
              <a:t>Prepolarizarea tranzistoarelor se realizează cu</a:t>
            </a:r>
            <a:br>
              <a:rPr lang="ro-RO" sz="2400"/>
            </a:br>
            <a:r>
              <a:rPr lang="ro-RO" sz="2400"/>
              <a:t>ajutorul divizorului rezistiv R</a:t>
            </a:r>
            <a:r>
              <a:rPr lang="ro-RO" sz="2400" baseline="-25000"/>
              <a:t>1</a:t>
            </a:r>
            <a:r>
              <a:rPr lang="ro-RO" sz="2400"/>
              <a:t> , R</a:t>
            </a:r>
            <a:r>
              <a:rPr lang="ro-RO" sz="2400" baseline="-25000"/>
              <a:t>2</a:t>
            </a:r>
            <a:r>
              <a:rPr lang="ro-RO" sz="2400"/>
              <a:t> și diodele </a:t>
            </a:r>
            <a:br>
              <a:rPr lang="ro-RO" sz="2400"/>
            </a:br>
            <a:r>
              <a:rPr lang="ro-RO" sz="2400"/>
              <a:t>D</a:t>
            </a:r>
            <a:r>
              <a:rPr lang="ro-RO" sz="2400" baseline="-25000"/>
              <a:t>1</a:t>
            </a:r>
            <a:r>
              <a:rPr lang="ro-RO" sz="2400"/>
              <a:t> , D</a:t>
            </a:r>
            <a:r>
              <a:rPr lang="ro-RO" sz="2400" baseline="-25000"/>
              <a:t>2</a:t>
            </a:r>
            <a:r>
              <a:rPr lang="ro-RO" sz="2400"/>
              <a:t>;</a:t>
            </a:r>
          </a:p>
          <a:p>
            <a:r>
              <a:rPr lang="ro-RO" sz="2400"/>
              <a:t>Când caracteristicile diodelor D</a:t>
            </a:r>
            <a:r>
              <a:rPr lang="ro-RO" sz="2400" baseline="-25000"/>
              <a:t>1</a:t>
            </a:r>
            <a:r>
              <a:rPr lang="ro-RO" sz="2400"/>
              <a:t> și D</a:t>
            </a:r>
            <a:r>
              <a:rPr lang="ro-RO" sz="2400" baseline="-25000"/>
              <a:t>2</a:t>
            </a:r>
            <a:r>
              <a:rPr lang="ro-RO" sz="2400"/>
              <a:t> sunt strâns </a:t>
            </a:r>
            <a:br>
              <a:rPr lang="ro-RO" sz="2400"/>
            </a:br>
            <a:r>
              <a:rPr lang="ro-RO" sz="2400"/>
              <a:t>potrivite cu caracteristicile joncțiunilor BE ale </a:t>
            </a:r>
            <a:br>
              <a:rPr lang="ro-RO" sz="2400"/>
            </a:br>
            <a:r>
              <a:rPr lang="ro-RO" sz="2400"/>
              <a:t>tranzistoarelor, curenții prin diode și prin </a:t>
            </a:r>
            <a:br>
              <a:rPr lang="ro-RO" sz="2400"/>
            </a:br>
            <a:r>
              <a:rPr lang="ro-RO" sz="2400"/>
              <a:t>tranzistoare sunt aceleași; aceasta se numește </a:t>
            </a:r>
            <a:br>
              <a:rPr lang="ro-RO" sz="2400"/>
            </a:br>
            <a:r>
              <a:rPr lang="ro-RO" sz="2400" b="1"/>
              <a:t>oglindă de curent</a:t>
            </a:r>
            <a:r>
              <a:rPr lang="ro-RO" sz="2400"/>
              <a:t>;</a:t>
            </a:r>
          </a:p>
          <a:p>
            <a:r>
              <a:rPr lang="ro-RO" sz="2400"/>
              <a:t>Această oglindă de curent determină funcționarea</a:t>
            </a:r>
            <a:br>
              <a:rPr lang="ro-RO" sz="2400"/>
            </a:br>
            <a:r>
              <a:rPr lang="ro-RO" sz="2400"/>
              <a:t>în clasa AB și elimină distorsiunile de racordare.</a:t>
            </a:r>
          </a:p>
          <a:p>
            <a:endParaRPr lang="ro-RO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A8C99-A9C2-469A-BE1C-045B990A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941EE-F75B-4471-8A97-BD3A13FC0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1AD86-73A4-47BB-802F-E4B0D2F99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23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DCD344-EAB0-4A9C-AF13-1D86AFF14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204" y="1526501"/>
            <a:ext cx="4525006" cy="48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03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Amplificator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clasa AB</a:t>
            </a:r>
            <a:br>
              <a:rPr lang="en-US" sz="4800" b="1">
                <a:latin typeface="+mn-lt"/>
              </a:rPr>
            </a:br>
            <a:r>
              <a:rPr lang="ro-RO" sz="3200" b="1">
                <a:latin typeface="+mn-lt"/>
              </a:rPr>
              <a:t>A</a:t>
            </a:r>
            <a:r>
              <a:rPr lang="en-US" sz="3200" b="1">
                <a:latin typeface="+mn-lt"/>
              </a:rPr>
              <a:t>limenta</a:t>
            </a:r>
            <a:r>
              <a:rPr lang="ro-RO" sz="3200" b="1">
                <a:latin typeface="+mn-lt"/>
              </a:rPr>
              <a:t>re</a:t>
            </a:r>
            <a:r>
              <a:rPr lang="en-US" sz="3200" b="1">
                <a:latin typeface="+mn-lt"/>
              </a:rPr>
              <a:t> cu </a:t>
            </a:r>
            <a:r>
              <a:rPr lang="ro-RO" sz="3200" b="1">
                <a:latin typeface="+mn-lt"/>
              </a:rPr>
              <a:t>o singură sursă de </a:t>
            </a:r>
            <a:r>
              <a:rPr lang="en-US" sz="3200" b="1">
                <a:latin typeface="+mn-lt"/>
              </a:rPr>
              <a:t>tensiune</a:t>
            </a:r>
            <a:endParaRPr lang="en-US" sz="48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Schema de principiu</a:t>
            </a:r>
          </a:p>
          <a:p>
            <a:r>
              <a:rPr lang="ro-RO" sz="2400"/>
              <a:t>Deoarece tensiunea de repaus la ieşire este </a:t>
            </a:r>
            <a:br>
              <a:rPr lang="ro-RO" sz="2400"/>
            </a:br>
            <a:r>
              <a:rPr lang="ro-RO" sz="2400"/>
              <a:t>diferită de zero trebuie să se utilizeze </a:t>
            </a:r>
            <a:br>
              <a:rPr lang="ro-RO" sz="2400"/>
            </a:br>
            <a:r>
              <a:rPr lang="ro-RO" sz="2400"/>
              <a:t>condensatorul de cuplaj cu sarcina, C</a:t>
            </a:r>
            <a:r>
              <a:rPr lang="ro-RO" sz="2400" baseline="-25000"/>
              <a:t>3</a:t>
            </a:r>
            <a:r>
              <a:rPr lang="ro-RO" sz="2400"/>
              <a:t>, care </a:t>
            </a:r>
            <a:br>
              <a:rPr lang="ro-RO" sz="2400"/>
            </a:br>
            <a:r>
              <a:rPr lang="ro-RO" sz="2400"/>
              <a:t>realizează o separare galvanică între sarcina </a:t>
            </a:r>
            <a:br>
              <a:rPr lang="ro-RO" sz="2400"/>
            </a:br>
            <a:r>
              <a:rPr lang="ro-RO" sz="2400"/>
              <a:t>R</a:t>
            </a:r>
            <a:r>
              <a:rPr lang="ro-RO" sz="2400" baseline="-25000"/>
              <a:t>L</a:t>
            </a:r>
            <a:r>
              <a:rPr lang="ro-RO" sz="2400"/>
              <a:t> şi montaj.</a:t>
            </a:r>
            <a:endParaRPr lang="en-US" sz="2400"/>
          </a:p>
          <a:p>
            <a:r>
              <a:rPr lang="ro-RO" sz="2400"/>
              <a:t>Ideal, tensiunea de ieşire (vârf-la-vârf) se </a:t>
            </a:r>
            <a:br>
              <a:rPr lang="ro-RO" sz="2400"/>
            </a:br>
            <a:r>
              <a:rPr lang="ro-RO" sz="2400"/>
              <a:t>modifică între zero şi V</a:t>
            </a:r>
            <a:r>
              <a:rPr lang="ro-RO" sz="2400" baseline="-25000"/>
              <a:t>CC</a:t>
            </a:r>
            <a:r>
              <a:rPr lang="ro-RO" sz="2400"/>
              <a:t>, în practică însă, </a:t>
            </a:r>
            <a:br>
              <a:rPr lang="ro-RO" sz="2400"/>
            </a:br>
            <a:r>
              <a:rPr lang="ro-RO" sz="2400"/>
              <a:t>excursia de tensiune este mai mică.</a:t>
            </a: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64B4D-7F33-4377-B52C-63B7556FF41A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F14C01-067D-4967-91DE-6FDE55085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" r="2780"/>
          <a:stretch/>
        </p:blipFill>
        <p:spPr>
          <a:xfrm>
            <a:off x="6858000" y="1628268"/>
            <a:ext cx="5227983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2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Amplificator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clasa AB</a:t>
            </a:r>
            <a:br>
              <a:rPr lang="ro-RO" sz="3600" b="1">
                <a:latin typeface="+mn-lt"/>
              </a:rPr>
            </a:br>
            <a:r>
              <a:rPr lang="ro-RO" sz="3200" b="1">
                <a:latin typeface="+mn-lt"/>
              </a:rPr>
              <a:t>Cuplaj prin transformator</a:t>
            </a:r>
            <a:endParaRPr lang="en-US" sz="36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Cele două</a:t>
            </a:r>
            <a:r>
              <a:rPr lang="en-US" sz="2400"/>
              <a:t> transformatoare de cuplaj</a:t>
            </a:r>
            <a:r>
              <a:rPr lang="ro-RO" sz="2400"/>
              <a:t> permit cuplarea semnalului </a:t>
            </a:r>
            <a:r>
              <a:rPr lang="ro-RO" sz="2400" i="1"/>
              <a:t>V</a:t>
            </a:r>
            <a:r>
              <a:rPr lang="ro-RO" sz="2400" i="1" baseline="-25000"/>
              <a:t>s</a:t>
            </a:r>
            <a:r>
              <a:rPr lang="ro-RO" sz="2400"/>
              <a:t> la etajul de putere (transformatorul defazor) şi apoi cuplarea semnalului amplificat cu sarcina  R</a:t>
            </a:r>
            <a:r>
              <a:rPr lang="ro-RO" sz="2400" baseline="-25000"/>
              <a:t>L</a:t>
            </a:r>
            <a:r>
              <a:rPr lang="ro-RO" sz="2400"/>
              <a:t> (transformatorul de ieșire);</a:t>
            </a:r>
          </a:p>
          <a:p>
            <a:r>
              <a:rPr lang="ro-RO" sz="2400"/>
              <a:t>Este realizat cu tranzistoare </a:t>
            </a:r>
            <a:br>
              <a:rPr lang="ro-RO" sz="2400"/>
            </a:br>
            <a:r>
              <a:rPr lang="ro-RO" sz="2400"/>
              <a:t>de acelaşi tip (ambele fie npn, </a:t>
            </a:r>
            <a:br>
              <a:rPr lang="ro-RO" sz="2400"/>
            </a:br>
            <a:r>
              <a:rPr lang="ro-RO" sz="2400"/>
              <a:t>fie pnp).</a:t>
            </a:r>
          </a:p>
          <a:p>
            <a:r>
              <a:rPr lang="ro-RO" sz="2400"/>
              <a:t>Polarizarea în clasa AB</a:t>
            </a:r>
            <a:br>
              <a:rPr lang="ro-RO" sz="2400"/>
            </a:br>
            <a:r>
              <a:rPr lang="ro-RO" sz="2400"/>
              <a:t>se realizează în punctul</a:t>
            </a:r>
            <a:br>
              <a:rPr lang="ro-RO" sz="2400"/>
            </a:br>
            <a:r>
              <a:rPr lang="ro-RO" sz="2400"/>
              <a:t>median al transformatorului</a:t>
            </a:r>
            <a:br>
              <a:rPr lang="ro-RO" sz="2400"/>
            </a:br>
            <a:r>
              <a:rPr lang="ro-RO" sz="2400"/>
              <a:t>defazor (primul din stânga).</a:t>
            </a: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3A71F-3E2A-40C5-9652-0E5203E8EE21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A2BDB6-1CC3-4108-AD56-1917A671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893" y="2903034"/>
            <a:ext cx="7144747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2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>
                <a:latin typeface="+mn-lt"/>
              </a:rPr>
              <a:t>Amplificator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clasa AB</a:t>
            </a:r>
            <a:br>
              <a:rPr lang="ro-RO" sz="3600" b="1">
                <a:latin typeface="+mn-lt"/>
              </a:rPr>
            </a:br>
            <a:r>
              <a:rPr lang="ro-RO" sz="3200" b="1">
                <a:latin typeface="+mn-lt"/>
              </a:rPr>
              <a:t>Perechea </a:t>
            </a:r>
            <a:r>
              <a:rPr lang="en-US" sz="3200" b="1">
                <a:latin typeface="+mn-lt"/>
              </a:rPr>
              <a:t>Darlington</a:t>
            </a:r>
            <a:endParaRPr lang="en-US" sz="3600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Întâlnită și sub denumire de configurația Darlington, presupune conectarea celor 2 TB astfel încât colectoarele sunt legate împreună iar joncțiunile B-E sunt în serie.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4501D-82FF-456F-A031-629185D07557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1524001" y="243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/>
              <p:cNvSpPr txBox="1"/>
              <p:nvPr/>
            </p:nvSpPr>
            <p:spPr bwMode="auto">
              <a:xfrm>
                <a:off x="5003800" y="5669757"/>
                <a:ext cx="5551557" cy="5969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𝐷𝑎𝑟𝑙𝑖𝑛𝑔𝑡𝑜𝑛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5669757"/>
                <a:ext cx="5551557" cy="596900"/>
              </a:xfrm>
              <a:prstGeom prst="rect">
                <a:avLst/>
              </a:prstGeom>
              <a:blipFill>
                <a:blip r:embed="rId2"/>
                <a:stretch>
                  <a:fillRect l="-98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4965700" y="3036214"/>
                <a:ext cx="3750918" cy="94090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00" y="3036214"/>
                <a:ext cx="3750918" cy="940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>
              <a:xfrm>
                <a:off x="4965700" y="4077306"/>
                <a:ext cx="5868504" cy="94090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𝐷𝑎𝑟𝑙𝑖𝑛𝑔𝑡𝑜𝑛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5700" y="4077306"/>
                <a:ext cx="5868504" cy="940905"/>
              </a:xfrm>
              <a:prstGeom prst="rect">
                <a:avLst/>
              </a:prstGeom>
              <a:blipFill>
                <a:blip r:embed="rId4"/>
                <a:stretch>
                  <a:fillRect l="-312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65700" y="510790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UT Sans" panose="00000500000000000000" pitchFamily="50" charset="0"/>
              </a:rPr>
              <a:t>unde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6BCCCC-588B-44C4-9DBB-E8D7414CB14F}"/>
              </a:ext>
            </a:extLst>
          </p:cNvPr>
          <p:cNvSpPr txBox="1"/>
          <p:nvPr/>
        </p:nvSpPr>
        <p:spPr>
          <a:xfrm>
            <a:off x="8153400" y="804747"/>
            <a:ext cx="3215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0" i="0">
                <a:solidFill>
                  <a:srgbClr val="0070C0"/>
                </a:solidFill>
                <a:effectLst/>
                <a:latin typeface="StrayhornMT-Regular"/>
              </a:rPr>
              <a:t>Sidney Darlington (1906–1997)</a:t>
            </a:r>
            <a:r>
              <a:rPr lang="ro-RO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7CE4B27-00FE-4A24-AEB0-F16C0EBA3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852" y="3429000"/>
            <a:ext cx="3307080" cy="22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BE94-FD2F-4560-AF7F-34D8C9F7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Amplificator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AB</a:t>
            </a:r>
            <a:br>
              <a:rPr kumimoji="0" lang="ro-RO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Perechea Sziklai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83617-DE66-4AC8-88BC-49DEC05B0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Perechea Sziklai este similară cu perechea Darlington, cu excepția faptului că este formată din două tipuri de tranzistoare, un npn și un pnp.</a:t>
            </a:r>
            <a:endParaRPr lang="en-US" sz="2400"/>
          </a:p>
          <a:p>
            <a:r>
              <a:rPr lang="en-US" sz="2400"/>
              <a:t>I se mai spune </a:t>
            </a:r>
            <a:r>
              <a:rPr lang="ro-RO" sz="2400"/>
              <a:t>Darlington complementar sau tranzistor compus.</a:t>
            </a:r>
            <a:endParaRPr lang="en-US" sz="2400"/>
          </a:p>
          <a:p>
            <a:r>
              <a:rPr lang="ro-RO" sz="2400"/>
              <a:t>Câștigul î</a:t>
            </a:r>
            <a:r>
              <a:rPr lang="en-US" sz="2400"/>
              <a:t>n curent</a:t>
            </a:r>
            <a:r>
              <a:rPr lang="ro-RO" sz="2400"/>
              <a:t> este aproximativ același ca </a:t>
            </a:r>
            <a:r>
              <a:rPr lang="en-US" sz="2400"/>
              <a:t>la</a:t>
            </a:r>
            <a:r>
              <a:rPr lang="ro-RO" sz="2400"/>
              <a:t> perechea Darlington.</a:t>
            </a:r>
          </a:p>
          <a:p>
            <a:r>
              <a:rPr lang="ro-RO" sz="2400"/>
              <a:t>Ca diferență, curentul de bază al lui Q2 este curentul colector al lui Q1 în locul curentului de emitor, ca în aranjamentul Darlington.</a:t>
            </a:r>
            <a:endParaRPr lang="ro-RO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AA7FC-3BDB-40DB-86FE-0FF851D4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9A5FB-35E9-4495-BD40-DB0936F5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084B4-8820-4C3F-A40D-7818191E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27</a:t>
            </a:fld>
            <a:endParaRPr lang="ro-R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672DEC-565C-4EC2-8B13-0472AA9AA8A7}"/>
              </a:ext>
            </a:extLst>
          </p:cNvPr>
          <p:cNvSpPr txBox="1"/>
          <p:nvPr/>
        </p:nvSpPr>
        <p:spPr>
          <a:xfrm>
            <a:off x="8271427" y="658574"/>
            <a:ext cx="3421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800" b="0" i="0">
                <a:solidFill>
                  <a:srgbClr val="0070C0"/>
                </a:solidFill>
                <a:effectLst/>
                <a:latin typeface="StrayhornMT-Regular"/>
              </a:rPr>
              <a:t>George Clifford Sziklai</a:t>
            </a:r>
            <a:r>
              <a:rPr lang="ro-RO">
                <a:solidFill>
                  <a:srgbClr val="0070C0"/>
                </a:solidFill>
              </a:rPr>
              <a:t> </a:t>
            </a:r>
            <a:r>
              <a:rPr lang="en-US">
                <a:solidFill>
                  <a:srgbClr val="0070C0"/>
                </a:solidFill>
              </a:rPr>
              <a:t>(1909-1998)</a:t>
            </a:r>
            <a:endParaRPr lang="ro-RO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212F7-E38B-40E9-A2FA-9147CC235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6" y="4215606"/>
            <a:ext cx="2864168" cy="21407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96C565-ECDF-4323-B292-ACD56B3E49B6}"/>
              </a:ext>
            </a:extLst>
          </p:cNvPr>
          <p:cNvSpPr txBox="1"/>
          <p:nvPr/>
        </p:nvSpPr>
        <p:spPr>
          <a:xfrm>
            <a:off x="3454304" y="4363278"/>
            <a:ext cx="814755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o-RO"/>
              <a:t>IMPORTANT: tipul tranzistorului de mică putere (Q1) dă tipul tranzistorului compus.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7AAE9-9300-4483-B7C5-98B2EF6A6869}"/>
                  </a:ext>
                </a:extLst>
              </p:cNvPr>
              <p:cNvSpPr txBox="1"/>
              <p:nvPr/>
            </p:nvSpPr>
            <p:spPr>
              <a:xfrm>
                <a:off x="3899452" y="4916646"/>
                <a:ext cx="74696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𝑆𝑧𝑖𝑘𝑙𝑎𝑖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7AAE9-9300-4483-B7C5-98B2EF6A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452" y="4916646"/>
                <a:ext cx="7469609" cy="369332"/>
              </a:xfrm>
              <a:prstGeom prst="rect">
                <a:avLst/>
              </a:prstGeom>
              <a:blipFill>
                <a:blip r:embed="rId3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98EFC4-78E4-4C0C-9012-163D16D03E59}"/>
                  </a:ext>
                </a:extLst>
              </p:cNvPr>
              <p:cNvSpPr txBox="1"/>
              <p:nvPr/>
            </p:nvSpPr>
            <p:spPr>
              <a:xfrm>
                <a:off x="4022035" y="5636498"/>
                <a:ext cx="3692036" cy="36933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𝑆𝑧𝑖𝑘𝑙𝑎𝑖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98EFC4-78E4-4C0C-9012-163D16D03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035" y="5636498"/>
                <a:ext cx="3692036" cy="369332"/>
              </a:xfrm>
              <a:prstGeom prst="rect">
                <a:avLst/>
              </a:prstGeom>
              <a:blipFill>
                <a:blip r:embed="rId4"/>
                <a:stretch>
                  <a:fillRect l="-2645" r="-331" b="-35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106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Amplificator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AB</a:t>
            </a:r>
            <a:br>
              <a:rPr kumimoji="0" lang="ro-RO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Realizare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cu tranzistoare </a:t>
            </a: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conexiune Darlington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Schema de principiu </a:t>
            </a:r>
            <a:r>
              <a:rPr lang="en-US" sz="2400">
                <a:solidFill>
                  <a:srgbClr val="0070C0"/>
                </a:solidFill>
              </a:rPr>
              <a:t>(alimentare cu o singur</a:t>
            </a:r>
            <a:r>
              <a:rPr lang="ro-RO" sz="2400">
                <a:solidFill>
                  <a:srgbClr val="0070C0"/>
                </a:solidFill>
              </a:rPr>
              <a:t>ă </a:t>
            </a:r>
            <a:br>
              <a:rPr lang="ro-RO" sz="2400">
                <a:solidFill>
                  <a:srgbClr val="0070C0"/>
                </a:solidFill>
              </a:rPr>
            </a:br>
            <a:r>
              <a:rPr lang="en-US" sz="2400">
                <a:solidFill>
                  <a:srgbClr val="0070C0"/>
                </a:solidFill>
              </a:rPr>
              <a:t>surs</a:t>
            </a:r>
            <a:r>
              <a:rPr lang="ro-RO" sz="2400">
                <a:solidFill>
                  <a:srgbClr val="0070C0"/>
                </a:solidFill>
              </a:rPr>
              <a:t>ă</a:t>
            </a:r>
            <a:r>
              <a:rPr lang="en-US" sz="2400">
                <a:solidFill>
                  <a:srgbClr val="0070C0"/>
                </a:solidFill>
              </a:rPr>
              <a:t>)</a:t>
            </a:r>
            <a:endParaRPr lang="ro-RO" sz="240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400"/>
              <a:t>Numărul diodelor care asigură prepolarizarea </a:t>
            </a:r>
            <a:br>
              <a:rPr lang="ro-RO" sz="2400"/>
            </a:br>
            <a:r>
              <a:rPr lang="ro-RO" sz="2400"/>
              <a:t>s-a dublat, deoarece s-a dublat şi numărul </a:t>
            </a:r>
            <a:br>
              <a:rPr lang="ro-RO" sz="2400"/>
            </a:br>
            <a:r>
              <a:rPr lang="ro-RO" sz="2400"/>
              <a:t>joncțiunilor B-E.</a:t>
            </a:r>
            <a:endParaRPr lang="en-US" sz="2400"/>
          </a:p>
          <a:p>
            <a:pPr marL="285750" indent="-285750"/>
            <a:r>
              <a:rPr lang="ro-RO" sz="2400"/>
              <a:t>Avantajul principal al conexiunii Darlington </a:t>
            </a:r>
            <a:br>
              <a:rPr lang="ro-RO" sz="2400"/>
            </a:br>
            <a:r>
              <a:rPr lang="ro-RO" sz="2400"/>
              <a:t>constă în creşterea rezistenței de intrare a </a:t>
            </a:r>
            <a:br>
              <a:rPr lang="ro-RO" sz="2400"/>
            </a:br>
            <a:r>
              <a:rPr lang="ro-RO" sz="2400"/>
              <a:t>amplificatorului:</a:t>
            </a:r>
            <a:br>
              <a:rPr lang="ro-RO" sz="2400"/>
            </a:br>
            <a:br>
              <a:rPr lang="ro-RO" sz="2400"/>
            </a:br>
            <a:br>
              <a:rPr lang="ro-RO" sz="2400"/>
            </a:br>
            <a:r>
              <a:rPr lang="en-US" sz="2400"/>
              <a:t>presupun</a:t>
            </a:r>
            <a:r>
              <a:rPr lang="ro-RO" sz="2400"/>
              <a:t>â</a:t>
            </a:r>
            <a:r>
              <a:rPr lang="en-US" sz="2400"/>
              <a:t>nd c</a:t>
            </a:r>
            <a:r>
              <a:rPr lang="ro-RO" sz="2400"/>
              <a:t>ă</a:t>
            </a:r>
            <a:r>
              <a:rPr lang="en-US" sz="2400"/>
              <a:t> </a:t>
            </a:r>
            <a:r>
              <a:rPr lang="el-GR" sz="2400"/>
              <a:t>β</a:t>
            </a:r>
            <a:r>
              <a:rPr lang="en-US" sz="2400"/>
              <a:t>1=</a:t>
            </a:r>
            <a:r>
              <a:rPr lang="el-GR" sz="2400"/>
              <a:t>β</a:t>
            </a:r>
            <a:r>
              <a:rPr lang="en-US" sz="2400"/>
              <a:t>2=</a:t>
            </a:r>
            <a:r>
              <a:rPr lang="el-GR" sz="2400"/>
              <a:t>β</a:t>
            </a:r>
            <a:r>
              <a:rPr lang="ro-RO" sz="2400"/>
              <a:t>.</a:t>
            </a: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FEC2-B8CC-4BE1-87EC-9AFD64EF6DDF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1524001" y="243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24" name="Object 4"/>
              <p:cNvSpPr txBox="1"/>
              <p:nvPr/>
            </p:nvSpPr>
            <p:spPr bwMode="auto">
              <a:xfrm>
                <a:off x="1157498" y="4835025"/>
                <a:ext cx="5124034" cy="4923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84324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7498" y="4835025"/>
                <a:ext cx="5124034" cy="492350"/>
              </a:xfrm>
              <a:prstGeom prst="rect">
                <a:avLst/>
              </a:prstGeom>
              <a:blipFill>
                <a:blip r:embed="rId2"/>
                <a:stretch>
                  <a:fillRect l="-357" b="-987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06DB30E-1B8C-4955-91DE-42C75B4D6B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5"/>
          <a:stretch/>
        </p:blipFill>
        <p:spPr>
          <a:xfrm>
            <a:off x="7360527" y="1558951"/>
            <a:ext cx="4452606" cy="47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22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B0E3E-1778-438C-A05E-D6A35A56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Amplificator </a:t>
            </a:r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clasa AB</a:t>
            </a:r>
            <a:br>
              <a:rPr kumimoji="0" lang="ro-RO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Realizare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cu tranzistoare </a:t>
            </a: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î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 conexiune Darlington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13BB2-369B-4E75-812C-B333CFB8D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Schema de principiu</a:t>
            </a:r>
            <a:r>
              <a:rPr lang="ro-RO">
                <a:solidFill>
                  <a:srgbClr val="0070C0"/>
                </a:solidFill>
              </a:rPr>
              <a:t> (</a:t>
            </a:r>
            <a:r>
              <a:rPr lang="ro-RO" sz="2400">
                <a:solidFill>
                  <a:srgbClr val="0070C0"/>
                </a:solidFill>
              </a:rPr>
              <a:t>alimentare cu sursă dublă</a:t>
            </a:r>
            <a:r>
              <a:rPr lang="ro-RO">
                <a:solidFill>
                  <a:srgbClr val="0070C0"/>
                </a:solidFill>
              </a:rPr>
              <a:t>)</a:t>
            </a:r>
          </a:p>
          <a:p>
            <a:r>
              <a:rPr lang="ro-RO" sz="2400"/>
              <a:t>Darlington-ul complementar este utilizat atunci </a:t>
            </a:r>
            <a:br>
              <a:rPr lang="ro-RO" sz="2400"/>
            </a:br>
            <a:r>
              <a:rPr lang="ro-RO" sz="2400"/>
              <a:t>când se determină că ar trebui folosite tranzistoare </a:t>
            </a:r>
            <a:br>
              <a:rPr lang="ro-RO" sz="2400"/>
            </a:br>
            <a:r>
              <a:rPr lang="ro-RO" sz="2400"/>
              <a:t>de putere de ieșire de același tip (fie npn, fie pnp).</a:t>
            </a:r>
          </a:p>
          <a:p>
            <a:r>
              <a:rPr lang="ro-RO" sz="2400"/>
              <a:t>Din cauza alimentării cu tensiune dublă, nu mai </a:t>
            </a:r>
            <a:br>
              <a:rPr lang="ro-RO" sz="2400"/>
            </a:br>
            <a:r>
              <a:rPr lang="ro-RO" sz="2400"/>
              <a:t>este nevoie de condensator de cuplaj la ieșire </a:t>
            </a:r>
            <a:br>
              <a:rPr lang="ro-RO" sz="2400"/>
            </a:br>
            <a:r>
              <a:rPr lang="ro-RO" sz="2400"/>
              <a:t>(sarcina se cuplează direct).</a:t>
            </a:r>
          </a:p>
          <a:p>
            <a:r>
              <a:rPr lang="ro-RO" sz="2400"/>
              <a:t>Se observă că între bazele tranzistoarelor Q1 și Q3 </a:t>
            </a:r>
            <a:br>
              <a:rPr lang="ro-RO" sz="2400"/>
            </a:br>
            <a:r>
              <a:rPr lang="ro-RO" sz="2400"/>
              <a:t>sunt 3 joncțiuni B-E înseriate, de aceea polarizarea </a:t>
            </a:r>
            <a:br>
              <a:rPr lang="ro-RO" sz="2400"/>
            </a:br>
            <a:r>
              <a:rPr lang="ro-RO" sz="2400"/>
              <a:t>în clasa AB se realizează doar cu 3 diode, D1...D3.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06E21-E03C-47DD-9633-473E34D8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6411D-5B39-4069-8E03-926B543D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CC6E9-80AA-4474-B015-E2FB588C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29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9BD8B-6838-4740-9D8E-2E3E3E307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790" y="1927582"/>
            <a:ext cx="4465943" cy="44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Amplificatoare de putere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constituie etajul final dintr-un sistem de prelucrare a semnalelor</a:t>
            </a:r>
          </a:p>
          <a:p>
            <a:r>
              <a:rPr lang="en-US"/>
              <a:t>sunt amplificatoare de semnal mare.</a:t>
            </a:r>
            <a:r>
              <a:rPr lang="ro-RO"/>
              <a:t> </a:t>
            </a:r>
            <a:r>
              <a:rPr lang="en-US"/>
              <a:t>Acest lucru înseamnă că în timpul funcționării se utilizează o porțiune mai mare din dreapta de sarcină decât în cazul amplificatoarelor de semnal</a:t>
            </a:r>
            <a:r>
              <a:rPr lang="ro-RO"/>
              <a:t> mic</a:t>
            </a:r>
            <a:r>
              <a:rPr lang="en-US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7368-4642-4805-AA81-363FCC5C43C7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0F9D38-AD20-49AB-84F2-863316AC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4311267"/>
            <a:ext cx="88582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756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Amplificator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clasa AB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70C0"/>
                </a:solidFill>
              </a:rPr>
              <a:t>Randamentul</a:t>
            </a:r>
          </a:p>
          <a:p>
            <a:endParaRPr lang="en-US"/>
          </a:p>
          <a:p>
            <a:r>
              <a:rPr lang="ro-RO" sz="2400"/>
              <a:t>Randamentul maxim în clasa B (ceva mai mic în clasă AB) este:</a:t>
            </a:r>
            <a:endParaRPr lang="en-US" sz="2400"/>
          </a:p>
          <a:p>
            <a:endParaRPr lang="en-US" sz="2400"/>
          </a:p>
          <a:p>
            <a:pPr>
              <a:buNone/>
            </a:pPr>
            <a:r>
              <a:rPr lang="en-US" sz="2400"/>
              <a:t>	</a:t>
            </a:r>
          </a:p>
          <a:p>
            <a:pPr>
              <a:buNone/>
            </a:pPr>
            <a:r>
              <a:rPr lang="en-US" sz="2400"/>
              <a:t>	</a:t>
            </a:r>
            <a:r>
              <a:rPr lang="ro-RO" sz="2400"/>
              <a:t>atât în cazul amplificatorului alimentat cu tensiune dublă, cât şi în cazul amplificatorului alimentat cu o singură tensiune.</a:t>
            </a: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32871-AA37-4038-88C3-983ECB5E9FDE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0227" name="Object 3"/>
              <p:cNvSpPr txBox="1"/>
              <p:nvPr/>
            </p:nvSpPr>
            <p:spPr bwMode="auto">
              <a:xfrm>
                <a:off x="5461273" y="1894205"/>
                <a:ext cx="1269449" cy="965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80227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1273" y="1894205"/>
                <a:ext cx="1269449" cy="965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1524001" y="243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E21A28-1A80-4F3A-BF67-191BB3F0A5D5}"/>
                  </a:ext>
                </a:extLst>
              </p:cNvPr>
              <p:cNvSpPr txBox="1"/>
              <p:nvPr/>
            </p:nvSpPr>
            <p:spPr>
              <a:xfrm>
                <a:off x="3827683" y="3431327"/>
                <a:ext cx="4536627" cy="751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𝑖𝑒𝑠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=0,785 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78,5%</m:t>
                          </m:r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E21A28-1A80-4F3A-BF67-191BB3F0A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683" y="3431327"/>
                <a:ext cx="4536627" cy="751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750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+mn-lt"/>
              </a:rPr>
              <a:t>Amplificator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clasa AB vs.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Comparativ cu randamentul maxim, toeretic (25%) al amplificatoarelor în clasa A cu cuplaj capacitiv, cel al amplificatoarelor în clasa B/AB (78,5%) este aproximativ de 3 ori mai mare.</a:t>
            </a:r>
            <a:endParaRPr lang="en-US"/>
          </a:p>
          <a:p>
            <a:r>
              <a:rPr lang="ro-RO"/>
              <a:t>În plus, pentru un etaj de ieşire în clasă B/AB, disipația de putere în absența semnalului de intrare este practic zero.</a:t>
            </a:r>
            <a:endParaRPr lang="en-US"/>
          </a:p>
          <a:p>
            <a:r>
              <a:rPr lang="ro-RO"/>
              <a:t>Datorită acestor două avantaje majore, etajele de ieşire în clasă B/AB sunt mai des utilizate decât cele în clasă A.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6071-FFCC-4D81-B7E2-9BFDCC31D5E7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1524001" y="2439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98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EA7D6-0903-446C-A711-9A8826BC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Amplificatoare în clasa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DAD2A-32F8-42EA-86EA-970CBBDC2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Un amplificator de putere în clasa C este cel mai eficient, dar are cel mai mic ciclu de funcționare și liniaritate. Unghiul de conducție este mic, undeva în jurul vecinătății de 90</a:t>
            </a:r>
            <a:r>
              <a:rPr lang="ro-RO" sz="2400">
                <a:sym typeface="Symbol" panose="05050102010706020507" pitchFamily="18" charset="2"/>
              </a:rPr>
              <a:t></a:t>
            </a:r>
            <a:r>
              <a:rPr lang="ro-RO" sz="2400"/>
              <a:t>. Acest lucru provoacă și o distorsiune ridicată a semnalului de ieșire, astfel încât amplificatoarele în clasă C nu sunt de obicei utilizate ca amplificatoare audio și sunt utilizate în anumite aplicații de radiofrecvență.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AB441-F4A1-4F27-B86E-7D369ED89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4FA47-8C78-45B0-B317-8A47B0D3E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665-6C08-484D-9530-F2404704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32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6B32F-CF2A-4EDD-9FE5-D23A4064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723481"/>
            <a:ext cx="50292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02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1CF5-3AFD-46E1-8881-8355534B5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în clasa C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987E6-C504-4762-AF7D-759D0690E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3200"/>
              <a:t>Caracteristici</a:t>
            </a:r>
          </a:p>
          <a:p>
            <a:pPr lvl="1"/>
            <a:r>
              <a:rPr lang="ro-RO" sz="2800"/>
              <a:t>Cel mai puțin liniar între amplificatoarele de putere</a:t>
            </a:r>
          </a:p>
          <a:p>
            <a:pPr lvl="1"/>
            <a:r>
              <a:rPr lang="ro-RO" sz="2800"/>
              <a:t>Eficiență foarte mare, de aproximativ 80-90%</a:t>
            </a:r>
          </a:p>
          <a:p>
            <a:pPr lvl="1"/>
            <a:r>
              <a:rPr lang="ro-RO" sz="2800"/>
              <a:t>Distorsionare ridicată la ieșire</a:t>
            </a:r>
          </a:p>
          <a:p>
            <a:pPr lvl="1"/>
            <a:r>
              <a:rPr lang="ro-RO" sz="2800"/>
              <a:t>Două moduri de operare, acordat și dezacordat</a:t>
            </a:r>
          </a:p>
          <a:p>
            <a:pPr lvl="1"/>
            <a:r>
              <a:rPr lang="ro-RO" sz="2800"/>
              <a:t>Disipare redusă a puterii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F5B38-CFBA-4D3A-A0EE-D7F22156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8354B-193D-402E-8A91-C0AB15E85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63570-9DBD-43C0-9069-2AA79649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33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34174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66BA-E775-4CB0-8375-9639A970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Amplificatoare în clasa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4642-222F-4596-A9BB-BA5B34A85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Este un amplificator neliniar în comutație în care cele două tranzistoare funcționează ca întrerupătoare în loc de dispozitive cu câștig liniar.</a:t>
            </a:r>
          </a:p>
          <a:p>
            <a:r>
              <a:rPr lang="ro-RO" sz="2400"/>
              <a:t>Acesta convertește semnalul analogic în semnal digital prin modularea lățimii impulsului, modularea densității pulsului sau ceva similar înainte de a fi amplificat.</a:t>
            </a:r>
          </a:p>
          <a:p>
            <a:r>
              <a:rPr lang="ro-RO" sz="2400"/>
              <a:t>Rezultatul final este o ieșire cu randament și câștig ridicate, fără prea multe distorsiuni.</a:t>
            </a:r>
          </a:p>
          <a:p>
            <a:r>
              <a:rPr lang="ro-RO" sz="2400"/>
              <a:t>Deși inițial erau utilizate pentru controlul motoarelor, acestea sunt acum folosite și ca amplificatoare audio de putere.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7DADE-735F-44CD-B1A4-822C0539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7F2D-49DA-4B20-80CF-C820388A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C0ACC-9BB8-44EA-9A3C-C1F9DB48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34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8900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A66BA-E775-4CB0-8375-9639A970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Amplificatoare în clasa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4642-222F-4596-A9BB-BA5B34A85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Schema bloc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7DADE-735F-44CD-B1A4-822C0539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D30E3-E5DA-4DA4-975E-E4620B72FA64}" type="datetime1">
              <a:rPr lang="en-US" smtClean="0"/>
              <a:t>11/24/2020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7F2D-49DA-4B20-80CF-C820388A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C0ACC-9BB8-44EA-9A3C-C1F9DB48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D40DF-C9B7-45DA-B0E0-E1D5823FFDCE}" type="slidenum">
              <a:rPr lang="ro-RO" smtClean="0"/>
              <a:t>35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3E774F-A326-4409-BD63-206BB4BEE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4" y="2388345"/>
            <a:ext cx="7033240" cy="29580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4E788E-7AB1-4B80-A6E9-06DB03BD8877}"/>
              </a:ext>
            </a:extLst>
          </p:cNvPr>
          <p:cNvSpPr txBox="1"/>
          <p:nvPr/>
        </p:nvSpPr>
        <p:spPr>
          <a:xfrm>
            <a:off x="7782338" y="2388345"/>
            <a:ext cx="42473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/>
              <a:t>Caracteristici: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/>
              <a:t>Eficiență ridicată, teoretic poate fi de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/>
              <a:t>Putere disipată redusă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/>
              <a:t>Consum redus de putere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/>
              <a:t>Mai complex decât alte tipuri de amplificatoare de putere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/>
              <a:t>Ieșire cu precizie bună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82AAAA-0EEA-4ACB-A803-75F69E73E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989" y="165773"/>
            <a:ext cx="4715533" cy="17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25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Reacția în amplificatoare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Reacția constă în preluarea unei părți bine determinate din semnalul de ieşire al amplificatorului şi aducerea acestuia la intrarea lui.</a:t>
            </a:r>
          </a:p>
          <a:p>
            <a:r>
              <a:rPr lang="ro-RO"/>
              <a:t>Reacția poate fi:</a:t>
            </a:r>
          </a:p>
          <a:p>
            <a:pPr lvl="1"/>
            <a:r>
              <a:rPr lang="ro-RO"/>
              <a:t>negativă</a:t>
            </a:r>
          </a:p>
          <a:p>
            <a:pPr lvl="1"/>
            <a:r>
              <a:rPr lang="ro-RO"/>
              <a:t>pozitivă</a:t>
            </a:r>
          </a:p>
          <a:p>
            <a:r>
              <a:rPr lang="ro-RO"/>
              <a:t>Reacția negativă se aplică amplificatoarelor.</a:t>
            </a:r>
          </a:p>
          <a:p>
            <a:r>
              <a:rPr lang="ro-RO"/>
              <a:t>Reacția pozitivă este caracteristică oscilatoarelor.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912B8A-A511-4747-9925-10F3C0282212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66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Reacția în amplificatoare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Structura unui amplificator cu reacție negativă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70113-F433-4FC0-BC46-03941EE5B9E3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/>
              <p:cNvSpPr txBox="1"/>
              <p:nvPr/>
            </p:nvSpPr>
            <p:spPr bwMode="auto">
              <a:xfrm>
                <a:off x="7450205" y="2399557"/>
                <a:ext cx="1961807" cy="50080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0205" y="2399557"/>
                <a:ext cx="1961807" cy="500804"/>
              </a:xfrm>
              <a:prstGeom prst="rect">
                <a:avLst/>
              </a:prstGeom>
              <a:blipFill>
                <a:blip r:embed="rId2"/>
                <a:stretch>
                  <a:fillRect l="-62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7450205" y="2897677"/>
                <a:ext cx="3483665" cy="52990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0205" y="2897677"/>
                <a:ext cx="3483665" cy="529902"/>
              </a:xfrm>
              <a:prstGeom prst="rect">
                <a:avLst/>
              </a:prstGeom>
              <a:blipFill>
                <a:blip r:embed="rId3"/>
                <a:stretch>
                  <a:fillRect l="-350" b="-2299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7467598" y="3467564"/>
                <a:ext cx="1724440" cy="4572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67598" y="3467564"/>
                <a:ext cx="1724440" cy="457201"/>
              </a:xfrm>
              <a:prstGeom prst="rect">
                <a:avLst/>
              </a:prstGeom>
              <a:blipFill>
                <a:blip r:embed="rId4"/>
                <a:stretch>
                  <a:fillRect l="-707" b="-2667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/>
              <p:cNvSpPr txBox="1"/>
              <p:nvPr/>
            </p:nvSpPr>
            <p:spPr bwMode="auto">
              <a:xfrm>
                <a:off x="7455172" y="3923016"/>
                <a:ext cx="2367721" cy="74136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5172" y="3923016"/>
                <a:ext cx="2367721" cy="7413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/>
              <p:cNvSpPr txBox="1"/>
              <p:nvPr/>
            </p:nvSpPr>
            <p:spPr bwMode="auto">
              <a:xfrm>
                <a:off x="7487476" y="4664380"/>
                <a:ext cx="2511288" cy="8382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16" name="Object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7476" y="4664380"/>
                <a:ext cx="2511288" cy="838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133600" y="466793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/>
              <a:t>a</a:t>
            </a:r>
            <a:r>
              <a:rPr lang="ro-RO"/>
              <a:t> = amplificarea în buclă deschisă</a:t>
            </a:r>
          </a:p>
          <a:p>
            <a:r>
              <a:rPr lang="ro-RO" b="1"/>
              <a:t>A</a:t>
            </a:r>
            <a:r>
              <a:rPr lang="ro-RO"/>
              <a:t> = amplificarea în buclă închisă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33600" y="55626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Dacă </a:t>
            </a:r>
            <a:r>
              <a:rPr lang="ro-RO" b="1" i="1"/>
              <a:t>a</a:t>
            </a:r>
            <a:r>
              <a:rPr lang="ro-RO"/>
              <a:t> are valoare foarte mare </a:t>
            </a:r>
            <a:r>
              <a:rPr lang="ro-RO">
                <a:sym typeface="Symbol"/>
              </a:rPr>
              <a:t></a:t>
            </a:r>
            <a:endParaRPr 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/>
              <p:cNvSpPr txBox="1"/>
              <p:nvPr/>
            </p:nvSpPr>
            <p:spPr bwMode="auto">
              <a:xfrm>
                <a:off x="5480876" y="5314265"/>
                <a:ext cx="1549400" cy="8382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ro-RO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22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0876" y="5314265"/>
                <a:ext cx="1549400" cy="838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CE39485-70D6-4A29-B4E3-C70C59A10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2410" y="2444641"/>
            <a:ext cx="4133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95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Reacția în amplificatoare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Reacția negativă</a:t>
            </a:r>
            <a:r>
              <a:rPr lang="ro-RO" b="1"/>
              <a:t> </a:t>
            </a:r>
            <a:r>
              <a:rPr lang="ro-RO"/>
              <a:t>a fost descoperită în august 1927 de Harold Stephen Black (1898-1983), inginer electrotehnician american, în timpul navetei cu feribotul din New Jersey în New York, facând notițele pe o pagină mai slab imprimată a ziarului New York Times.</a:t>
            </a:r>
          </a:p>
          <a:p>
            <a:r>
              <a:rPr lang="ro-RO" b="1">
                <a:solidFill>
                  <a:srgbClr val="0070C0"/>
                </a:solidFill>
              </a:rPr>
              <a:t>Efectele reacției</a:t>
            </a:r>
            <a:r>
              <a:rPr lang="ro-RO" b="1" i="1">
                <a:solidFill>
                  <a:srgbClr val="0070C0"/>
                </a:solidFill>
              </a:rPr>
              <a:t> </a:t>
            </a:r>
            <a:r>
              <a:rPr lang="ro-RO" b="1">
                <a:solidFill>
                  <a:srgbClr val="0070C0"/>
                </a:solidFill>
              </a:rPr>
              <a:t>negative</a:t>
            </a:r>
            <a:r>
              <a:rPr lang="ro-RO"/>
              <a:t> sunt următoarele:</a:t>
            </a:r>
            <a:endParaRPr lang="en-US"/>
          </a:p>
          <a:p>
            <a:pPr lvl="1"/>
            <a:r>
              <a:rPr lang="ro-RO"/>
              <a:t>Scade amplificarea în buclă închisă față de amplificarea în buclă deschisă;</a:t>
            </a:r>
          </a:p>
          <a:p>
            <a:pPr lvl="1"/>
            <a:r>
              <a:rPr lang="ro-RO"/>
              <a:t>Modifică impedanțele de intrare şi de ieşire ale unui amplificator;</a:t>
            </a:r>
            <a:endParaRPr lang="en-US"/>
          </a:p>
          <a:p>
            <a:pPr lvl="1"/>
            <a:r>
              <a:rPr lang="ro-RO"/>
              <a:t>Reduce distorsiunile unui amplificator;</a:t>
            </a:r>
            <a:endParaRPr lang="en-US"/>
          </a:p>
          <a:p>
            <a:pPr lvl="1"/>
            <a:r>
              <a:rPr lang="ro-RO"/>
              <a:t>Crește banda de frecvență a unui amplificator.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4027A9-4F9D-46DC-B8B8-0A82B6AC79FF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71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Stabilizatoare de tensiune</a:t>
            </a:r>
            <a:endParaRPr lang="en-US" b="1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Stabilizatoarele de tensiune sunt circuite electronice care mențin constantă tensiunea pe sarcină (</a:t>
            </a:r>
            <a:r>
              <a:rPr lang="ro-RO" i="1"/>
              <a:t>U</a:t>
            </a:r>
            <a:r>
              <a:rPr lang="ro-RO" i="1" baseline="-25000"/>
              <a:t>stab</a:t>
            </a:r>
            <a:r>
              <a:rPr lang="ro-RO"/>
              <a:t>) în condițiile variației:</a:t>
            </a:r>
          </a:p>
          <a:p>
            <a:pPr lvl="1"/>
            <a:r>
              <a:rPr lang="ro-RO"/>
              <a:t>tensiunii de intrare nestabilizate (</a:t>
            </a:r>
            <a:r>
              <a:rPr lang="ro-RO" i="1"/>
              <a:t>U</a:t>
            </a:r>
            <a:r>
              <a:rPr lang="ro-RO" i="1" baseline="-25000"/>
              <a:t>nestab</a:t>
            </a:r>
            <a:r>
              <a:rPr lang="ro-RO"/>
              <a:t>)</a:t>
            </a:r>
          </a:p>
          <a:p>
            <a:pPr lvl="1"/>
            <a:r>
              <a:rPr lang="ro-RO"/>
              <a:t>a curentului de sarcină (</a:t>
            </a:r>
            <a:r>
              <a:rPr lang="ro-RO" i="1"/>
              <a:t>I</a:t>
            </a:r>
            <a:r>
              <a:rPr lang="ro-RO" i="1" baseline="-25000"/>
              <a:t>S</a:t>
            </a:r>
            <a:r>
              <a:rPr lang="ro-RO"/>
              <a:t>) și</a:t>
            </a:r>
          </a:p>
          <a:p>
            <a:pPr lvl="1"/>
            <a:r>
              <a:rPr lang="ro-RO"/>
              <a:t>a temperaturii.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E59EAD-7175-434C-8871-C21CBA1FB7D8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C4AEAA-FD6F-479C-89C5-E8F47E0410B5}"/>
              </a:ext>
            </a:extLst>
          </p:cNvPr>
          <p:cNvGrpSpPr/>
          <p:nvPr/>
        </p:nvGrpSpPr>
        <p:grpSpPr>
          <a:xfrm>
            <a:off x="2501717" y="4001294"/>
            <a:ext cx="7188565" cy="1945709"/>
            <a:chOff x="900545" y="4150291"/>
            <a:chExt cx="7188565" cy="1945709"/>
          </a:xfrm>
        </p:grpSpPr>
        <p:sp>
          <p:nvSpPr>
            <p:cNvPr id="7" name="Rectangle 6"/>
            <p:cNvSpPr/>
            <p:nvPr/>
          </p:nvSpPr>
          <p:spPr>
            <a:xfrm>
              <a:off x="2303318" y="4506191"/>
              <a:ext cx="2992582" cy="1589809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6667" y="5067300"/>
              <a:ext cx="19408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400" b="1"/>
                <a:t>STABILIZATOR</a:t>
              </a:r>
              <a:endParaRPr lang="en-US" sz="2400" b="1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900545" y="4786745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900545" y="5815445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295900" y="4765808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295900" y="5794508"/>
              <a:ext cx="1402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98673" y="4765808"/>
              <a:ext cx="0" cy="301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98673" y="5493016"/>
              <a:ext cx="0" cy="301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605155" y="5067300"/>
              <a:ext cx="187036" cy="425716"/>
            </a:xfrm>
            <a:prstGeom prst="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00545" y="4916554"/>
              <a:ext cx="0" cy="816875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353300" y="4862118"/>
              <a:ext cx="0" cy="87795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4063" y="5280158"/>
              <a:ext cx="8170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000"/>
                <a:t>U</a:t>
              </a:r>
              <a:r>
                <a:rPr lang="ro-RO" sz="2000" baseline="-25000"/>
                <a:t>nestab</a:t>
              </a:r>
              <a:endParaRPr lang="en-US" sz="20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46818" y="5347855"/>
              <a:ext cx="6422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000"/>
                <a:t>U</a:t>
              </a:r>
              <a:r>
                <a:rPr lang="ro-RO" sz="2000" baseline="-25000"/>
                <a:t>stab</a:t>
              </a:r>
              <a:endParaRPr lang="en-US" sz="2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92191" y="5081620"/>
              <a:ext cx="3992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000"/>
                <a:t>R</a:t>
              </a:r>
              <a:r>
                <a:rPr lang="ro-RO" sz="2000" baseline="-25000"/>
                <a:t>S</a:t>
              </a:r>
              <a:endParaRPr lang="en-US" sz="200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857009" y="4599709"/>
              <a:ext cx="467591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997286" y="4150291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o-RO" sz="2000"/>
                <a:t>I</a:t>
              </a:r>
              <a:r>
                <a:rPr lang="ro-RO" sz="2000" baseline="-25000"/>
                <a:t>S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22499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Clasificarea </a:t>
            </a:r>
            <a:r>
              <a:rPr lang="ro-RO"/>
              <a:t>amplificatoarelor de putere (</a:t>
            </a:r>
            <a:r>
              <a:rPr lang="en-US"/>
              <a:t>AP</a:t>
            </a:r>
            <a:r>
              <a:rPr lang="ro-RO"/>
              <a:t>)</a:t>
            </a:r>
            <a:r>
              <a:rPr lang="en-US"/>
              <a:t> în funcție de clasa de polarizare a tranzistorului</a:t>
            </a:r>
            <a:r>
              <a:rPr lang="ro-RO"/>
              <a:t> </a:t>
            </a:r>
            <a:r>
              <a:rPr lang="en-US"/>
              <a:t>/</a:t>
            </a:r>
            <a:r>
              <a:rPr lang="ro-RO"/>
              <a:t> </a:t>
            </a:r>
            <a:r>
              <a:rPr lang="en-US"/>
              <a:t>tranzistoarelor:</a:t>
            </a:r>
          </a:p>
          <a:p>
            <a:pPr lvl="1"/>
            <a:r>
              <a:rPr lang="en-US"/>
              <a:t>Amplificatoare în clasa A,</a:t>
            </a:r>
          </a:p>
          <a:p>
            <a:pPr lvl="1"/>
            <a:r>
              <a:rPr lang="en-US"/>
              <a:t>Amplificatoare în clasa B</a:t>
            </a:r>
            <a:r>
              <a:rPr lang="ro-RO"/>
              <a:t> şi AB</a:t>
            </a:r>
            <a:endParaRPr lang="en-US"/>
          </a:p>
          <a:p>
            <a:pPr lvl="1"/>
            <a:r>
              <a:rPr lang="en-US"/>
              <a:t>Amplificatoare în clasa </a:t>
            </a:r>
            <a:r>
              <a:rPr lang="ro-RO"/>
              <a:t>C.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3A9A-2A48-4752-BA09-1BC85CA68E6F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014F4-1E85-4CE5-A1F7-94941C68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271" y="2644129"/>
            <a:ext cx="5412658" cy="37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03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Stabilizatoare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/>
              <a:t>După poziția elementului de control în raport cu sarcina </a:t>
            </a:r>
            <a:br>
              <a:rPr lang="ro-RO" sz="2400"/>
            </a:br>
            <a:r>
              <a:rPr lang="ro-RO" sz="2400"/>
              <a:t>se deosebesc:</a:t>
            </a:r>
            <a:endParaRPr lang="en-US" sz="2400"/>
          </a:p>
          <a:p>
            <a:pPr lvl="1"/>
            <a:r>
              <a:rPr lang="ro-RO"/>
              <a:t>stabilizatoare cu element de control paralel (a);</a:t>
            </a:r>
          </a:p>
          <a:p>
            <a:pPr lvl="1"/>
            <a:r>
              <a:rPr lang="ro-RO"/>
              <a:t>stabilizatoare cu element de control serie (b).</a:t>
            </a:r>
            <a:endParaRPr lang="ro-RO" sz="2000"/>
          </a:p>
          <a:p>
            <a:r>
              <a:rPr lang="ro-RO" sz="2400"/>
              <a:t>Semnificația blocurilor componente</a:t>
            </a:r>
          </a:p>
          <a:p>
            <a:pPr marL="457200" lvl="1" indent="0">
              <a:buNone/>
            </a:pPr>
            <a:r>
              <a:rPr lang="ro-RO" sz="2000"/>
              <a:t>1 – element de control a tensiunii</a:t>
            </a:r>
          </a:p>
          <a:p>
            <a:pPr marL="457200" lvl="1" indent="0">
              <a:buNone/>
            </a:pPr>
            <a:r>
              <a:rPr lang="ro-RO" sz="2000"/>
              <a:t>2 – comparator și amplificator de eroare</a:t>
            </a:r>
            <a:endParaRPr lang="en-US" sz="2000"/>
          </a:p>
          <a:p>
            <a:pPr marL="457200" lvl="1" indent="0">
              <a:buNone/>
            </a:pPr>
            <a:r>
              <a:rPr lang="ro-RO" sz="2000"/>
              <a:t>3 – circuit de eșantionare a tensiunii stabilizate (divizor rezistiv)</a:t>
            </a:r>
          </a:p>
          <a:p>
            <a:pPr marL="457200" lvl="1" indent="0">
              <a:buNone/>
            </a:pPr>
            <a:r>
              <a:rPr lang="ro-RO" sz="2000"/>
              <a:t>4 – elementul de referință</a:t>
            </a:r>
            <a:endParaRPr lang="en-US" sz="2000"/>
          </a:p>
          <a:p>
            <a:pPr marL="0" indent="0">
              <a:buNone/>
            </a:pP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A3BE-B331-4049-B0E5-B9D0BDCC3F42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639300" y="337875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a)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781303" y="5942568"/>
            <a:ext cx="64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/>
              <a:t>b)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049F80-B1E8-4678-8B3E-8C5145CF8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967" y="1349931"/>
            <a:ext cx="4038600" cy="20288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9FFB47-BE31-4A9C-844B-FEA215B99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005" y="3885168"/>
            <a:ext cx="34385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8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Stabilizatoare de tensiune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>
              <a:buNone/>
            </a:pPr>
            <a:r>
              <a:rPr lang="ro-RO" b="1">
                <a:solidFill>
                  <a:srgbClr val="0070C0"/>
                </a:solidFill>
              </a:rPr>
              <a:t>Funcționarea stabilizatorului cu reacție și element de reglare serie</a:t>
            </a:r>
            <a:endParaRPr lang="ro-RO"/>
          </a:p>
          <a:p>
            <a:r>
              <a:rPr lang="ro-RO" sz="2400"/>
              <a:t>Tensiunea de ieşire </a:t>
            </a:r>
            <a:r>
              <a:rPr lang="ro-RO" sz="2400" b="1" i="1">
                <a:solidFill>
                  <a:srgbClr val="0070C0"/>
                </a:solidFill>
              </a:rPr>
              <a:t>U</a:t>
            </a:r>
            <a:r>
              <a:rPr lang="ro-RO" sz="2400" b="1" i="1" baseline="-25000">
                <a:solidFill>
                  <a:srgbClr val="0070C0"/>
                </a:solidFill>
              </a:rPr>
              <a:t>stab</a:t>
            </a:r>
            <a:r>
              <a:rPr lang="ro-RO" sz="2400"/>
              <a:t> este divizată cu ajutorul </a:t>
            </a:r>
            <a:r>
              <a:rPr lang="ro-RO" sz="2400">
                <a:solidFill>
                  <a:srgbClr val="C00000"/>
                </a:solidFill>
              </a:rPr>
              <a:t>divizorului </a:t>
            </a:r>
            <a:r>
              <a:rPr lang="ro-RO" sz="2400" b="1">
                <a:solidFill>
                  <a:srgbClr val="C00000"/>
                </a:solidFill>
              </a:rPr>
              <a:t>3</a:t>
            </a:r>
            <a:r>
              <a:rPr lang="ro-RO" sz="2400"/>
              <a:t> la valoarea </a:t>
            </a:r>
            <a:r>
              <a:rPr lang="ro-RO" sz="2400" b="1" i="1">
                <a:solidFill>
                  <a:srgbClr val="0070C0"/>
                </a:solidFill>
              </a:rPr>
              <a:t>kU</a:t>
            </a:r>
            <a:r>
              <a:rPr lang="ro-RO" sz="2400" b="1" i="1" baseline="-25000">
                <a:solidFill>
                  <a:srgbClr val="0070C0"/>
                </a:solidFill>
              </a:rPr>
              <a:t>stab</a:t>
            </a:r>
            <a:r>
              <a:rPr lang="ro-RO" sz="2400"/>
              <a:t> (</a:t>
            </a:r>
            <a:r>
              <a:rPr lang="ro-RO" sz="2400" i="1">
                <a:solidFill>
                  <a:srgbClr val="0070C0"/>
                </a:solidFill>
              </a:rPr>
              <a:t>k</a:t>
            </a:r>
            <a:r>
              <a:rPr lang="ro-RO" sz="2400">
                <a:solidFill>
                  <a:srgbClr val="0070C0"/>
                </a:solidFill>
                <a:sym typeface="Symbol"/>
              </a:rPr>
              <a:t></a:t>
            </a:r>
            <a:r>
              <a:rPr lang="ro-RO" sz="2400">
                <a:solidFill>
                  <a:srgbClr val="0070C0"/>
                </a:solidFill>
              </a:rPr>
              <a:t>1</a:t>
            </a:r>
            <a:r>
              <a:rPr lang="ro-RO" sz="2400"/>
              <a:t>); această valoare este comparată cu o tensiune etalon, </a:t>
            </a:r>
            <a:r>
              <a:rPr lang="ro-RO" sz="2400" b="1" i="1">
                <a:solidFill>
                  <a:srgbClr val="0070C0"/>
                </a:solidFill>
              </a:rPr>
              <a:t>U</a:t>
            </a:r>
            <a:r>
              <a:rPr lang="ro-RO" sz="2400" b="1" i="1" baseline="-25000">
                <a:solidFill>
                  <a:srgbClr val="0070C0"/>
                </a:solidFill>
              </a:rPr>
              <a:t>REF</a:t>
            </a:r>
            <a:r>
              <a:rPr lang="ro-RO" sz="2400"/>
              <a:t>, furnizată de </a:t>
            </a:r>
            <a:r>
              <a:rPr lang="ro-RO" sz="2400">
                <a:solidFill>
                  <a:srgbClr val="C00000"/>
                </a:solidFill>
              </a:rPr>
              <a:t>elementul de referință </a:t>
            </a:r>
            <a:r>
              <a:rPr lang="ro-RO" sz="2400" b="1">
                <a:solidFill>
                  <a:srgbClr val="C00000"/>
                </a:solidFill>
              </a:rPr>
              <a:t>4</a:t>
            </a:r>
            <a:r>
              <a:rPr lang="ro-RO" sz="2400"/>
              <a:t>.</a:t>
            </a:r>
          </a:p>
          <a:p>
            <a:r>
              <a:rPr lang="ro-RO" sz="2400"/>
              <a:t>Diferența acestor două semnale, obținută în </a:t>
            </a:r>
            <a:r>
              <a:rPr lang="ro-RO" sz="2400">
                <a:solidFill>
                  <a:srgbClr val="C00000"/>
                </a:solidFill>
              </a:rPr>
              <a:t>comparatorul-amplificator de eroare </a:t>
            </a:r>
            <a:r>
              <a:rPr lang="ro-RO" sz="2400" b="1">
                <a:solidFill>
                  <a:srgbClr val="C00000"/>
                </a:solidFill>
              </a:rPr>
              <a:t>2</a:t>
            </a:r>
            <a:r>
              <a:rPr lang="ro-RO" sz="2400"/>
              <a:t> este amplificată în </a:t>
            </a:r>
            <a:r>
              <a:rPr lang="ro-RO" sz="2400">
                <a:solidFill>
                  <a:srgbClr val="C00000"/>
                </a:solidFill>
              </a:rPr>
              <a:t>blocul </a:t>
            </a:r>
            <a:r>
              <a:rPr lang="ro-RO" sz="2400" b="1">
                <a:solidFill>
                  <a:srgbClr val="C00000"/>
                </a:solidFill>
              </a:rPr>
              <a:t>2</a:t>
            </a:r>
            <a:r>
              <a:rPr lang="ro-RO" sz="2400"/>
              <a:t> şi comandă </a:t>
            </a:r>
            <a:r>
              <a:rPr lang="ro-RO" sz="2400">
                <a:solidFill>
                  <a:srgbClr val="C00000"/>
                </a:solidFill>
              </a:rPr>
              <a:t>elementul de control </a:t>
            </a:r>
            <a:r>
              <a:rPr lang="ro-RO" sz="2400" b="1">
                <a:solidFill>
                  <a:srgbClr val="C00000"/>
                </a:solidFill>
              </a:rPr>
              <a:t>1</a:t>
            </a:r>
            <a:r>
              <a:rPr lang="ro-RO" sz="2400"/>
              <a:t>, astfel încât acesta să asigure reducerea variațiilor de tensiune de la ieşire.</a:t>
            </a:r>
          </a:p>
          <a:p>
            <a:r>
              <a:rPr lang="ro-RO" sz="2400"/>
              <a:t>În acest fel, o tendință de variație a tensiunii de ieşire stabilizate într-un sens atrage după sine, prin intermediul buclei de reacție negativă, o comandă de variație, în sens contrar, a tensiunii stabilizate.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D951EA-38F4-4475-9121-8C87E2A75905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E72F7A-E9EF-4378-A365-3A6450F5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1704" y="39756"/>
            <a:ext cx="3094673" cy="185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16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Stabilizatoare de tensiune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Stabilizatoare c</a:t>
            </a:r>
            <a:r>
              <a:rPr lang="ro-RO" b="1">
                <a:solidFill>
                  <a:srgbClr val="0070C0"/>
                </a:solidFill>
              </a:rPr>
              <a:t>u element de control </a:t>
            </a:r>
            <a:br>
              <a:rPr lang="ro-RO" b="1">
                <a:solidFill>
                  <a:srgbClr val="0070C0"/>
                </a:solidFill>
              </a:rPr>
            </a:br>
            <a:r>
              <a:rPr lang="ro-RO" b="1">
                <a:solidFill>
                  <a:srgbClr val="0070C0"/>
                </a:solidFill>
              </a:rPr>
              <a:t>serie realizat cu TB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71DEF-C72A-4F13-A0EF-86BFDD59A05F}" type="datetime1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DE-Cursul 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ACF66-738E-4924-B23B-A43BB049B26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47590" y="517634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Stabilizator fără amplificator de eroare</a:t>
            </a:r>
          </a:p>
          <a:p>
            <a:r>
              <a:rPr lang="ro-RO"/>
              <a:t>1 </a:t>
            </a:r>
            <a:r>
              <a:rPr lang="ro-RO">
                <a:sym typeface="Symbol"/>
              </a:rPr>
              <a:t> Q</a:t>
            </a:r>
            <a:r>
              <a:rPr lang="ro-RO" baseline="-25000">
                <a:sym typeface="Symbol"/>
              </a:rPr>
              <a:t>1</a:t>
            </a:r>
            <a:endParaRPr lang="ro-RO">
              <a:sym typeface="Symbol"/>
            </a:endParaRPr>
          </a:p>
          <a:p>
            <a:r>
              <a:rPr lang="en-US">
                <a:sym typeface="Symbol"/>
              </a:rPr>
              <a:t>4</a:t>
            </a:r>
            <a:r>
              <a:rPr lang="ro-RO">
                <a:sym typeface="Symbol"/>
              </a:rPr>
              <a:t>  Dz</a:t>
            </a:r>
            <a:r>
              <a:rPr lang="en-US">
                <a:sym typeface="Symbol"/>
              </a:rPr>
              <a:t> (diod</a:t>
            </a:r>
            <a:r>
              <a:rPr lang="ro-RO">
                <a:sym typeface="Symbol"/>
              </a:rPr>
              <a:t>a</a:t>
            </a:r>
            <a:r>
              <a:rPr lang="en-US">
                <a:sym typeface="Symbol"/>
              </a:rPr>
              <a:t> zener)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5042" y="4345344"/>
            <a:ext cx="3131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/>
              <a:t>Stabilizator cu amplificator de eroare realizat cu Q</a:t>
            </a:r>
            <a:r>
              <a:rPr lang="ro-RO" baseline="-25000"/>
              <a:t>2</a:t>
            </a:r>
          </a:p>
          <a:p>
            <a:r>
              <a:rPr lang="ro-RO"/>
              <a:t>1 </a:t>
            </a:r>
            <a:r>
              <a:rPr lang="ro-RO">
                <a:sym typeface="Symbol"/>
              </a:rPr>
              <a:t> Q</a:t>
            </a:r>
            <a:r>
              <a:rPr lang="ro-RO" baseline="-25000">
                <a:sym typeface="Symbol"/>
              </a:rPr>
              <a:t>1</a:t>
            </a:r>
            <a:endParaRPr lang="ro-RO">
              <a:sym typeface="Symbol"/>
            </a:endParaRPr>
          </a:p>
          <a:p>
            <a:r>
              <a:rPr lang="ro-RO">
                <a:sym typeface="Symbol"/>
              </a:rPr>
              <a:t>2  Q</a:t>
            </a:r>
            <a:r>
              <a:rPr lang="ro-RO" baseline="-25000">
                <a:sym typeface="Symbol"/>
              </a:rPr>
              <a:t>2</a:t>
            </a:r>
            <a:endParaRPr lang="ro-RO">
              <a:sym typeface="Symbol"/>
            </a:endParaRPr>
          </a:p>
          <a:p>
            <a:r>
              <a:rPr lang="en-US">
                <a:sym typeface="Symbol"/>
              </a:rPr>
              <a:t>3</a:t>
            </a:r>
            <a:r>
              <a:rPr lang="ro-RO">
                <a:sym typeface="Symbol"/>
              </a:rPr>
              <a:t>  R</a:t>
            </a:r>
            <a:r>
              <a:rPr lang="ro-RO" baseline="-25000">
                <a:sym typeface="Symbol"/>
              </a:rPr>
              <a:t>1</a:t>
            </a:r>
            <a:r>
              <a:rPr lang="ro-RO">
                <a:sym typeface="Symbol"/>
              </a:rPr>
              <a:t>+R</a:t>
            </a:r>
            <a:r>
              <a:rPr lang="ro-RO" baseline="-25000">
                <a:sym typeface="Symbol"/>
              </a:rPr>
              <a:t>2</a:t>
            </a:r>
            <a:r>
              <a:rPr lang="ro-RO">
                <a:sym typeface="Symbol"/>
              </a:rPr>
              <a:t> </a:t>
            </a:r>
            <a:endParaRPr lang="en-US">
              <a:sym typeface="Symbol"/>
            </a:endParaRPr>
          </a:p>
          <a:p>
            <a:r>
              <a:rPr lang="en-US">
                <a:sym typeface="Symbol"/>
              </a:rPr>
              <a:t>4</a:t>
            </a:r>
            <a:r>
              <a:rPr lang="ro-RO">
                <a:sym typeface="Symbol"/>
              </a:rPr>
              <a:t>  Dz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FA5D4F-6AAF-40BE-A55E-B53FBB839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07352"/>
            <a:ext cx="3720465" cy="19340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B67CFC-D46F-4F25-8983-23321359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713" y="1493718"/>
            <a:ext cx="4163378" cy="267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2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 se utilizează ca etaj final în toate </a:t>
            </a:r>
            <a:r>
              <a:rPr lang="ro-RO"/>
              <a:t>sistemele de audiofrecvență, în </a:t>
            </a:r>
            <a:r>
              <a:rPr lang="en-US"/>
              <a:t>emițătoare şi receptoare de telecomunicații asigurând semnalele de putere către antenele de emisie sau către difuzoare.</a:t>
            </a:r>
          </a:p>
          <a:p>
            <a:r>
              <a:rPr lang="en-US"/>
              <a:t>Ca regulă, se poate considera că un amplificator este de putere dacă se pune problema disipării de căldură în elementul amplificator (tranzistor</a:t>
            </a:r>
            <a:r>
              <a:rPr lang="ro-RO"/>
              <a:t> </a:t>
            </a:r>
            <a:r>
              <a:rPr lang="en-US"/>
              <a:t>/</a:t>
            </a:r>
            <a:r>
              <a:rPr lang="ro-RO"/>
              <a:t> </a:t>
            </a:r>
            <a:r>
              <a:rPr lang="en-US"/>
              <a:t>tranzistoare).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FBBB-8616-48EE-9A2D-F508BBCF515A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1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Tipuri de tranzistoare de putere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>
                <a:solidFill>
                  <a:srgbClr val="0070C0"/>
                </a:solidFill>
              </a:rPr>
              <a:t>(exemple)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66AF3-C7D8-43E6-A02C-4E98447CD0D8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53607" name="Picture 2" descr="BD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214" y="2655332"/>
            <a:ext cx="1748659" cy="838200"/>
          </a:xfrm>
          <a:prstGeom prst="rect">
            <a:avLst/>
          </a:prstGeom>
          <a:noFill/>
        </p:spPr>
      </p:pic>
      <p:pic>
        <p:nvPicPr>
          <p:cNvPr id="153606" name="Picture 0" descr="2N3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7236" y="2477166"/>
            <a:ext cx="1600200" cy="1303389"/>
          </a:xfrm>
          <a:prstGeom prst="rect">
            <a:avLst/>
          </a:prstGeom>
          <a:noFill/>
        </p:spPr>
      </p:pic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7618" y="2703871"/>
            <a:ext cx="1143000" cy="857250"/>
          </a:xfrm>
          <a:prstGeom prst="rect">
            <a:avLst/>
          </a:prstGeom>
          <a:noFill/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855" y="2718993"/>
            <a:ext cx="1127234" cy="838200"/>
          </a:xfrm>
          <a:prstGeom prst="rect">
            <a:avLst/>
          </a:prstGeom>
          <a:noFill/>
        </p:spPr>
      </p:pic>
      <p:pic>
        <p:nvPicPr>
          <p:cNvPr id="153603" name="Picture 9" descr="TO-1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6033" y="3817990"/>
            <a:ext cx="1704575" cy="1676400"/>
          </a:xfrm>
          <a:prstGeom prst="rect">
            <a:avLst/>
          </a:prstGeom>
          <a:noFill/>
        </p:spPr>
      </p:pic>
      <p:pic>
        <p:nvPicPr>
          <p:cNvPr id="153602" name="Picture 10" descr="TO-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1604" y="4001294"/>
            <a:ext cx="2330196" cy="1676400"/>
          </a:xfrm>
          <a:prstGeom prst="rect">
            <a:avLst/>
          </a:prstGeom>
          <a:noFill/>
        </p:spPr>
      </p:pic>
      <p:pic>
        <p:nvPicPr>
          <p:cNvPr id="153601" name="Picture 23" descr="BSP9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99118" y="4025628"/>
            <a:ext cx="1828800" cy="124144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209800" y="558593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Dispozitive THT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7009" y="558593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Dispozitive SMT</a:t>
            </a:r>
          </a:p>
        </p:txBody>
      </p:sp>
    </p:spTree>
    <p:extLst>
      <p:ext uri="{BB962C8B-B14F-4D97-AF65-F5344CB8AC3E}">
        <p14:creationId xmlns:p14="http://schemas.microsoft.com/office/powerpoint/2010/main" val="2836502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0070C0"/>
                </a:solidFill>
              </a:rPr>
              <a:t>Abrevieri</a:t>
            </a:r>
            <a:r>
              <a:rPr lang="ro-RO" sz="3200" b="1">
                <a:solidFill>
                  <a:srgbClr val="0070C0"/>
                </a:solidFill>
              </a:rPr>
              <a:t> folosite</a:t>
            </a:r>
            <a:endParaRPr lang="en-US" sz="3200" b="1">
              <a:solidFill>
                <a:srgbClr val="0070C0"/>
              </a:solidFill>
            </a:endParaRPr>
          </a:p>
          <a:p>
            <a:r>
              <a:rPr lang="en-US" b="1"/>
              <a:t>THT – Through-Hole Technology</a:t>
            </a:r>
            <a:r>
              <a:rPr lang="en-US"/>
              <a:t> = tehnologia de montare a componentelor la care pinii se introduc în găurile de pe cablajul imprimat;</a:t>
            </a:r>
          </a:p>
          <a:p>
            <a:r>
              <a:rPr lang="en-US" b="1"/>
              <a:t>SMT – Surface-Mount Technology</a:t>
            </a:r>
            <a:r>
              <a:rPr lang="en-US"/>
              <a:t> = tehnologia de montare a componenetelor pe suprafața circuitului imprimat;</a:t>
            </a:r>
          </a:p>
          <a:p>
            <a:r>
              <a:rPr lang="en-US" b="1"/>
              <a:t>TO – Typical Outline</a:t>
            </a:r>
            <a:r>
              <a:rPr lang="en-US"/>
              <a:t> = contur tipic;</a:t>
            </a:r>
          </a:p>
          <a:p>
            <a:r>
              <a:rPr lang="en-US" b="1"/>
              <a:t>SOT - Small Outline Transistor</a:t>
            </a:r>
            <a:r>
              <a:rPr lang="en-US"/>
              <a:t> = tranzistor cu contur mic.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7E6D-41E4-49A5-84A4-E37307B50593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4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143000"/>
          </a:xfrm>
        </p:spPr>
        <p:txBody>
          <a:bodyPr>
            <a:normAutofit/>
          </a:bodyPr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Amplificatoare de putere</a:t>
            </a:r>
            <a:endParaRPr lang="en-US" sz="3200">
              <a:latin typeface="UT Sans" panose="00000500000000000000" pitchFamily="5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Tipuri de radiatoare</a:t>
            </a:r>
            <a:r>
              <a:rPr lang="ro-RO" b="1">
                <a:solidFill>
                  <a:srgbClr val="0070C0"/>
                </a:solidFill>
              </a:rPr>
              <a:t> </a:t>
            </a:r>
            <a:r>
              <a:rPr lang="ro-RO">
                <a:solidFill>
                  <a:srgbClr val="0070C0"/>
                </a:solidFill>
              </a:rPr>
              <a:t>(exemple)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E282-15C4-4DD4-8C31-8E458BE31E16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55650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528" y="2912806"/>
            <a:ext cx="143282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5612" y="2382915"/>
            <a:ext cx="316077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0" y="2597120"/>
            <a:ext cx="2514600" cy="215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1528" y="5029200"/>
            <a:ext cx="189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Pentru tranzistor TO-126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49661" y="5031518"/>
            <a:ext cx="189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Pentru tranzistor TO-3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1100" y="5029200"/>
            <a:ext cx="186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Pentru tranzistor SMD</a:t>
            </a:r>
          </a:p>
        </p:txBody>
      </p:sp>
    </p:spTree>
    <p:extLst>
      <p:ext uri="{BB962C8B-B14F-4D97-AF65-F5344CB8AC3E}">
        <p14:creationId xmlns:p14="http://schemas.microsoft.com/office/powerpoint/2010/main" val="51129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143000"/>
          </a:xfrm>
        </p:spPr>
        <p:txBody>
          <a:bodyPr>
            <a:normAutofit/>
          </a:bodyPr>
          <a:lstStyle/>
          <a:p>
            <a:r>
              <a:rPr lang="en-US" b="1">
                <a:latin typeface="+mn-lt"/>
              </a:rPr>
              <a:t>Amplificatoare </a:t>
            </a:r>
            <a:r>
              <a:rPr lang="ro-RO" b="1">
                <a:latin typeface="+mn-lt"/>
              </a:rPr>
              <a:t>î</a:t>
            </a:r>
            <a:r>
              <a:rPr lang="en-US" b="1">
                <a:latin typeface="+mn-lt"/>
              </a:rPr>
              <a:t>n clasa 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Sunt acele amplificatoare cu emitor comun, colector comun sau baza comună, realizate cu TB, </a:t>
            </a:r>
            <a:r>
              <a:rPr lang="ro-RO"/>
              <a:t>î</a:t>
            </a:r>
            <a:r>
              <a:rPr lang="en-US"/>
              <a:t>n care tranzistorul este astfel polarizat încât funcționează în regiunea liniară pe întreaga perioadă de 360° a semnalului de intrare.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7C43-C984-4F87-8870-213918427417}" type="datetime1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14B2D-A3C5-423A-9EA4-DB6F4818B9E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EC2A1C-E588-4D3F-B53E-D0A69FD36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50" y="3644065"/>
            <a:ext cx="5295900" cy="24193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AE97F6-885C-4391-BB19-71D34AF49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699" y="457200"/>
            <a:ext cx="4161101" cy="11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2832</Words>
  <Application>Microsoft Office PowerPoint</Application>
  <PresentationFormat>Widescreen</PresentationFormat>
  <Paragraphs>370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StrayhornMT-Regular</vt:lpstr>
      <vt:lpstr>UT Sans</vt:lpstr>
      <vt:lpstr>UT Sans Bold</vt:lpstr>
      <vt:lpstr>Office Theme</vt:lpstr>
      <vt:lpstr>DISPOZITIVE ELECTRONICE</vt:lpstr>
      <vt:lpstr>Probleme tratate</vt:lpstr>
      <vt:lpstr>Amplificatoare de putere</vt:lpstr>
      <vt:lpstr>Amplificatoare de putere</vt:lpstr>
      <vt:lpstr>Amplificatoare de putere</vt:lpstr>
      <vt:lpstr>Amplificatoare de putere</vt:lpstr>
      <vt:lpstr>Amplificatoare de putere</vt:lpstr>
      <vt:lpstr>Amplificatoare de putere</vt:lpstr>
      <vt:lpstr>Amplificatoare în clasa A</vt:lpstr>
      <vt:lpstr>Amplificatoare în clasa A</vt:lpstr>
      <vt:lpstr>Amplificatoare în clasa A</vt:lpstr>
      <vt:lpstr>Amplificatoare în clasa A</vt:lpstr>
      <vt:lpstr>Amplificatoare în clasa A</vt:lpstr>
      <vt:lpstr>Amplificatoare în clasa B și AB</vt:lpstr>
      <vt:lpstr>Amplificatoare în clasa B și AB</vt:lpstr>
      <vt:lpstr>Funcționarea în clasa B</vt:lpstr>
      <vt:lpstr>Funcționarea în clasa B</vt:lpstr>
      <vt:lpstr>Amplificator în clasa B</vt:lpstr>
      <vt:lpstr>Amplificator în clasa B</vt:lpstr>
      <vt:lpstr>Amplificator în clasa B</vt:lpstr>
      <vt:lpstr>Funcționarea în clasa AB</vt:lpstr>
      <vt:lpstr>Amplificator în clasa AB</vt:lpstr>
      <vt:lpstr>Amplificator în clasa AB Alimentare cu două surse de tensiune (sursă dublă)</vt:lpstr>
      <vt:lpstr>Amplificator în clasa AB Alimentare cu o singură sursă de tensiune</vt:lpstr>
      <vt:lpstr>Amplificator în clasa AB Cuplaj prin transformator</vt:lpstr>
      <vt:lpstr>Amplificator în clasa AB Perechea Darlington</vt:lpstr>
      <vt:lpstr>Amplificator în clasa AB Perechea Sziklai</vt:lpstr>
      <vt:lpstr>Amplificator în clasa AB Realizare cu tranzistoare în conexiune Darlington</vt:lpstr>
      <vt:lpstr>Amplificator în clasa AB Realizare cu tranzistoare în conexiune Darlington</vt:lpstr>
      <vt:lpstr>Amplificator în clasa AB</vt:lpstr>
      <vt:lpstr>Amplificator în clasa AB vs. clasa A</vt:lpstr>
      <vt:lpstr>Amplificatoare în clasa C</vt:lpstr>
      <vt:lpstr>Amplificatoare în clasa C</vt:lpstr>
      <vt:lpstr>Amplificatoare în clasa D</vt:lpstr>
      <vt:lpstr>Amplificatoare în clasa D</vt:lpstr>
      <vt:lpstr>Reacția în amplificatoare</vt:lpstr>
      <vt:lpstr>Reacția în amplificatoare</vt:lpstr>
      <vt:lpstr>Reacția în amplificatoare</vt:lpstr>
      <vt:lpstr>Stabilizatoare de tensiune</vt:lpstr>
      <vt:lpstr>Stabilizatoare de tensiune</vt:lpstr>
      <vt:lpstr>Stabilizatoare de tensiune</vt:lpstr>
      <vt:lpstr>Stabilizatoare de tensiune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ELECTRONICE</dc:title>
  <dc:creator>geoic@yahoo.com</dc:creator>
  <cp:lastModifiedBy>geoic@yahoo.com</cp:lastModifiedBy>
  <cp:revision>138</cp:revision>
  <dcterms:created xsi:type="dcterms:W3CDTF">2020-11-12T14:56:04Z</dcterms:created>
  <dcterms:modified xsi:type="dcterms:W3CDTF">2020-11-24T16:51:39Z</dcterms:modified>
</cp:coreProperties>
</file>