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sldIdLst>
    <p:sldId id="468" r:id="rId2"/>
    <p:sldId id="257" r:id="rId3"/>
    <p:sldId id="258" r:id="rId4"/>
    <p:sldId id="469" r:id="rId5"/>
    <p:sldId id="259" r:id="rId6"/>
    <p:sldId id="260" r:id="rId7"/>
    <p:sldId id="261" r:id="rId8"/>
    <p:sldId id="470" r:id="rId9"/>
    <p:sldId id="262" r:id="rId10"/>
    <p:sldId id="263" r:id="rId11"/>
    <p:sldId id="471" r:id="rId12"/>
    <p:sldId id="265" r:id="rId13"/>
    <p:sldId id="266" r:id="rId14"/>
    <p:sldId id="473" r:id="rId15"/>
    <p:sldId id="474" r:id="rId16"/>
    <p:sldId id="472" r:id="rId17"/>
    <p:sldId id="267" r:id="rId18"/>
    <p:sldId id="475" r:id="rId19"/>
    <p:sldId id="268" r:id="rId20"/>
    <p:sldId id="269" r:id="rId21"/>
    <p:sldId id="270" r:id="rId22"/>
    <p:sldId id="271" r:id="rId23"/>
    <p:sldId id="476" r:id="rId24"/>
    <p:sldId id="272" r:id="rId25"/>
    <p:sldId id="273" r:id="rId26"/>
    <p:sldId id="477" r:id="rId27"/>
    <p:sldId id="478" r:id="rId28"/>
    <p:sldId id="329" r:id="rId29"/>
    <p:sldId id="480" r:id="rId30"/>
    <p:sldId id="481" r:id="rId31"/>
    <p:sldId id="482" r:id="rId32"/>
    <p:sldId id="483" r:id="rId33"/>
    <p:sldId id="274" r:id="rId34"/>
    <p:sldId id="275" r:id="rId35"/>
    <p:sldId id="276" r:id="rId36"/>
    <p:sldId id="277" r:id="rId37"/>
    <p:sldId id="278" r:id="rId38"/>
    <p:sldId id="279" r:id="rId39"/>
    <p:sldId id="484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485" r:id="rId58"/>
    <p:sldId id="486" r:id="rId59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EBB72-087F-4137-A80A-DA24B1613DFB}" type="datetimeFigureOut">
              <a:rPr lang="ro-RO" smtClean="0"/>
              <a:t>13.11.2020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89BE4-336F-482C-84BE-E64B1BE4E78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67862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48AE9-1445-4A3D-BF51-C35419FEE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5D15A-3E26-45A1-A942-7FA852EBF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C2212-059D-4B28-9E8E-380F0EFBC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007A-7055-4111-8339-779C904E4AD8}" type="datetime1">
              <a:rPr lang="en-US" smtClean="0"/>
              <a:t>11/13/2020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10380-2E61-4C02-8163-2ABA6A4D2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B9FC5-C6FC-44E4-B454-05B063F10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9224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53A7A-8C26-40CA-AC5B-0899CF75E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947F40-B847-473C-B073-B971D62C5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FB3FE-D4EC-4448-B275-AF22B3B1B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F986-31C7-4570-B4EF-7A8246445362}" type="datetime1">
              <a:rPr lang="en-US" smtClean="0"/>
              <a:t>11/13/2020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B3AD2-5600-41BD-B1EF-73B8E0188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1125E-F29F-4DE6-9051-BCD9990AF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6104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3E9756-0CC5-44B9-BDE7-291C482698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339992-3333-4C7D-9539-1AA63DCA5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372A1-8F9B-4CFC-8547-F0326F26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663D-0CFF-450E-AFE1-088F31A2FCEA}" type="datetime1">
              <a:rPr lang="en-US" smtClean="0"/>
              <a:t>11/13/2020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D409E-E408-4B6D-B4F2-2F8629B44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D7FA2-B6EA-4609-89E6-A310925C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977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B759E-45F4-4EBB-9738-FB2F26836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16844-2D67-4C18-B410-7DB485AFD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E8192-A107-4A1E-B92E-7B0AC900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DAA8-8D2C-4CCA-B71C-FE51EED509EE}" type="datetime1">
              <a:rPr lang="en-US" smtClean="0"/>
              <a:t>11/13/2020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71789-71C0-4C34-B337-D6FE48FB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00175-85A2-4165-9DF1-D74673297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3380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E4A1B-B870-4F12-A6C1-B09963856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B59DE-2BBC-4A02-8270-DEF3D5BE6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B4656-7BB4-4E09-90C0-2A2D854E6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EB22-BC81-47BA-8E3D-365E9AB1B962}" type="datetime1">
              <a:rPr lang="en-US" smtClean="0"/>
              <a:t>11/13/2020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4FC04-45B7-4327-B31C-34982E09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B3728-6A9C-4AC9-BD8C-E4FB6EF9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9152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5CDC8-CF26-46B5-BCD0-ECECB5EC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591A8-CDAF-42DB-8500-92C99198EC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B25F4-1B4D-4B3C-B89C-1672D3EFF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D773E-C35D-4389-8493-50D8580DF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AC5C-0D9D-499D-8BDD-2785EB5B59FD}" type="datetime1">
              <a:rPr lang="en-US" smtClean="0"/>
              <a:t>11/13/2020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B5D00-9237-483B-8B6B-85B4B080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27CD2-67E9-463C-B495-65558538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3849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6241F-E587-4E25-A3CD-6D955B28F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ABF71-1AE4-46D2-9085-EC4268F01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CB694-45B6-44BA-ADE0-F17951762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7973F1-BE08-4778-9EC1-5253CB1D1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02F7-9FBE-4797-9812-384E9E51A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C747FA-6CFE-4FB0-BDEA-C3914D17E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2E1-5C41-4A81-95EC-7CEB59E5E9C0}" type="datetime1">
              <a:rPr lang="en-US" smtClean="0"/>
              <a:t>11/13/2020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42D4F0-E0A8-4D55-B837-3F6011EBF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C81F87-E500-46A3-959E-AE182BC4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5766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43D0-C326-439E-BC4B-098F3F90B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E44B1B-F012-4EFE-A09E-E91F01E8D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E6B9-3AB6-4CEE-A959-A9DB42075FF0}" type="datetime1">
              <a:rPr lang="en-US" smtClean="0"/>
              <a:t>11/13/2020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A3860-79AC-4027-A92D-00B7540BE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63F7-66C7-4186-AE1D-A67AABD5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0915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25C689-F6EF-449D-B7F6-8F618161E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D79E-D0E8-4A98-86FD-8A0B41D56D91}" type="datetime1">
              <a:rPr lang="en-US" smtClean="0"/>
              <a:t>11/13/2020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5A715-99F1-4749-93AD-E4DB310C5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E9070-D5DB-40F8-B816-EE7873ABB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0242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75AA7-E923-47EB-A09D-434F51A4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73F1E-E491-4388-8DC5-F26F11FD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1B450-5931-4BDF-98C9-DBE4C0909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164C9-B8ED-44C4-84A7-1EBA5A58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9328-D532-48BC-87FD-418C51E3F744}" type="datetime1">
              <a:rPr lang="en-US" smtClean="0"/>
              <a:t>11/13/2020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172CE-081B-465B-8CD7-00A4F71E9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5B05C-7647-455A-82DD-47D3CAC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11632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C49D3-02A6-47BB-9203-9B667F6CC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194343-7F50-4B3D-857C-80C6FF6D6E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567D1-4350-4F45-A869-414F75EDD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321FB0-7669-4FDB-B0D2-42861EBB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E6C4-BA96-45CE-BFDB-3540BDE41844}" type="datetime1">
              <a:rPr lang="en-US" smtClean="0"/>
              <a:t>11/13/2020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4850E-F704-4BDF-9AD7-79EBA7782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5D478-22CA-4F6B-826E-15E8E266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4296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896970-FC38-413A-840A-4CE341697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DA366-E144-4C5F-9A59-42D34D1A9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F4BD8-14B2-48E2-BEF2-872B6A5727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107CE-2F55-4F17-A8D9-2F429B453DF3}" type="datetime1">
              <a:rPr lang="en-US" smtClean="0"/>
              <a:t>11/13/2020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55AF4-CFE1-4344-AF2C-5910BA6EB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o-RO"/>
              <a:t>DE-Cursul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FE6CE-7365-4D85-8469-978271CD7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40DF-C9B7-45DA-B0E0-E1D5823FFDC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033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3707-8A33-4406-88AF-FEDA2665F3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ro-RO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DISPOZITIVE ELECTRONICE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3AC3A-CB38-4239-A3B7-8FFF247442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Cursul nr. </a:t>
            </a:r>
            <a:r>
              <a:rPr lang="ro-RO"/>
              <a:t>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FD07E9-F857-4035-8342-82F6CDFFAAD3}"/>
              </a:ext>
            </a:extLst>
          </p:cNvPr>
          <p:cNvGrpSpPr/>
          <p:nvPr/>
        </p:nvGrpSpPr>
        <p:grpSpPr>
          <a:xfrm>
            <a:off x="711200" y="596055"/>
            <a:ext cx="10769599" cy="1138340"/>
            <a:chOff x="685800" y="596055"/>
            <a:chExt cx="7498846" cy="1138340"/>
          </a:xfrm>
        </p:grpSpPr>
        <p:pic>
          <p:nvPicPr>
            <p:cNvPr id="5" name="Picture 4" descr="Logo-UT-IESC-RGB-RO">
              <a:extLst>
                <a:ext uri="{FF2B5EF4-FFF2-40B4-BE49-F238E27FC236}">
                  <a16:creationId xmlns:a16="http://schemas.microsoft.com/office/drawing/2014/main" id="{9C60D616-A177-45F1-AD9F-EC29D8BDD7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3170610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">
              <a:extLst>
                <a:ext uri="{FF2B5EF4-FFF2-40B4-BE49-F238E27FC236}">
                  <a16:creationId xmlns:a16="http://schemas.microsoft.com/office/drawing/2014/main" id="{FC259AFA-1F0F-4A97-94B3-3CB1A5C395B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b="1">
                  <a:latin typeface="UT Sans" panose="00000500000000000000" pitchFamily="50" charset="0"/>
                </a:rPr>
                <a:t>Departamentul de Electronică şi Calculatoare</a:t>
              </a:r>
              <a:endParaRPr lang="ro-RO" sz="1200" b="1">
                <a:latin typeface="UT Sans" panose="00000500000000000000" pitchFamily="50" charset="0"/>
              </a:endParaRPr>
            </a:p>
            <a:p>
              <a:pPr algn="r"/>
              <a:r>
                <a:rPr lang="ro-RO" sz="1200">
                  <a:latin typeface="UT Sans" panose="00000500000000000000" pitchFamily="50" charset="0"/>
                </a:rPr>
                <a:t>s</a:t>
              </a:r>
              <a:r>
                <a:rPr lang="en-US" sz="1200">
                  <a:latin typeface="UT Sans" panose="00000500000000000000" pitchFamily="50" charset="0"/>
                </a:rPr>
                <a:t>tr. Politehnicii 1, 500024 Braşov</a:t>
              </a:r>
              <a:endParaRPr lang="ro-RO" sz="1200">
                <a:latin typeface="UT Sans" panose="00000500000000000000" pitchFamily="50" charset="0"/>
              </a:endParaRPr>
            </a:p>
            <a:p>
              <a:pPr algn="r"/>
              <a:r>
                <a:rPr lang="en-US" sz="1200">
                  <a:latin typeface="UT Sans" panose="00000500000000000000" pitchFamily="50" charset="0"/>
                </a:rPr>
                <a:t>0268 478705</a:t>
              </a:r>
              <a:endParaRPr lang="ro-RO" sz="1200">
                <a:latin typeface="UT Sans" panose="00000500000000000000" pitchFamily="50" charset="0"/>
              </a:endParaRPr>
            </a:p>
            <a:p>
              <a:pPr algn="r" rtl="1">
                <a:defRPr sz="1000"/>
              </a:pPr>
              <a:endParaRPr lang="en-GB" sz="900">
                <a:solidFill>
                  <a:srgbClr val="333333"/>
                </a:solidFill>
                <a:latin typeface="UT Sans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1485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Amplificatoare</a:t>
            </a:r>
            <a:b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Definiție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/>
              <a:t>Amplificatorul</a:t>
            </a:r>
            <a:r>
              <a:rPr lang="en-US"/>
              <a:t> </a:t>
            </a:r>
            <a:r>
              <a:rPr lang="en-US" err="1">
                <a:solidFill>
                  <a:srgbClr val="C00000"/>
                </a:solidFill>
              </a:rPr>
              <a:t>primeşte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 err="1">
                <a:solidFill>
                  <a:srgbClr val="C00000"/>
                </a:solidFill>
              </a:rPr>
              <a:t>semnal</a:t>
            </a:r>
            <a:r>
              <a:rPr lang="en-US"/>
              <a:t> de la o </a:t>
            </a:r>
            <a:r>
              <a:rPr lang="en-US" err="1"/>
              <a:t>sursă</a:t>
            </a:r>
            <a:r>
              <a:rPr lang="en-US"/>
              <a:t> (generator</a:t>
            </a:r>
            <a:r>
              <a:rPr lang="ro-RO"/>
              <a:t>ul</a:t>
            </a:r>
            <a:r>
              <a:rPr lang="en-US"/>
              <a:t> de semnal</a:t>
            </a:r>
            <a:r>
              <a:rPr lang="ro-RO"/>
              <a:t>,</a:t>
            </a:r>
            <a:r>
              <a:rPr lang="en-US"/>
              <a:t> </a:t>
            </a:r>
            <a:r>
              <a:rPr lang="ro-RO"/>
              <a:t>U</a:t>
            </a:r>
            <a:r>
              <a:rPr lang="en-US" baseline="-25000"/>
              <a:t>in</a:t>
            </a:r>
            <a:r>
              <a:rPr lang="en-US"/>
              <a:t>) </a:t>
            </a:r>
            <a:r>
              <a:rPr lang="en-US" err="1"/>
              <a:t>pe</a:t>
            </a:r>
            <a:r>
              <a:rPr lang="en-US"/>
              <a:t> la </a:t>
            </a:r>
            <a:r>
              <a:rPr lang="en-US" err="1"/>
              <a:t>bornele</a:t>
            </a:r>
            <a:r>
              <a:rPr lang="en-US"/>
              <a:t> de </a:t>
            </a:r>
            <a:r>
              <a:rPr lang="en-US" err="1"/>
              <a:t>intrare</a:t>
            </a:r>
            <a:r>
              <a:rPr lang="en-US"/>
              <a:t> (1 </a:t>
            </a:r>
            <a:r>
              <a:rPr lang="ro-RO"/>
              <a:t>şi</a:t>
            </a:r>
            <a:r>
              <a:rPr lang="en-US"/>
              <a:t> 2) </a:t>
            </a:r>
            <a:r>
              <a:rPr lang="en-US" err="1"/>
              <a:t>şi</a:t>
            </a:r>
            <a:r>
              <a:rPr lang="en-US"/>
              <a:t> </a:t>
            </a:r>
            <a:r>
              <a:rPr lang="en-US" err="1">
                <a:solidFill>
                  <a:srgbClr val="C00000"/>
                </a:solidFill>
              </a:rPr>
              <a:t>furnizează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 err="1">
                <a:solidFill>
                  <a:srgbClr val="C00000"/>
                </a:solidFill>
              </a:rPr>
              <a:t>semnalul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 err="1">
                <a:solidFill>
                  <a:srgbClr val="C00000"/>
                </a:solidFill>
              </a:rPr>
              <a:t>amplificat</a:t>
            </a:r>
            <a:r>
              <a:rPr lang="en-US"/>
              <a:t> </a:t>
            </a:r>
            <a:r>
              <a:rPr lang="en-US" err="1"/>
              <a:t>unei</a:t>
            </a:r>
            <a:r>
              <a:rPr lang="en-US"/>
              <a:t> </a:t>
            </a:r>
            <a:r>
              <a:rPr lang="en-US" err="1"/>
              <a:t>sarcini</a:t>
            </a:r>
            <a:r>
              <a:rPr lang="en-US"/>
              <a:t> (R</a:t>
            </a:r>
            <a:r>
              <a:rPr lang="en-US" baseline="-25000"/>
              <a:t>L</a:t>
            </a:r>
            <a:r>
              <a:rPr lang="en-US"/>
              <a:t>) </a:t>
            </a:r>
            <a:r>
              <a:rPr lang="en-US" err="1"/>
              <a:t>pe</a:t>
            </a:r>
            <a:r>
              <a:rPr lang="en-US"/>
              <a:t> la </a:t>
            </a:r>
            <a:r>
              <a:rPr lang="en-US" err="1"/>
              <a:t>bornele</a:t>
            </a:r>
            <a:r>
              <a:rPr lang="en-US"/>
              <a:t> de </a:t>
            </a:r>
            <a:r>
              <a:rPr lang="en-US" err="1"/>
              <a:t>ieşire</a:t>
            </a:r>
            <a:r>
              <a:rPr lang="ro-RO"/>
              <a:t> </a:t>
            </a:r>
            <a:r>
              <a:rPr lang="en-US"/>
              <a:t>(3</a:t>
            </a:r>
            <a:r>
              <a:rPr lang="ro-RO"/>
              <a:t> şi</a:t>
            </a:r>
            <a:r>
              <a:rPr lang="en-US"/>
              <a:t> 4) </a:t>
            </a:r>
            <a:r>
              <a:rPr lang="ro-RO"/>
              <a:t>consumând energia de c.c. a sursei de alimentare</a:t>
            </a:r>
            <a:r>
              <a:rPr lang="en-US"/>
              <a:t>.</a:t>
            </a:r>
            <a:endParaRPr lang="ro-RO"/>
          </a:p>
          <a:p>
            <a:pPr marL="0" indent="0" algn="ctr">
              <a:buNone/>
            </a:pPr>
            <a:endParaRPr lang="ro-RO" sz="2000"/>
          </a:p>
          <a:p>
            <a:pPr eaLnBrk="1" hangingPunct="1"/>
            <a:endParaRPr lang="en-US" sz="2200">
              <a:latin typeface="UT Sans" panose="00000500000000000000" pitchFamily="50" charset="0"/>
            </a:endParaRPr>
          </a:p>
        </p:txBody>
      </p:sp>
      <p:sp>
        <p:nvSpPr>
          <p:cNvPr id="2662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30828B-EF81-44D9-8223-8E71C06EB755}" type="datetime1">
              <a:rPr lang="en-US" smtClean="0"/>
              <a:t>11/13/2020</a:t>
            </a:fld>
            <a:endParaRPr lang="en-US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DE-Cursul 6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4264F2-6E6A-4C2C-89EA-B98820BF9D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7F2F40-32F4-47C4-82B3-BE8BBB28BB28}"/>
              </a:ext>
            </a:extLst>
          </p:cNvPr>
          <p:cNvGrpSpPr/>
          <p:nvPr/>
        </p:nvGrpSpPr>
        <p:grpSpPr>
          <a:xfrm>
            <a:off x="2765095" y="3949699"/>
            <a:ext cx="6661810" cy="2362201"/>
            <a:chOff x="1371590" y="4343399"/>
            <a:chExt cx="6661810" cy="23622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5FD5F5B-2D79-44BC-BD96-DE10E15196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78" t="8205" r="3278" b="21453"/>
            <a:stretch/>
          </p:blipFill>
          <p:spPr>
            <a:xfrm>
              <a:off x="1371590" y="4343399"/>
              <a:ext cx="6400820" cy="236220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7765D5C-6560-4289-A7A8-243B87EA4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40990" y="5715000"/>
              <a:ext cx="392410" cy="50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1008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39BF1-3B30-4B43-AE28-871E68ED2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Amplificatoare</a:t>
            </a:r>
            <a:b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Definiție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444A7-EA89-4B2D-AB2F-511D6BCA7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Un amplificator </a:t>
            </a:r>
            <a:r>
              <a:rPr lang="ro-RO" sz="2800"/>
              <a:t>poat</a:t>
            </a:r>
            <a:r>
              <a:rPr lang="en-US" sz="2800"/>
              <a:t>e</a:t>
            </a:r>
            <a:r>
              <a:rPr lang="ro-RO" sz="2800"/>
              <a:t> fi privit şi analizat ca</a:t>
            </a:r>
            <a:r>
              <a:rPr lang="en-US" sz="2800"/>
              <a:t> un </a:t>
            </a:r>
            <a:r>
              <a:rPr lang="en-US" sz="2800">
                <a:solidFill>
                  <a:srgbClr val="C00000"/>
                </a:solidFill>
              </a:rPr>
              <a:t>cuadripol</a:t>
            </a:r>
            <a:r>
              <a:rPr lang="en-US" sz="2800"/>
              <a:t>, adică un circuit cu </a:t>
            </a:r>
            <a:r>
              <a:rPr lang="ro-RO" sz="2800"/>
              <a:t>patru</a:t>
            </a:r>
            <a:r>
              <a:rPr lang="en-US" sz="2800"/>
              <a:t> borne, dintre care </a:t>
            </a:r>
            <a:r>
              <a:rPr lang="ro-RO" sz="2800"/>
              <a:t>două</a:t>
            </a:r>
            <a:r>
              <a:rPr lang="en-US" sz="2800"/>
              <a:t> borne de intrare </a:t>
            </a:r>
            <a:r>
              <a:rPr lang="ro-RO" sz="2800"/>
              <a:t>(</a:t>
            </a:r>
            <a:r>
              <a:rPr lang="en-US" sz="2800"/>
              <a:t>1 </a:t>
            </a:r>
            <a:r>
              <a:rPr lang="ro-RO" sz="2800"/>
              <a:t>şi 2) </a:t>
            </a:r>
            <a:r>
              <a:rPr lang="en-US" sz="2800"/>
              <a:t>şi </a:t>
            </a:r>
            <a:r>
              <a:rPr lang="ro-RO" sz="2800"/>
              <a:t>două</a:t>
            </a:r>
            <a:r>
              <a:rPr lang="en-US" sz="2800"/>
              <a:t> borne de ieşire</a:t>
            </a:r>
            <a:r>
              <a:rPr lang="ro-RO" sz="2800"/>
              <a:t> (3 şi 4)</a:t>
            </a:r>
            <a:r>
              <a:rPr lang="en-US" sz="2800"/>
              <a:t>.</a:t>
            </a:r>
            <a:endParaRPr lang="ro-RO" sz="2800"/>
          </a:p>
          <a:p>
            <a:pPr marL="0" indent="0" algn="ctr">
              <a:buNone/>
            </a:pPr>
            <a:r>
              <a:rPr lang="ro-RO" sz="2400">
                <a:solidFill>
                  <a:srgbClr val="0070C0"/>
                </a:solidFill>
              </a:rPr>
              <a:t>“cuadripol” sau “cvadripol”, conform Dicționarului EXplicativ al limbii române (DEX)</a:t>
            </a:r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C1530-64DB-4A89-93D5-33448A3B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DAA8-8D2C-4CCA-B71C-FE51EED509EE}" type="datetime1">
              <a:rPr lang="en-US" smtClean="0"/>
              <a:t>11/13/2020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2E2C4-C23F-438B-ADB7-2C55EB7B1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0F093-29B9-479C-BC32-289414D1E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11</a:t>
            </a:fld>
            <a:endParaRPr lang="ro-RO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9F786C-C0FE-4A62-B274-D0BA60CC13F6}"/>
              </a:ext>
            </a:extLst>
          </p:cNvPr>
          <p:cNvGrpSpPr/>
          <p:nvPr/>
        </p:nvGrpSpPr>
        <p:grpSpPr>
          <a:xfrm>
            <a:off x="2765095" y="3949699"/>
            <a:ext cx="6661810" cy="2362201"/>
            <a:chOff x="1371590" y="4343399"/>
            <a:chExt cx="6661810" cy="23622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C37DEE7-766F-4EE1-A6CA-7E4D44006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78" t="8205" r="3278" b="21453"/>
            <a:stretch/>
          </p:blipFill>
          <p:spPr>
            <a:xfrm>
              <a:off x="1371590" y="4343399"/>
              <a:ext cx="6400820" cy="236220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8027C26-9912-49AE-9358-EC4B7EB61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40990" y="5715000"/>
              <a:ext cx="392410" cy="50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1280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Amplificatoare</a:t>
            </a:r>
            <a:b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Definiție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Cele </a:t>
            </a:r>
            <a:r>
              <a:rPr lang="ro-RO"/>
              <a:t>două</a:t>
            </a:r>
            <a:r>
              <a:rPr lang="en-US"/>
              <a:t> borne de intrare </a:t>
            </a:r>
            <a:r>
              <a:rPr lang="ro-RO"/>
              <a:t>(</a:t>
            </a:r>
            <a:r>
              <a:rPr lang="en-US"/>
              <a:t>1 </a:t>
            </a:r>
            <a:r>
              <a:rPr lang="ro-RO"/>
              <a:t>şi 2) </a:t>
            </a:r>
            <a:r>
              <a:rPr lang="en-US"/>
              <a:t>alc</a:t>
            </a:r>
            <a:r>
              <a:rPr lang="ro-RO"/>
              <a:t>ătuiesc </a:t>
            </a:r>
            <a:r>
              <a:rPr lang="ro-RO">
                <a:solidFill>
                  <a:srgbClr val="0070C0"/>
                </a:solidFill>
              </a:rPr>
              <a:t>portul de intrare</a:t>
            </a:r>
            <a:r>
              <a:rPr lang="ro-RO"/>
              <a:t>;</a:t>
            </a:r>
            <a:endParaRPr lang="en-US"/>
          </a:p>
          <a:p>
            <a:pPr eaLnBrk="1" hangingPunct="1"/>
            <a:r>
              <a:rPr lang="en-US"/>
              <a:t>Cele</a:t>
            </a:r>
            <a:r>
              <a:rPr lang="ro-RO"/>
              <a:t> două</a:t>
            </a:r>
            <a:r>
              <a:rPr lang="en-US"/>
              <a:t> borne de ieşire</a:t>
            </a:r>
            <a:r>
              <a:rPr lang="ro-RO"/>
              <a:t> (3 şi 4) alcătuiesc </a:t>
            </a:r>
            <a:r>
              <a:rPr lang="ro-RO">
                <a:solidFill>
                  <a:srgbClr val="0070C0"/>
                </a:solidFill>
              </a:rPr>
              <a:t>portul de ieşire</a:t>
            </a:r>
            <a:r>
              <a:rPr lang="en-US"/>
              <a:t>.</a:t>
            </a:r>
            <a:endParaRPr lang="ro-RO"/>
          </a:p>
          <a:p>
            <a:pPr eaLnBrk="1" hangingPunct="1"/>
            <a:r>
              <a:rPr lang="ro-RO"/>
              <a:t>De aici provine şi denumirea de </a:t>
            </a:r>
            <a:r>
              <a:rPr lang="ro-RO">
                <a:solidFill>
                  <a:srgbClr val="0070C0"/>
                </a:solidFill>
              </a:rPr>
              <a:t>diport</a:t>
            </a:r>
            <a:r>
              <a:rPr lang="ro-RO"/>
              <a:t> dată unui amplificator.</a:t>
            </a:r>
          </a:p>
        </p:txBody>
      </p:sp>
      <p:sp>
        <p:nvSpPr>
          <p:cNvPr id="2662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FD10E2-6C06-4696-8965-6234E8ECAE4C}" type="datetime1">
              <a:rPr lang="en-US" smtClean="0"/>
              <a:t>11/13/2020</a:t>
            </a:fld>
            <a:endParaRPr lang="en-US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DE-Cursul 6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EEEE1-3197-4158-83AC-7F081013B0D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62891E-A171-4D2D-8092-04BE9D0154A0}"/>
              </a:ext>
            </a:extLst>
          </p:cNvPr>
          <p:cNvGrpSpPr/>
          <p:nvPr/>
        </p:nvGrpSpPr>
        <p:grpSpPr>
          <a:xfrm>
            <a:off x="2765095" y="3949699"/>
            <a:ext cx="6661810" cy="2362201"/>
            <a:chOff x="1371590" y="4343399"/>
            <a:chExt cx="6661810" cy="23622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39BB5B3-CED9-4038-9B42-6BDC28C0B2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78" t="8205" r="3278" b="21453"/>
            <a:stretch/>
          </p:blipFill>
          <p:spPr>
            <a:xfrm>
              <a:off x="1371590" y="4343399"/>
              <a:ext cx="6400820" cy="236220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F73A98E-2B44-4795-8607-AD241D968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40990" y="5715000"/>
              <a:ext cx="392410" cy="50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8118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b="1">
                <a:latin typeface="+mn-lt"/>
              </a:rPr>
              <a:t>Amplificatoare</a:t>
            </a:r>
            <a:br>
              <a:rPr lang="ro-RO" sz="4000" b="1">
                <a:latin typeface="+mn-lt"/>
              </a:rPr>
            </a:br>
            <a:r>
              <a:rPr lang="ro-RO" sz="3200" b="1">
                <a:latin typeface="+mn-lt"/>
              </a:rPr>
              <a:t>Clasificare</a:t>
            </a:r>
            <a:endParaRPr lang="en-US" sz="3200" b="1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  <a:defRPr/>
            </a:pPr>
            <a:r>
              <a:rPr lang="ro-RO" sz="3200">
                <a:solidFill>
                  <a:srgbClr val="0070C0"/>
                </a:solidFill>
              </a:rPr>
              <a:t>După natura semnalelor de intrare şi de ieşire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ro-RO" sz="2400">
                <a:solidFill>
                  <a:srgbClr val="C00000"/>
                </a:solidFill>
              </a:rPr>
              <a:t>amplificatorul de tensiune</a:t>
            </a:r>
            <a:r>
              <a:rPr lang="ro-RO" sz="2400"/>
              <a:t>, la care atât mărimile de intrare cât şi cele de ieşire sunt tensiuni (U</a:t>
            </a:r>
            <a:r>
              <a:rPr lang="ro-RO" sz="2400" baseline="-25000"/>
              <a:t>in</a:t>
            </a:r>
            <a:r>
              <a:rPr lang="ro-RO" sz="2400"/>
              <a:t>, U</a:t>
            </a:r>
            <a:r>
              <a:rPr lang="ro-RO" sz="2400" baseline="-25000"/>
              <a:t>ies</a:t>
            </a:r>
            <a:r>
              <a:rPr lang="ro-RO" sz="2400"/>
              <a:t>);</a:t>
            </a:r>
            <a:endParaRPr lang="en-US" sz="2400"/>
          </a:p>
        </p:txBody>
      </p:sp>
      <p:sp>
        <p:nvSpPr>
          <p:cNvPr id="27651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3C31C6-201E-4EC3-BB83-8C8946030A83}" type="datetime1">
              <a:rPr lang="en-US" smtClean="0"/>
              <a:t>11/13/2020</a:t>
            </a:fld>
            <a:endParaRPr lang="en-US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DE-Cursul 6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1809FA-4EA2-45BF-A55D-39823B8A27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B0AB2E-88ED-47A8-AF39-4613AF0D7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3" t="15671" r="2765" b="21098"/>
          <a:stretch/>
        </p:blipFill>
        <p:spPr>
          <a:xfrm>
            <a:off x="3919330" y="4001294"/>
            <a:ext cx="4353340" cy="18188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7565C3-AE88-498B-8C26-338D79FDFA8A}"/>
              </a:ext>
            </a:extLst>
          </p:cNvPr>
          <p:cNvSpPr txBox="1"/>
          <p:nvPr/>
        </p:nvSpPr>
        <p:spPr>
          <a:xfrm>
            <a:off x="8716617" y="230188"/>
            <a:ext cx="3250096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o-RO"/>
              <a:t>Amplificator de tensiune</a:t>
            </a:r>
          </a:p>
          <a:p>
            <a:pPr marL="342900" indent="-342900">
              <a:buAutoNum type="arabicPeriod"/>
            </a:pPr>
            <a:r>
              <a:rPr lang="ro-RO"/>
              <a:t>Amplificator de curent</a:t>
            </a:r>
          </a:p>
          <a:p>
            <a:pPr marL="342900" indent="-342900">
              <a:buAutoNum type="arabicPeriod"/>
            </a:pPr>
            <a:r>
              <a:rPr lang="ro-RO"/>
              <a:t>Amplificator transimpedanță</a:t>
            </a:r>
          </a:p>
          <a:p>
            <a:pPr marL="342900" indent="-342900">
              <a:buAutoNum type="arabicPeriod"/>
            </a:pPr>
            <a:r>
              <a:rPr lang="ro-RO"/>
              <a:t>Amplificator transadmitanță</a:t>
            </a:r>
          </a:p>
        </p:txBody>
      </p:sp>
    </p:spTree>
    <p:extLst>
      <p:ext uri="{BB962C8B-B14F-4D97-AF65-F5344CB8AC3E}">
        <p14:creationId xmlns:p14="http://schemas.microsoft.com/office/powerpoint/2010/main" val="3833307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Amplificatoare</a:t>
            </a:r>
            <a:b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Clasificare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15686"/>
            <a:ext cx="10515600" cy="4351338"/>
          </a:xfrm>
        </p:spPr>
        <p:txBody>
          <a:bodyPr>
            <a:normAutofit/>
          </a:bodyPr>
          <a:lstStyle/>
          <a:p>
            <a:pPr marL="109728" indent="0">
              <a:buNone/>
              <a:defRPr/>
            </a:pPr>
            <a:r>
              <a:rPr lang="ro-RO" sz="3200">
                <a:solidFill>
                  <a:srgbClr val="0070C0"/>
                </a:solidFill>
              </a:rPr>
              <a:t>După natura semnalelor de intrare şi de ieşire</a:t>
            </a:r>
          </a:p>
          <a:p>
            <a:pPr marL="624078" indent="-514350">
              <a:buFont typeface="+mj-lt"/>
              <a:buAutoNum type="arabicPeriod" startAt="2"/>
              <a:defRPr/>
            </a:pPr>
            <a:r>
              <a:rPr lang="ro-RO" sz="2400">
                <a:solidFill>
                  <a:srgbClr val="C00000"/>
                </a:solidFill>
              </a:rPr>
              <a:t>amplificatorul de curent</a:t>
            </a:r>
            <a:r>
              <a:rPr lang="ro-RO" sz="2400"/>
              <a:t>, la care atât mărimile de intrare cât şi cele de ieşire sunt curenți (I</a:t>
            </a:r>
            <a:r>
              <a:rPr lang="ro-RO" sz="2400" baseline="-25000"/>
              <a:t>in</a:t>
            </a:r>
            <a:r>
              <a:rPr lang="ro-RO" sz="2400"/>
              <a:t>, I</a:t>
            </a:r>
            <a:r>
              <a:rPr lang="ro-RO" sz="2400" baseline="-25000"/>
              <a:t>ies</a:t>
            </a:r>
            <a:r>
              <a:rPr lang="ro-RO" sz="2400"/>
              <a:t>);</a:t>
            </a:r>
            <a:endParaRPr lang="en-US" sz="2400"/>
          </a:p>
        </p:txBody>
      </p:sp>
      <p:sp>
        <p:nvSpPr>
          <p:cNvPr id="27651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3C31C6-201E-4EC3-BB83-8C8946030A83}" type="datetime1">
              <a:rPr lang="en-US" smtClean="0"/>
              <a:t>11/13/2020</a:t>
            </a:fld>
            <a:endParaRPr lang="en-US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DE-Cursul 6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1809FA-4EA2-45BF-A55D-39823B8A27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B012AD-83CF-4497-90FB-6602CEBE4DBF}"/>
              </a:ext>
            </a:extLst>
          </p:cNvPr>
          <p:cNvSpPr txBox="1"/>
          <p:nvPr/>
        </p:nvSpPr>
        <p:spPr>
          <a:xfrm>
            <a:off x="8716617" y="230188"/>
            <a:ext cx="3250096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o-RO"/>
              <a:t>Amplificator de tensiune</a:t>
            </a:r>
          </a:p>
          <a:p>
            <a:pPr marL="342900" indent="-342900">
              <a:buAutoNum type="arabicPeriod"/>
            </a:pPr>
            <a:r>
              <a:rPr lang="ro-RO"/>
              <a:t>Amplificator de curent</a:t>
            </a:r>
          </a:p>
          <a:p>
            <a:pPr marL="342900" indent="-342900">
              <a:buAutoNum type="arabicPeriod"/>
            </a:pPr>
            <a:r>
              <a:rPr lang="ro-RO"/>
              <a:t>Amplificator transimpedanță</a:t>
            </a:r>
          </a:p>
          <a:p>
            <a:pPr marL="342900" indent="-342900">
              <a:buAutoNum type="arabicPeriod"/>
            </a:pPr>
            <a:r>
              <a:rPr lang="ro-RO"/>
              <a:t>Amplificator transadmitanță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1CCEA-7465-4CD8-82C0-FDD78CBF9E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73" t="16898" r="6412" b="20234"/>
          <a:stretch/>
        </p:blipFill>
        <p:spPr>
          <a:xfrm>
            <a:off x="4287078" y="3429000"/>
            <a:ext cx="3617844" cy="192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10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Amplificatoare</a:t>
            </a:r>
            <a:b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Clasificare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  <a:defRPr/>
            </a:pPr>
            <a:r>
              <a:rPr lang="ro-RO" sz="3200">
                <a:solidFill>
                  <a:srgbClr val="0070C0"/>
                </a:solidFill>
              </a:rPr>
              <a:t>După natura semnalelor de intrare şi de ieşire</a:t>
            </a:r>
          </a:p>
          <a:p>
            <a:pPr marL="624078" indent="-514350">
              <a:buFont typeface="+mj-lt"/>
              <a:buAutoNum type="arabicPeriod" startAt="3"/>
              <a:defRPr/>
            </a:pPr>
            <a:r>
              <a:rPr lang="ro-RO" sz="2400">
                <a:solidFill>
                  <a:srgbClr val="C00000"/>
                </a:solidFill>
              </a:rPr>
              <a:t>amplificatorul</a:t>
            </a:r>
            <a:r>
              <a:rPr lang="en-US" sz="2400">
                <a:solidFill>
                  <a:srgbClr val="C00000"/>
                </a:solidFill>
              </a:rPr>
              <a:t> transimpedan</a:t>
            </a:r>
            <a:r>
              <a:rPr lang="ro-RO" sz="2400">
                <a:solidFill>
                  <a:srgbClr val="C00000"/>
                </a:solidFill>
              </a:rPr>
              <a:t>ță</a:t>
            </a:r>
            <a:r>
              <a:rPr lang="ro-RO" sz="2400"/>
              <a:t>, la care mărimea de intrare este curent iar cea de ieşire este tensiune (I</a:t>
            </a:r>
            <a:r>
              <a:rPr lang="ro-RO" sz="2400" baseline="-25000"/>
              <a:t>in</a:t>
            </a:r>
            <a:r>
              <a:rPr lang="ro-RO" sz="2400"/>
              <a:t>, U</a:t>
            </a:r>
            <a:r>
              <a:rPr lang="ro-RO" sz="2400" baseline="-25000"/>
              <a:t>ies</a:t>
            </a:r>
            <a:r>
              <a:rPr lang="ro-RO" sz="2400"/>
              <a:t>);</a:t>
            </a:r>
          </a:p>
        </p:txBody>
      </p:sp>
      <p:sp>
        <p:nvSpPr>
          <p:cNvPr id="27651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3C31C6-201E-4EC3-BB83-8C8946030A83}" type="datetime1">
              <a:rPr lang="en-US" smtClean="0"/>
              <a:t>11/13/2020</a:t>
            </a:fld>
            <a:endParaRPr lang="en-US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DE-Cursul 6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1809FA-4EA2-45BF-A55D-39823B8A27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B2A00-100B-4ED0-B9A3-F86E7EF16C66}"/>
              </a:ext>
            </a:extLst>
          </p:cNvPr>
          <p:cNvSpPr txBox="1"/>
          <p:nvPr/>
        </p:nvSpPr>
        <p:spPr>
          <a:xfrm>
            <a:off x="8716617" y="230188"/>
            <a:ext cx="3250096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o-RO"/>
              <a:t>Amplificator de tensiune</a:t>
            </a:r>
          </a:p>
          <a:p>
            <a:pPr marL="342900" indent="-342900">
              <a:buAutoNum type="arabicPeriod"/>
            </a:pPr>
            <a:r>
              <a:rPr lang="ro-RO"/>
              <a:t>Amplificator de curent</a:t>
            </a:r>
          </a:p>
          <a:p>
            <a:pPr marL="342900" indent="-342900">
              <a:buAutoNum type="arabicPeriod"/>
            </a:pPr>
            <a:r>
              <a:rPr lang="ro-RO"/>
              <a:t>Amplificator transimpedanță</a:t>
            </a:r>
          </a:p>
          <a:p>
            <a:pPr marL="342900" indent="-342900">
              <a:buAutoNum type="arabicPeriod"/>
            </a:pPr>
            <a:r>
              <a:rPr lang="ro-RO"/>
              <a:t>Amplificator transadmitanță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207DC3-BBEF-40E9-A6D8-09896E6A0C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6" t="19815" r="2332" b="19909"/>
          <a:stretch/>
        </p:blipFill>
        <p:spPr>
          <a:xfrm>
            <a:off x="3919330" y="4001294"/>
            <a:ext cx="4353339" cy="184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59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Amplificatoare</a:t>
            </a:r>
            <a:b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Clasificare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  <a:defRPr/>
            </a:pPr>
            <a:r>
              <a:rPr lang="ro-RO" sz="3200">
                <a:solidFill>
                  <a:srgbClr val="0070C0"/>
                </a:solidFill>
              </a:rPr>
              <a:t>După natura semnalelor de intrare şi de ieşire</a:t>
            </a:r>
          </a:p>
          <a:p>
            <a:pPr marL="624078" indent="-514350">
              <a:buFont typeface="+mj-lt"/>
              <a:buAutoNum type="arabicPeriod" startAt="4"/>
              <a:defRPr/>
            </a:pPr>
            <a:r>
              <a:rPr lang="ro-RO" sz="2400">
                <a:solidFill>
                  <a:srgbClr val="C00000"/>
                </a:solidFill>
              </a:rPr>
              <a:t>amplificatorul</a:t>
            </a:r>
            <a:r>
              <a:rPr lang="en-US" sz="2400">
                <a:solidFill>
                  <a:srgbClr val="C00000"/>
                </a:solidFill>
              </a:rPr>
              <a:t> trans</a:t>
            </a:r>
            <a:r>
              <a:rPr lang="ro-RO" sz="2400">
                <a:solidFill>
                  <a:srgbClr val="C00000"/>
                </a:solidFill>
              </a:rPr>
              <a:t>admit</a:t>
            </a:r>
            <a:r>
              <a:rPr lang="en-US" sz="2400">
                <a:solidFill>
                  <a:srgbClr val="C00000"/>
                </a:solidFill>
              </a:rPr>
              <a:t>an</a:t>
            </a:r>
            <a:r>
              <a:rPr lang="ro-RO" sz="2400">
                <a:solidFill>
                  <a:srgbClr val="C00000"/>
                </a:solidFill>
              </a:rPr>
              <a:t>ță</a:t>
            </a:r>
            <a:r>
              <a:rPr lang="ro-RO" sz="2400"/>
              <a:t>, la care mărimea de intrare este tensiune iar cea de ieşire este curent (U</a:t>
            </a:r>
            <a:r>
              <a:rPr lang="ro-RO" sz="2400" baseline="-25000"/>
              <a:t>in</a:t>
            </a:r>
            <a:r>
              <a:rPr lang="ro-RO" sz="2400"/>
              <a:t>, I</a:t>
            </a:r>
            <a:r>
              <a:rPr lang="ro-RO" sz="2400" baseline="-25000"/>
              <a:t>ies</a:t>
            </a:r>
            <a:r>
              <a:rPr lang="ro-RO" sz="2400"/>
              <a:t>).</a:t>
            </a:r>
            <a:endParaRPr lang="en-US" sz="2400"/>
          </a:p>
        </p:txBody>
      </p:sp>
      <p:sp>
        <p:nvSpPr>
          <p:cNvPr id="27651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3C31C6-201E-4EC3-BB83-8C8946030A83}" type="datetime1">
              <a:rPr lang="en-US" smtClean="0"/>
              <a:t>11/13/2020</a:t>
            </a:fld>
            <a:endParaRPr lang="en-US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DE-Cursul 6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1809FA-4EA2-45BF-A55D-39823B8A27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D1DF4D-CDB2-453D-8E90-C0A12863D9BF}"/>
              </a:ext>
            </a:extLst>
          </p:cNvPr>
          <p:cNvSpPr txBox="1"/>
          <p:nvPr/>
        </p:nvSpPr>
        <p:spPr>
          <a:xfrm>
            <a:off x="8716617" y="230188"/>
            <a:ext cx="3250096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o-RO"/>
              <a:t>Amplificator de tensiune</a:t>
            </a:r>
          </a:p>
          <a:p>
            <a:pPr marL="342900" indent="-342900">
              <a:buAutoNum type="arabicPeriod"/>
            </a:pPr>
            <a:r>
              <a:rPr lang="ro-RO"/>
              <a:t>Amplificator de curent</a:t>
            </a:r>
          </a:p>
          <a:p>
            <a:pPr marL="342900" indent="-342900">
              <a:buAutoNum type="arabicPeriod"/>
            </a:pPr>
            <a:r>
              <a:rPr lang="ro-RO"/>
              <a:t>Amplificator transimpedanță</a:t>
            </a:r>
          </a:p>
          <a:p>
            <a:pPr marL="342900" indent="-342900">
              <a:buAutoNum type="arabicPeriod"/>
            </a:pPr>
            <a:r>
              <a:rPr lang="ro-RO"/>
              <a:t>Amplificator transadmitanță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ABD791-B110-439F-9037-ED95C0540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0" t="16574" r="7579" b="20558"/>
          <a:stretch/>
        </p:blipFill>
        <p:spPr>
          <a:xfrm>
            <a:off x="4297017" y="4001294"/>
            <a:ext cx="3597966" cy="19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03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Amplificatoare</a:t>
            </a:r>
            <a:b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Clasificare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537" indent="0">
              <a:buNone/>
            </a:pPr>
            <a:r>
              <a:rPr lang="ro-RO" sz="3200">
                <a:solidFill>
                  <a:srgbClr val="0070C0"/>
                </a:solidFill>
              </a:rPr>
              <a:t>După mărimea frecvenței de tăiere inferioară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400">
                <a:solidFill>
                  <a:srgbClr val="C00000"/>
                </a:solidFill>
              </a:rPr>
              <a:t>Amplificatoare de c.a.</a:t>
            </a:r>
            <a:r>
              <a:rPr lang="ro-RO" sz="2400"/>
              <a:t> care prelucrează numai semnale alternative, cu frecvența cuprinsă între f</a:t>
            </a:r>
            <a:r>
              <a:rPr lang="ro-RO" sz="2400" baseline="-25000"/>
              <a:t>i</a:t>
            </a:r>
            <a:r>
              <a:rPr lang="ro-RO" sz="2400"/>
              <a:t> (frecvența de tăiere inferioară) şi f</a:t>
            </a:r>
            <a:r>
              <a:rPr lang="ro-RO" sz="2400" baseline="-25000"/>
              <a:t>s</a:t>
            </a:r>
            <a:r>
              <a:rPr lang="ro-RO" sz="2400"/>
              <a:t> (frecvența de tăiere superioară);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560C88-6BEB-41E8-A886-94B7837AEA49}" type="datetime1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18A86-9CE6-4D7C-AD21-B877DB2F237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1127B0-DB1C-4F79-A53A-3F45AEB09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146"/>
          <a:stretch/>
        </p:blipFill>
        <p:spPr>
          <a:xfrm>
            <a:off x="3340522" y="3579653"/>
            <a:ext cx="5510955" cy="26870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43D394-65E0-4E3B-887C-2C42D28FD57E}"/>
              </a:ext>
            </a:extLst>
          </p:cNvPr>
          <p:cNvSpPr txBox="1"/>
          <p:nvPr/>
        </p:nvSpPr>
        <p:spPr>
          <a:xfrm>
            <a:off x="9342782" y="304799"/>
            <a:ext cx="2574235" cy="64633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o-RO"/>
              <a:t>Amplificatoare de c.a.</a:t>
            </a:r>
          </a:p>
          <a:p>
            <a:pPr marL="342900" indent="-342900">
              <a:buAutoNum type="arabicPeriod"/>
            </a:pPr>
            <a:r>
              <a:rPr lang="ro-RO"/>
              <a:t>Amplificatoare de c.c.</a:t>
            </a:r>
          </a:p>
        </p:txBody>
      </p:sp>
    </p:spTree>
    <p:extLst>
      <p:ext uri="{BB962C8B-B14F-4D97-AF65-F5344CB8AC3E}">
        <p14:creationId xmlns:p14="http://schemas.microsoft.com/office/powerpoint/2010/main" val="2129460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Amplificatoare</a:t>
            </a:r>
            <a:b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Clasificare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537" indent="0">
              <a:buNone/>
            </a:pPr>
            <a:r>
              <a:rPr lang="ro-RO" sz="3200">
                <a:solidFill>
                  <a:srgbClr val="0070C0"/>
                </a:solidFill>
              </a:rPr>
              <a:t>După mărimea frecvenței de tăiere inferioară</a:t>
            </a:r>
          </a:p>
          <a:p>
            <a:pPr marL="623887" indent="-514350">
              <a:buFont typeface="+mj-lt"/>
              <a:buAutoNum type="arabicPeriod" startAt="2"/>
            </a:pPr>
            <a:r>
              <a:rPr lang="ro-RO" sz="2400">
                <a:solidFill>
                  <a:srgbClr val="C00000"/>
                </a:solidFill>
              </a:rPr>
              <a:t>Amplificatoare de c.c.</a:t>
            </a:r>
            <a:r>
              <a:rPr lang="ro-RO" sz="2400"/>
              <a:t> care prelucrează semnale începând de la c.c. (f</a:t>
            </a:r>
            <a:r>
              <a:rPr lang="ro-RO" sz="2400" baseline="-25000"/>
              <a:t>i</a:t>
            </a:r>
            <a:r>
              <a:rPr lang="ro-RO" sz="2400"/>
              <a:t>=0) până la o anumită frecvență superioară, f</a:t>
            </a:r>
            <a:r>
              <a:rPr lang="ro-RO" sz="2400" baseline="-25000"/>
              <a:t>s</a:t>
            </a:r>
            <a:r>
              <a:rPr lang="ro-RO" sz="2400"/>
              <a:t>. Se mai numesc și </a:t>
            </a:r>
            <a:r>
              <a:rPr lang="ro-RO" sz="2400">
                <a:solidFill>
                  <a:srgbClr val="C00000"/>
                </a:solidFill>
              </a:rPr>
              <a:t>amplificatoare cu cuplaj direct</a:t>
            </a:r>
            <a:r>
              <a:rPr lang="ro-RO" sz="2400"/>
              <a:t>.</a:t>
            </a:r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560C88-6BEB-41E8-A886-94B7837AEA49}" type="datetime1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18A86-9CE6-4D7C-AD21-B877DB2F237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1127B0-DB1C-4F79-A53A-3F45AEB09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38"/>
          <a:stretch/>
        </p:blipFill>
        <p:spPr>
          <a:xfrm>
            <a:off x="3396474" y="3579653"/>
            <a:ext cx="5399052" cy="26870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A1BA20-97EF-48C6-A52A-A7082644BCFE}"/>
              </a:ext>
            </a:extLst>
          </p:cNvPr>
          <p:cNvSpPr txBox="1"/>
          <p:nvPr/>
        </p:nvSpPr>
        <p:spPr>
          <a:xfrm>
            <a:off x="9342782" y="304799"/>
            <a:ext cx="2574235" cy="64633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o-RO"/>
              <a:t>Amplificatoare de c.a.</a:t>
            </a:r>
          </a:p>
          <a:p>
            <a:pPr marL="342900" indent="-342900">
              <a:buAutoNum type="arabicPeriod"/>
            </a:pPr>
            <a:r>
              <a:rPr lang="ro-RO"/>
              <a:t>Amplificatoare de c.c.</a:t>
            </a:r>
          </a:p>
        </p:txBody>
      </p:sp>
    </p:spTree>
    <p:extLst>
      <p:ext uri="{BB962C8B-B14F-4D97-AF65-F5344CB8AC3E}">
        <p14:creationId xmlns:p14="http://schemas.microsoft.com/office/powerpoint/2010/main" val="1590709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Amplificatoare</a:t>
            </a:r>
            <a:b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Clasificare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537" indent="0">
              <a:buNone/>
            </a:pPr>
            <a:r>
              <a:rPr lang="ro-RO" sz="3200">
                <a:solidFill>
                  <a:srgbClr val="0070C0"/>
                </a:solidFill>
              </a:rPr>
              <a:t>După domeniul de frecvență în care lucrează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400" b="1"/>
              <a:t>Amplificatoare de audiofrecvență (AF)</a:t>
            </a:r>
            <a:r>
              <a:rPr lang="ro-RO" sz="2400"/>
              <a:t> – de joasă frecvență: amplifică semnale în band</a:t>
            </a:r>
            <a:r>
              <a:rPr lang="en-US" sz="2400"/>
              <a:t>a</a:t>
            </a:r>
            <a:r>
              <a:rPr lang="ro-RO" sz="2400"/>
              <a:t> audibilă, între 20Hz şi 20kHz;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400" b="1"/>
              <a:t>Amplificatoare de radiofrecvență (RF)</a:t>
            </a:r>
            <a:r>
              <a:rPr lang="ro-RO" sz="2400"/>
              <a:t> – de înaltă frecvență:   pentru semnale cuprinse între 20kHz şi 30MHz;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400" b="1"/>
              <a:t>Amplificatoare de foarte înaltă frecvență (FIF)</a:t>
            </a:r>
            <a:r>
              <a:rPr lang="ro-RO" sz="2400"/>
              <a:t> –</a:t>
            </a:r>
            <a:r>
              <a:rPr lang="ro-RO" sz="2400" i="1"/>
              <a:t> </a:t>
            </a:r>
            <a:r>
              <a:rPr lang="ro-RO" sz="2400"/>
              <a:t>pentru frecvențe cuprinse între 30MHz şi 300MHz;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400" b="1"/>
              <a:t>Amplificatoare de ultra înaltă frecvență (UIF)</a:t>
            </a:r>
            <a:r>
              <a:rPr lang="ro-RO" sz="2400"/>
              <a:t> –</a:t>
            </a:r>
            <a:r>
              <a:rPr lang="ro-RO" sz="2400" i="1"/>
              <a:t> </a:t>
            </a:r>
            <a:r>
              <a:rPr lang="ro-RO" sz="2400"/>
              <a:t>pentru frecvențe </a:t>
            </a:r>
            <a:r>
              <a:rPr lang="en-US" sz="2400"/>
              <a:t>&gt;</a:t>
            </a:r>
            <a:r>
              <a:rPr lang="ro-RO" sz="2400"/>
              <a:t> 300MHz;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2637C-FE1D-470B-B6FD-D3A35AC89617}" type="datetime1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18A86-9CE6-4D7C-AD21-B877DB2F237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3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>
                <a:latin typeface="+mn-lt"/>
              </a:rPr>
              <a:t>Probleme tratate</a:t>
            </a:r>
          </a:p>
        </p:txBody>
      </p:sp>
      <p:sp>
        <p:nvSpPr>
          <p:cNvPr id="1536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sz="3200" b="1"/>
              <a:t>Tranzistorul </a:t>
            </a:r>
            <a:r>
              <a:rPr lang="en-US" sz="3200" b="1"/>
              <a:t>bipolar – </a:t>
            </a:r>
            <a:r>
              <a:rPr lang="ro-RO" sz="3200" b="1"/>
              <a:t>aplicații</a:t>
            </a:r>
          </a:p>
          <a:p>
            <a:pPr lvl="1"/>
            <a:r>
              <a:rPr lang="en-US" sz="2800"/>
              <a:t>TB </a:t>
            </a:r>
            <a:r>
              <a:rPr lang="ro-RO" sz="2800"/>
              <a:t>în comutație în circuite cu microcontroler</a:t>
            </a:r>
            <a:endParaRPr lang="en-US" sz="2800"/>
          </a:p>
          <a:p>
            <a:pPr lvl="1"/>
            <a:r>
              <a:rPr lang="ro-RO" sz="2800"/>
              <a:t>Amplificatoare</a:t>
            </a:r>
          </a:p>
          <a:p>
            <a:pPr lvl="2"/>
            <a:r>
              <a:rPr lang="ro-RO" sz="2400"/>
              <a:t>Amplificatoare de semnal mic</a:t>
            </a:r>
            <a:endParaRPr lang="ro-RO" sz="1800"/>
          </a:p>
          <a:p>
            <a:pPr lvl="3"/>
            <a:r>
              <a:rPr lang="ro-RO" sz="2000"/>
              <a:t>Amplificatoare de c.a.</a:t>
            </a:r>
          </a:p>
          <a:p>
            <a:pPr lvl="3"/>
            <a:r>
              <a:rPr lang="ro-RO" sz="2000"/>
              <a:t>Amplificatoare de c.c.</a:t>
            </a:r>
          </a:p>
          <a:p>
            <a:pPr lvl="2"/>
            <a:r>
              <a:rPr lang="ro-RO" sz="2400">
                <a:solidFill>
                  <a:schemeClr val="bg1">
                    <a:lumMod val="75000"/>
                  </a:schemeClr>
                </a:solidFill>
              </a:rPr>
              <a:t>Amplificatoare de putere</a:t>
            </a:r>
          </a:p>
          <a:p>
            <a:pPr lvl="1"/>
            <a:r>
              <a:rPr lang="ro-RO" sz="2800">
                <a:solidFill>
                  <a:schemeClr val="bg1">
                    <a:lumMod val="75000"/>
                  </a:schemeClr>
                </a:solidFill>
              </a:rPr>
              <a:t>Stabilizatoare de tensiune</a:t>
            </a:r>
          </a:p>
          <a:p>
            <a:pPr lvl="1"/>
            <a:r>
              <a:rPr lang="ro-RO" sz="2800"/>
              <a:t>Problemă</a:t>
            </a:r>
          </a:p>
        </p:txBody>
      </p:sp>
      <p:sp>
        <p:nvSpPr>
          <p:cNvPr id="1433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FBC3CEB-E477-4AC1-ADF0-539D2AA4D8CE}" type="datetime1">
              <a:rPr lang="en-US" smtClean="0"/>
              <a:t>11/13/2020</a:t>
            </a:fld>
            <a:endParaRPr lang="en-US"/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6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880D6BB-DD75-4D24-9D8C-BF554B0EC57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57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Amplificatoare</a:t>
            </a:r>
            <a:b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Clasificare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ro-RO">
                <a:solidFill>
                  <a:srgbClr val="0070C0"/>
                </a:solidFill>
              </a:rPr>
              <a:t>După nivelul semnalelor prelucrate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400">
                <a:solidFill>
                  <a:srgbClr val="C00000"/>
                </a:solidFill>
              </a:rPr>
              <a:t>Amplificatoare de semnal mic</a:t>
            </a:r>
            <a:r>
              <a:rPr lang="ro-RO" sz="2400"/>
              <a:t> numite şi </a:t>
            </a:r>
            <a:r>
              <a:rPr lang="ro-RO" sz="2400">
                <a:solidFill>
                  <a:srgbClr val="C00000"/>
                </a:solidFill>
              </a:rPr>
              <a:t>preamplificatoare</a:t>
            </a:r>
            <a:r>
              <a:rPr lang="ro-RO" sz="2400"/>
              <a:t>, care prelucrează semnale de tensiune sau de curent având amplitudine mică;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400">
                <a:solidFill>
                  <a:srgbClr val="C00000"/>
                </a:solidFill>
              </a:rPr>
              <a:t>Amplificatoare de putere</a:t>
            </a:r>
            <a:r>
              <a:rPr lang="ro-RO" sz="2400"/>
              <a:t> numite şi </a:t>
            </a:r>
            <a:r>
              <a:rPr lang="ro-RO" sz="2400">
                <a:solidFill>
                  <a:srgbClr val="C00000"/>
                </a:solidFill>
              </a:rPr>
              <a:t>etaje finale</a:t>
            </a:r>
            <a:r>
              <a:rPr lang="ro-RO" sz="2400"/>
              <a:t>, care prelucrează semnale de nivel mare.</a:t>
            </a:r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5A484-9CA6-41B5-9B31-C9465B505FDF}" type="datetime1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18A86-9CE6-4D7C-AD21-B877DB2F237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924454" y="4229894"/>
            <a:ext cx="10343092" cy="1634193"/>
            <a:chOff x="463667" y="5049716"/>
            <a:chExt cx="8068962" cy="1274884"/>
          </a:xfrm>
        </p:grpSpPr>
        <p:sp>
          <p:nvSpPr>
            <p:cNvPr id="7" name="Rectangle 6"/>
            <p:cNvSpPr/>
            <p:nvPr/>
          </p:nvSpPr>
          <p:spPr>
            <a:xfrm>
              <a:off x="2277208" y="5049716"/>
              <a:ext cx="1699846" cy="127488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826977" y="5049716"/>
              <a:ext cx="1699846" cy="127488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72308" y="5433646"/>
              <a:ext cx="509954" cy="509954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291754" y="5433646"/>
              <a:ext cx="594946" cy="509954"/>
              <a:chOff x="7010400" y="5029200"/>
              <a:chExt cx="533400" cy="4572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7010400" y="5029200"/>
                <a:ext cx="152400" cy="457200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rapezoid 10"/>
              <p:cNvSpPr/>
              <p:nvPr/>
            </p:nvSpPr>
            <p:spPr>
              <a:xfrm rot="16200000">
                <a:off x="7124700" y="5067300"/>
                <a:ext cx="457200" cy="381000"/>
              </a:xfrm>
              <a:prstGeom prst="trapezoid">
                <a:avLst/>
              </a:prstGeom>
              <a:solidFill>
                <a:schemeClr val="accent1">
                  <a:alpha val="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433191" y="5544298"/>
              <a:ext cx="1355848" cy="264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600"/>
                <a:t>PREAMPLIFICATOR</a:t>
              </a:r>
              <a:endParaRPr lang="en-US" sz="16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66946" y="5559670"/>
              <a:ext cx="847424" cy="264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600"/>
                <a:t>ETAJ FINAL</a:t>
              </a:r>
              <a:endParaRPr lang="en-US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3667" y="5401921"/>
              <a:ext cx="694056" cy="456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600"/>
                <a:t>Sursă de</a:t>
              </a:r>
            </a:p>
            <a:p>
              <a:r>
                <a:rPr lang="ro-RO" sz="1600"/>
                <a:t> semnal</a:t>
              </a:r>
              <a:endParaRPr lang="en-US" sz="16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920709" y="5559670"/>
              <a:ext cx="611920" cy="264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600"/>
                <a:t>Sarcină</a:t>
              </a:r>
              <a:endParaRPr lang="en-US" sz="1600"/>
            </a:p>
          </p:txBody>
        </p:sp>
        <p:cxnSp>
          <p:nvCxnSpPr>
            <p:cNvPr id="14" name="Straight Arrow Connector 13"/>
            <p:cNvCxnSpPr>
              <a:stCxn id="9" idx="6"/>
              <a:endCxn id="7" idx="1"/>
            </p:cNvCxnSpPr>
            <p:nvPr/>
          </p:nvCxnSpPr>
          <p:spPr>
            <a:xfrm flipV="1">
              <a:off x="1682262" y="5687158"/>
              <a:ext cx="594946" cy="1465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3"/>
              <a:endCxn id="8" idx="1"/>
            </p:cNvCxnSpPr>
            <p:nvPr/>
          </p:nvCxnSpPr>
          <p:spPr>
            <a:xfrm>
              <a:off x="3977054" y="5687158"/>
              <a:ext cx="849923" cy="0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3"/>
              <a:endCxn id="10" idx="1"/>
            </p:cNvCxnSpPr>
            <p:nvPr/>
          </p:nvCxnSpPr>
          <p:spPr>
            <a:xfrm>
              <a:off x="6526823" y="5687158"/>
              <a:ext cx="764931" cy="1465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8572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Amplificatoare</a:t>
            </a:r>
            <a:b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Clasificare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537" indent="0">
              <a:buNone/>
            </a:pPr>
            <a:r>
              <a:rPr lang="ro-RO">
                <a:solidFill>
                  <a:srgbClr val="0070C0"/>
                </a:solidFill>
              </a:rPr>
              <a:t>După tipul elementelor active folosite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400"/>
              <a:t>Amplificatoare realizate cu </a:t>
            </a:r>
            <a:r>
              <a:rPr lang="ro-RO" sz="2400">
                <a:solidFill>
                  <a:srgbClr val="C00000"/>
                </a:solidFill>
              </a:rPr>
              <a:t>tuburi electronice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400"/>
              <a:t>Amplificatoare realizate cu </a:t>
            </a:r>
            <a:r>
              <a:rPr lang="ro-RO" sz="2400">
                <a:solidFill>
                  <a:srgbClr val="C00000"/>
                </a:solidFill>
              </a:rPr>
              <a:t>tranzistoare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400"/>
              <a:t>Amplificatoare realizate cu </a:t>
            </a:r>
            <a:r>
              <a:rPr lang="ro-RO" sz="2400">
                <a:solidFill>
                  <a:srgbClr val="C00000"/>
                </a:solidFill>
              </a:rPr>
              <a:t>circuite integrate</a:t>
            </a:r>
          </a:p>
        </p:txBody>
      </p:sp>
      <p:sp>
        <p:nvSpPr>
          <p:cNvPr id="27651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5915D3-0692-4B33-89B5-91DBB229A378}" type="datetime1">
              <a:rPr lang="en-US" smtClean="0"/>
              <a:t>11/13/2020</a:t>
            </a:fld>
            <a:endParaRPr lang="en-US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DE-Cursul 6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1809FA-4EA2-45BF-A55D-39823B8A27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  <p:pic>
        <p:nvPicPr>
          <p:cNvPr id="37890" name="Picture 2" descr="https://encrypted-tbn3.gstatic.com/images?q=tbn:ANd9GcRPsjZoFAEC2iQ5-iR6-0hf_r7MKwtO1fOeaaYpIUz7UpvlL9-KX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908" y="445103"/>
            <a:ext cx="3853761" cy="2564504"/>
          </a:xfrm>
          <a:prstGeom prst="rect">
            <a:avLst/>
          </a:prstGeom>
          <a:noFill/>
        </p:spPr>
      </p:pic>
      <p:pic>
        <p:nvPicPr>
          <p:cNvPr id="37898" name="Picture 10" descr="https://encrypted-tbn0.gstatic.com/images?q=tbn:ANd9GcT6qpiJAeZ4_13KNV6VLSg8SRx9fk7xHJ6adhOqn2CeKNKsvGf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107" y="4098568"/>
            <a:ext cx="4711562" cy="1932950"/>
          </a:xfrm>
          <a:prstGeom prst="rect">
            <a:avLst/>
          </a:prstGeom>
          <a:noFill/>
        </p:spPr>
      </p:pic>
      <p:pic>
        <p:nvPicPr>
          <p:cNvPr id="37900" name="Picture 12" descr="https://encrypted-tbn2.gstatic.com/images?q=tbn:ANd9GcRJBQPw3vJ0SxFvgTGBj7_xA4c9ucUTDFR_0aVtQO2sPdmENY6ag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3137" y="3742293"/>
            <a:ext cx="2917963" cy="250800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576930" y="546164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1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42238" y="488037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2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2978" y="481162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3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31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Parametrii amplificatoarelor</a:t>
            </a:r>
            <a:endParaRPr lang="en-US" b="1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Parametrii amplificatoarelor </a:t>
            </a:r>
            <a:r>
              <a:rPr lang="vi-VN" sz="2400">
                <a:latin typeface="Calibri" panose="020F0502020204030204" pitchFamily="34" charset="0"/>
                <a:cs typeface="Calibri" panose="020F0502020204030204" pitchFamily="34" charset="0"/>
              </a:rPr>
              <a:t>exprimă performanțele amplificatoarelor</a:t>
            </a:r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66737" indent="-457200">
              <a:buFont typeface="+mj-lt"/>
              <a:buAutoNum type="arabicPeriod"/>
            </a:pPr>
            <a:r>
              <a:rPr lang="vi-VN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Amplificare</a:t>
            </a:r>
            <a:r>
              <a:rPr lang="ro-RO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- A</a:t>
            </a:r>
            <a:r>
              <a:rPr lang="vi-VN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o-RO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câştigul – G (gain)</a:t>
            </a:r>
            <a:r>
              <a:rPr lang="vi-VN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vi-VN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400">
                <a:latin typeface="Calibri" panose="020F0502020204030204" pitchFamily="34" charset="0"/>
                <a:cs typeface="Calibri" panose="020F0502020204030204" pitchFamily="34" charset="0"/>
              </a:rPr>
              <a:t>reprezintă raportul dintre o mărime electrică de la ieşirea amplif</a:t>
            </a:r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vi-VN" sz="2400">
                <a:latin typeface="Calibri" panose="020F0502020204030204" pitchFamily="34" charset="0"/>
                <a:cs typeface="Calibri" panose="020F0502020204030204" pitchFamily="34" charset="0"/>
              </a:rPr>
              <a:t>catorului şi </a:t>
            </a:r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vi-VN" sz="2400">
                <a:latin typeface="Calibri" panose="020F0502020204030204" pitchFamily="34" charset="0"/>
                <a:cs typeface="Calibri" panose="020F0502020204030204" pitchFamily="34" charset="0"/>
              </a:rPr>
              <a:t>mărime </a:t>
            </a:r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electrică </a:t>
            </a:r>
            <a:r>
              <a:rPr lang="vi-VN" sz="2400">
                <a:latin typeface="Calibri" panose="020F0502020204030204" pitchFamily="34" charset="0"/>
                <a:cs typeface="Calibri" panose="020F0502020204030204" pitchFamily="34" charset="0"/>
              </a:rPr>
              <a:t>de la intrare</a:t>
            </a:r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452437" indent="-342900"/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Poate fi amplificare de tensiune, curent, putere, transimpedanță, transadmitanță;</a:t>
            </a:r>
          </a:p>
          <a:p>
            <a:pPr marL="452437" indent="-342900"/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Câştigul este o amplificare exprimată logaritmic (dB):</a:t>
            </a:r>
            <a:endParaRPr lang="ro-RO"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2CF2C1-E415-4818-BCA7-DB90D30EA478}" type="datetime1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18A86-9CE6-4D7C-AD21-B877DB2F237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93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Parametrii amplificatoarelor</a:t>
            </a:r>
            <a:endParaRPr lang="en-US" b="1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737" indent="-457200">
              <a:buFont typeface="+mj-lt"/>
              <a:buAutoNum type="arabicPeriod"/>
            </a:pPr>
            <a:r>
              <a:rPr lang="vi-VN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Amplificare</a:t>
            </a:r>
            <a:r>
              <a:rPr lang="ro-RO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- A</a:t>
            </a:r>
            <a:r>
              <a:rPr lang="vi-VN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o-RO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câştigul – G</a:t>
            </a:r>
            <a:r>
              <a:rPr lang="vi-VN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vi-VN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o-RO" sz="2200">
                <a:latin typeface="Calibri" panose="020F0502020204030204" pitchFamily="34" charset="0"/>
                <a:cs typeface="Calibri" panose="020F0502020204030204" pitchFamily="34" charset="0"/>
              </a:rPr>
              <a:t>continuare</a:t>
            </a:r>
          </a:p>
          <a:p>
            <a:pPr marL="395287" indent="-285750"/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de tensiune, curent, transimpedanță, transadmitanță</a:t>
            </a:r>
          </a:p>
          <a:p>
            <a:pPr marL="395287" indent="-285750"/>
            <a:endParaRPr lang="ro-RO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5287" indent="-285750"/>
            <a:endParaRPr lang="ro-RO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5287" indent="-285750"/>
            <a:endParaRPr lang="ro-RO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5287" indent="-285750"/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de putere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2CF2C1-E415-4818-BCA7-DB90D30EA478}" type="datetime1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18A86-9CE6-4D7C-AD21-B877DB2F237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>
              <a:xfrm>
                <a:off x="1205923" y="2868614"/>
                <a:ext cx="2289338" cy="584199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func>
                        <m:func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o-RO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923" y="2868614"/>
                <a:ext cx="2289338" cy="584199"/>
              </a:xfrm>
              <a:prstGeom prst="rect">
                <a:avLst/>
              </a:prstGeom>
              <a:blipFill>
                <a:blip r:embed="rId2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7"/>
              <p:cNvSpPr txBox="1"/>
              <p:nvPr/>
            </p:nvSpPr>
            <p:spPr bwMode="auto">
              <a:xfrm>
                <a:off x="1205923" y="3363913"/>
                <a:ext cx="1930400" cy="76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8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5923" y="3363913"/>
                <a:ext cx="1930400" cy="762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1216966" y="4844012"/>
                <a:ext cx="2278295" cy="5131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func>
                        <m:func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o-RO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6966" y="4844012"/>
                <a:ext cx="2278295" cy="513179"/>
              </a:xfrm>
              <a:prstGeom prst="rect">
                <a:avLst/>
              </a:prstGeom>
              <a:blipFill>
                <a:blip r:embed="rId4"/>
                <a:stretch>
                  <a:fillRect l="-804" b="-59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9"/>
              <p:cNvSpPr txBox="1"/>
              <p:nvPr/>
            </p:nvSpPr>
            <p:spPr bwMode="auto">
              <a:xfrm>
                <a:off x="1216966" y="5429870"/>
                <a:ext cx="1633330" cy="6744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0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6966" y="5429870"/>
                <a:ext cx="1633330" cy="6744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id="{231BBCFF-2837-4B3F-AE2F-A01B895DF191}"/>
                  </a:ext>
                </a:extLst>
              </p:cNvPr>
              <p:cNvSpPr txBox="1"/>
              <p:nvPr/>
            </p:nvSpPr>
            <p:spPr>
              <a:xfrm>
                <a:off x="4063157" y="4965876"/>
                <a:ext cx="1499300" cy="927988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𝑖𝑒𝑠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id="{231BBCFF-2837-4B3F-AE2F-A01B895DF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157" y="4965876"/>
                <a:ext cx="1499300" cy="927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1">
                <a:extLst>
                  <a:ext uri="{FF2B5EF4-FFF2-40B4-BE49-F238E27FC236}">
                    <a16:creationId xmlns:a16="http://schemas.microsoft.com/office/drawing/2014/main" id="{8F527BA4-75A8-4ADB-9AC6-52EC9FD75E12}"/>
                  </a:ext>
                </a:extLst>
              </p:cNvPr>
              <p:cNvSpPr txBox="1"/>
              <p:nvPr/>
            </p:nvSpPr>
            <p:spPr>
              <a:xfrm>
                <a:off x="4012573" y="2993201"/>
                <a:ext cx="1499301" cy="91922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𝑖𝑒𝑠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2" name="Object 11">
                <a:extLst>
                  <a:ext uri="{FF2B5EF4-FFF2-40B4-BE49-F238E27FC236}">
                    <a16:creationId xmlns:a16="http://schemas.microsoft.com/office/drawing/2014/main" id="{8F527BA4-75A8-4ADB-9AC6-52EC9FD75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573" y="2993201"/>
                <a:ext cx="1499301" cy="9192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2">
                <a:extLst>
                  <a:ext uri="{FF2B5EF4-FFF2-40B4-BE49-F238E27FC236}">
                    <a16:creationId xmlns:a16="http://schemas.microsoft.com/office/drawing/2014/main" id="{644981C6-BB70-4E3A-A49F-D6718B34F1E1}"/>
                  </a:ext>
                </a:extLst>
              </p:cNvPr>
              <p:cNvSpPr txBox="1"/>
              <p:nvPr/>
            </p:nvSpPr>
            <p:spPr>
              <a:xfrm>
                <a:off x="6002193" y="2980857"/>
                <a:ext cx="1378226" cy="91922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𝑖𝑒𝑠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3" name="Object 12">
                <a:extLst>
                  <a:ext uri="{FF2B5EF4-FFF2-40B4-BE49-F238E27FC236}">
                    <a16:creationId xmlns:a16="http://schemas.microsoft.com/office/drawing/2014/main" id="{644981C6-BB70-4E3A-A49F-D6718B34F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193" y="2980857"/>
                <a:ext cx="1378226" cy="9192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3">
                <a:extLst>
                  <a:ext uri="{FF2B5EF4-FFF2-40B4-BE49-F238E27FC236}">
                    <a16:creationId xmlns:a16="http://schemas.microsoft.com/office/drawing/2014/main" id="{48191152-DBCE-46FC-8D50-BDDAA797B067}"/>
                  </a:ext>
                </a:extLst>
              </p:cNvPr>
              <p:cNvSpPr txBox="1"/>
              <p:nvPr/>
            </p:nvSpPr>
            <p:spPr>
              <a:xfrm>
                <a:off x="7766904" y="2965006"/>
                <a:ext cx="1499300" cy="927988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𝑖𝑒𝑠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4" name="Object 13">
                <a:extLst>
                  <a:ext uri="{FF2B5EF4-FFF2-40B4-BE49-F238E27FC236}">
                    <a16:creationId xmlns:a16="http://schemas.microsoft.com/office/drawing/2014/main" id="{48191152-DBCE-46FC-8D50-BDDAA797B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904" y="2965006"/>
                <a:ext cx="1499300" cy="9279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4">
                <a:extLst>
                  <a:ext uri="{FF2B5EF4-FFF2-40B4-BE49-F238E27FC236}">
                    <a16:creationId xmlns:a16="http://schemas.microsoft.com/office/drawing/2014/main" id="{2BFB9933-34A2-4A2A-99DB-3DBF969B6F08}"/>
                  </a:ext>
                </a:extLst>
              </p:cNvPr>
              <p:cNvSpPr txBox="1"/>
              <p:nvPr/>
            </p:nvSpPr>
            <p:spPr>
              <a:xfrm>
                <a:off x="9685819" y="2993201"/>
                <a:ext cx="1378226" cy="927988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𝑖𝑒𝑠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5" name="Object 14">
                <a:extLst>
                  <a:ext uri="{FF2B5EF4-FFF2-40B4-BE49-F238E27FC236}">
                    <a16:creationId xmlns:a16="http://schemas.microsoft.com/office/drawing/2014/main" id="{2BFB9933-34A2-4A2A-99DB-3DBF969B6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819" y="2993201"/>
                <a:ext cx="1378226" cy="9279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756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Parametrii amplificatoarelor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3887" indent="-514350">
              <a:buFont typeface="+mj-lt"/>
              <a:buAutoNum type="arabicPeriod" startAt="2"/>
            </a:pPr>
            <a:r>
              <a:rPr lang="ro-RO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Caracteristica de frecvență</a:t>
            </a:r>
            <a:r>
              <a:rPr lang="ro-RO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reprezintă variația amplitudinii și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sau a fazei amplificării în funcție de frecvența semnalelor prelucrate;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337867-BF89-44D6-8CEF-9A1AB8A46D57}" type="datetime1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18A86-9CE6-4D7C-AD21-B877DB2F237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874705" y="2749537"/>
            <a:ext cx="5220482" cy="3523488"/>
            <a:chOff x="2057400" y="3124200"/>
            <a:chExt cx="4291365" cy="2896394"/>
          </a:xfrm>
        </p:grpSpPr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1866900" y="3848100"/>
              <a:ext cx="1295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514600" y="4495800"/>
              <a:ext cx="3200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1866900" y="5372100"/>
              <a:ext cx="1295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514600" y="5029200"/>
              <a:ext cx="3200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590800" y="3124200"/>
              <a:ext cx="723580" cy="227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200"/>
                <a:t>amplificare</a:t>
              </a:r>
              <a:endParaRPr lang="en-US" sz="12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90800" y="4648200"/>
              <a:ext cx="356730" cy="227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200"/>
                <a:t>fază</a:t>
              </a:r>
              <a:endParaRPr lang="en-US" sz="12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15000" y="4876800"/>
              <a:ext cx="633765" cy="227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200"/>
                <a:t>frecvență</a:t>
              </a:r>
              <a:endParaRPr lang="en-US" sz="12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15000" y="4343400"/>
              <a:ext cx="633765" cy="227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200"/>
                <a:t>frecvență</a:t>
              </a:r>
              <a:endParaRPr lang="en-US" sz="12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86000" y="4343400"/>
              <a:ext cx="233498" cy="253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400"/>
                <a:t>0</a:t>
              </a:r>
              <a:endParaRPr lang="en-US" sz="14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86000" y="4876800"/>
              <a:ext cx="233498" cy="253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400"/>
                <a:t>0</a:t>
              </a:r>
              <a:endParaRPr lang="en-US" sz="140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514600" y="3581400"/>
              <a:ext cx="1905000" cy="158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419600" y="3581400"/>
              <a:ext cx="914400" cy="9144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3467894" y="4533900"/>
              <a:ext cx="1904206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514600" y="5029200"/>
              <a:ext cx="1447800" cy="1588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962400" y="5029200"/>
              <a:ext cx="914400" cy="914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876800" y="5943600"/>
              <a:ext cx="838200" cy="1588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0800000">
              <a:off x="2514600" y="5486400"/>
              <a:ext cx="1905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2514600" y="5943600"/>
              <a:ext cx="2362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057400" y="5334000"/>
              <a:ext cx="379764" cy="227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200"/>
                <a:t>-45º</a:t>
              </a:r>
              <a:endParaRPr lang="en-US" sz="120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057400" y="5791200"/>
              <a:ext cx="379764" cy="227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200"/>
                <a:t>-90º</a:t>
              </a:r>
              <a:endParaRPr lang="en-US" sz="12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2D677AF-DB4E-4175-9343-08D9C1CF1C9F}"/>
              </a:ext>
            </a:extLst>
          </p:cNvPr>
          <p:cNvSpPr txBox="1"/>
          <p:nvPr/>
        </p:nvSpPr>
        <p:spPr>
          <a:xfrm>
            <a:off x="6558677" y="2843201"/>
            <a:ext cx="4788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/>
              <a:t>Astfel reprezentate cele două caracteristici și anume cea de fază sub cea de amplitudine, se numesc </a:t>
            </a:r>
            <a:r>
              <a:rPr lang="ro-RO" sz="2000">
                <a:solidFill>
                  <a:srgbClr val="0070C0"/>
                </a:solidFill>
              </a:rPr>
              <a:t>caracteristici BODE</a:t>
            </a:r>
            <a:r>
              <a:rPr lang="ro-RO" sz="2000"/>
              <a:t>, denumite după inginerul american </a:t>
            </a:r>
            <a:r>
              <a:rPr lang="en-US" sz="2000"/>
              <a:t>Hendrik Wade Bode</a:t>
            </a:r>
            <a:r>
              <a:rPr lang="ro-RO" sz="2000"/>
              <a:t>, cel care le-a trasat prima oară în 1945.</a:t>
            </a:r>
            <a:endParaRPr lang="en-US" sz="2000"/>
          </a:p>
        </p:txBody>
      </p:sp>
      <p:pic>
        <p:nvPicPr>
          <p:cNvPr id="37890" name="Picture 2" descr="Image result for Hendrik Wade Bode">
            <a:extLst>
              <a:ext uri="{FF2B5EF4-FFF2-40B4-BE49-F238E27FC236}">
                <a16:creationId xmlns:a16="http://schemas.microsoft.com/office/drawing/2014/main" id="{768F4F14-B99A-4BF1-BD1C-CC254D6D9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327" y="4753174"/>
            <a:ext cx="1008332" cy="129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51C3C9-6D16-42FC-BAE1-47749A2B38FA}"/>
              </a:ext>
            </a:extLst>
          </p:cNvPr>
          <p:cNvSpPr txBox="1"/>
          <p:nvPr/>
        </p:nvSpPr>
        <p:spPr>
          <a:xfrm>
            <a:off x="8153400" y="610421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>
                <a:latin typeface="Calibri" panose="020F0502020204030204" pitchFamily="34" charset="0"/>
                <a:cs typeface="Calibri" panose="020F0502020204030204" pitchFamily="34" charset="0"/>
              </a:rPr>
              <a:t>1905-1982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6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Parametrii amplificatoarelor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3887" indent="-514350">
              <a:buFont typeface="+mj-lt"/>
              <a:buAutoNum type="arabicPeriod" startAt="3"/>
            </a:pPr>
            <a:r>
              <a:rPr lang="vi-VN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Distorsiunile</a:t>
            </a:r>
            <a: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apar prin</a:t>
            </a:r>
            <a:r>
              <a:rPr lang="vi-VN" sz="2400">
                <a:latin typeface="Calibri" panose="020F0502020204030204" pitchFamily="34" charset="0"/>
                <a:cs typeface="Calibri" panose="020F0502020204030204" pitchFamily="34" charset="0"/>
              </a:rPr>
              <a:t> reproducerea inexactă a semnalului de ieşire fa</a:t>
            </a:r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vi-VN" sz="2400">
                <a:latin typeface="Calibri" panose="020F0502020204030204" pitchFamily="34" charset="0"/>
                <a:cs typeface="Calibri" panose="020F0502020204030204" pitchFamily="34" charset="0"/>
              </a:rPr>
              <a:t>ă de cel de intrare</a:t>
            </a:r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. Pot fi:</a:t>
            </a:r>
          </a:p>
          <a:p>
            <a:pPr marL="886777" lvl="1" indent="-342900">
              <a:buFont typeface="+mj-lt"/>
              <a:buAutoNum type="alphaLcParenR"/>
            </a:pPr>
            <a:r>
              <a:rPr lang="ro-RO" sz="2000">
                <a:latin typeface="Calibri" panose="020F0502020204030204" pitchFamily="34" charset="0"/>
                <a:cs typeface="Calibri" panose="020F0502020204030204" pitchFamily="34" charset="0"/>
              </a:rPr>
              <a:t>distorsiuni de amplitudine</a:t>
            </a:r>
          </a:p>
          <a:p>
            <a:pPr marL="1161097" lvl="2" indent="-342900">
              <a:buFont typeface="+mj-lt"/>
              <a:buAutoNum type="arabicPeriod"/>
            </a:pPr>
            <a:r>
              <a:rPr lang="ro-RO" sz="1800">
                <a:latin typeface="Calibri" panose="020F0502020204030204" pitchFamily="34" charset="0"/>
                <a:cs typeface="Calibri" panose="020F0502020204030204" pitchFamily="34" charset="0"/>
              </a:rPr>
              <a:t>datorate polarizării incorecte</a:t>
            </a:r>
          </a:p>
          <a:p>
            <a:pPr marL="1161097" lvl="2" indent="-342900">
              <a:buFont typeface="+mj-lt"/>
              <a:buAutoNum type="arabicPeriod"/>
            </a:pPr>
            <a:r>
              <a:rPr lang="ro-RO" sz="1800">
                <a:latin typeface="Calibri" panose="020F0502020204030204" pitchFamily="34" charset="0"/>
                <a:cs typeface="Calibri" panose="020F0502020204030204" pitchFamily="34" charset="0"/>
              </a:rPr>
              <a:t>datorate nivelului prea mare a semnalului de intrare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31655-69A5-4983-A300-5F0DC8BD9AF5}" type="datetime1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18A86-9CE6-4D7C-AD21-B877DB2F237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C62AD06-9F53-4AF6-8E5B-46C766C2EAED}"/>
              </a:ext>
            </a:extLst>
          </p:cNvPr>
          <p:cNvGrpSpPr/>
          <p:nvPr/>
        </p:nvGrpSpPr>
        <p:grpSpPr>
          <a:xfrm>
            <a:off x="7682948" y="2519419"/>
            <a:ext cx="3670852" cy="3517689"/>
            <a:chOff x="409722" y="3810000"/>
            <a:chExt cx="2586990" cy="24790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9EA1707-F82B-4A35-AC38-5BD654DD5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101" y="3810000"/>
              <a:ext cx="2493645" cy="117014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75A422-F493-4433-A23C-9A56E75AB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9722" y="5068897"/>
              <a:ext cx="2586990" cy="122015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8029143-2E9D-407E-8BD1-28DDD43C2E9C}"/>
              </a:ext>
            </a:extLst>
          </p:cNvPr>
          <p:cNvSpPr txBox="1"/>
          <p:nvPr/>
        </p:nvSpPr>
        <p:spPr>
          <a:xfrm>
            <a:off x="7303826" y="3211118"/>
            <a:ext cx="39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  <a:endParaRPr lang="en-US" sz="1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E09425-0B71-477A-A4D2-5462D77EF646}"/>
              </a:ext>
            </a:extLst>
          </p:cNvPr>
          <p:cNvSpPr txBox="1"/>
          <p:nvPr/>
        </p:nvSpPr>
        <p:spPr>
          <a:xfrm>
            <a:off x="7303826" y="5032930"/>
            <a:ext cx="39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/>
              <a:t>a2</a:t>
            </a:r>
            <a:endParaRPr lang="en-US" sz="12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C1B317-1974-4656-920B-D40F48954C52}"/>
              </a:ext>
            </a:extLst>
          </p:cNvPr>
          <p:cNvSpPr txBox="1"/>
          <p:nvPr/>
        </p:nvSpPr>
        <p:spPr>
          <a:xfrm>
            <a:off x="9004852" y="124443"/>
            <a:ext cx="3021496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ro-RO"/>
              <a:t>Distorsiuni de amplitudine</a:t>
            </a:r>
          </a:p>
          <a:p>
            <a:pPr marL="342900" indent="-342900">
              <a:buFont typeface="+mj-lt"/>
              <a:buAutoNum type="alphaLcParenR"/>
            </a:pPr>
            <a:r>
              <a:rPr lang="ro-RO"/>
              <a:t>Distorsiuni de racordare</a:t>
            </a:r>
          </a:p>
          <a:p>
            <a:pPr marL="342900" indent="-342900">
              <a:buFont typeface="+mj-lt"/>
              <a:buAutoNum type="alphaLcParenR"/>
            </a:pPr>
            <a:r>
              <a:rPr lang="ro-RO"/>
              <a:t>Distorsiuni armonice</a:t>
            </a:r>
          </a:p>
        </p:txBody>
      </p:sp>
    </p:spTree>
    <p:extLst>
      <p:ext uri="{BB962C8B-B14F-4D97-AF65-F5344CB8AC3E}">
        <p14:creationId xmlns:p14="http://schemas.microsoft.com/office/powerpoint/2010/main" val="4192670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Parametrii amplificatoarelor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3887" indent="-514350">
              <a:buFont typeface="+mj-lt"/>
              <a:buAutoNum type="arabicPeriod" startAt="3"/>
            </a:pPr>
            <a:r>
              <a:rPr lang="vi-VN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Distorsiunile</a:t>
            </a:r>
            <a: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>
                <a:latin typeface="Calibri" panose="020F0502020204030204" pitchFamily="34" charset="0"/>
                <a:cs typeface="Calibri" panose="020F0502020204030204" pitchFamily="34" charset="0"/>
              </a:rPr>
              <a:t>- continuare</a:t>
            </a:r>
          </a:p>
          <a:p>
            <a:pPr marL="566737" indent="-457200">
              <a:buFont typeface="+mj-lt"/>
              <a:buAutoNum type="alphaLcParenR" startAt="2"/>
            </a:pPr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distorsiuni crossover </a:t>
            </a:r>
            <a:b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(de racordare)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31655-69A5-4983-A300-5F0DC8BD9AF5}" type="datetime1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18A86-9CE6-4D7C-AD21-B877DB2F237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74F953-E2A8-4DA9-A361-829F55513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895" y="1434615"/>
            <a:ext cx="6918008" cy="49634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C1B317-1974-4656-920B-D40F48954C52}"/>
              </a:ext>
            </a:extLst>
          </p:cNvPr>
          <p:cNvSpPr txBox="1"/>
          <p:nvPr/>
        </p:nvSpPr>
        <p:spPr>
          <a:xfrm>
            <a:off x="9004852" y="124443"/>
            <a:ext cx="3021496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ro-RO"/>
              <a:t>Distorsiuni de amplitudine</a:t>
            </a:r>
          </a:p>
          <a:p>
            <a:pPr marL="342900" indent="-342900">
              <a:buFont typeface="+mj-lt"/>
              <a:buAutoNum type="alphaLcParenR"/>
            </a:pPr>
            <a:r>
              <a:rPr lang="ro-RO"/>
              <a:t>Distorsiuni de racordare</a:t>
            </a:r>
          </a:p>
          <a:p>
            <a:pPr marL="342900" indent="-342900">
              <a:buFont typeface="+mj-lt"/>
              <a:buAutoNum type="alphaLcParenR"/>
            </a:pPr>
            <a:r>
              <a:rPr lang="ro-RO"/>
              <a:t>Distorsiuni armonice</a:t>
            </a:r>
          </a:p>
        </p:txBody>
      </p:sp>
    </p:spTree>
    <p:extLst>
      <p:ext uri="{BB962C8B-B14F-4D97-AF65-F5344CB8AC3E}">
        <p14:creationId xmlns:p14="http://schemas.microsoft.com/office/powerpoint/2010/main" val="3278240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Parametrii amplificatoarelor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3887" indent="-514350">
              <a:buFont typeface="+mj-lt"/>
              <a:buAutoNum type="arabicPeriod" startAt="3"/>
            </a:pPr>
            <a:r>
              <a:rPr lang="vi-VN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Distorsiunile</a:t>
            </a:r>
            <a: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>
                <a:latin typeface="Calibri" panose="020F0502020204030204" pitchFamily="34" charset="0"/>
                <a:cs typeface="Calibri" panose="020F0502020204030204" pitchFamily="34" charset="0"/>
              </a:rPr>
              <a:t>– continuare</a:t>
            </a:r>
            <a:endParaRPr lang="ro-RO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01077" lvl="1" indent="-457200">
              <a:buFont typeface="+mj-lt"/>
              <a:buAutoNum type="alphaLcParenR" startAt="3"/>
            </a:pPr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distorsiuni armonice;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31655-69A5-4983-A300-5F0DC8BD9AF5}" type="datetime1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18A86-9CE6-4D7C-AD21-B877DB2F237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1829A3-C544-42E6-8643-D06830586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412" y="2068355"/>
            <a:ext cx="4422292" cy="370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C1B317-1974-4656-920B-D40F48954C52}"/>
              </a:ext>
            </a:extLst>
          </p:cNvPr>
          <p:cNvSpPr txBox="1"/>
          <p:nvPr/>
        </p:nvSpPr>
        <p:spPr>
          <a:xfrm>
            <a:off x="9004852" y="124443"/>
            <a:ext cx="3021496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ro-RO"/>
              <a:t>Distorsiuni de amplitudine</a:t>
            </a:r>
          </a:p>
          <a:p>
            <a:pPr marL="342900" indent="-342900">
              <a:buFont typeface="+mj-lt"/>
              <a:buAutoNum type="alphaLcParenR"/>
            </a:pPr>
            <a:r>
              <a:rPr lang="ro-RO"/>
              <a:t>Distorsiuni de racordare</a:t>
            </a:r>
          </a:p>
          <a:p>
            <a:pPr marL="342900" indent="-342900">
              <a:buFont typeface="+mj-lt"/>
              <a:buAutoNum type="alphaLcParenR"/>
            </a:pPr>
            <a:r>
              <a:rPr lang="ro-RO"/>
              <a:t>Distorsiuni armonice</a:t>
            </a:r>
          </a:p>
        </p:txBody>
      </p:sp>
    </p:spTree>
    <p:extLst>
      <p:ext uri="{BB962C8B-B14F-4D97-AF65-F5344CB8AC3E}">
        <p14:creationId xmlns:p14="http://schemas.microsoft.com/office/powerpoint/2010/main" val="2351206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Parametrii amplificatoarelor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Font typeface="+mj-lt"/>
              <a:buAutoNum type="arabicPeriod" startAt="4"/>
            </a:pPr>
            <a:r>
              <a:rPr lang="vi-VN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Raportul semnal/zgomot </a:t>
            </a:r>
            <a:r>
              <a:rPr lang="ro-RO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(S/Z) </a:t>
            </a:r>
            <a:r>
              <a:rPr lang="vi-VN" sz="2400">
                <a:latin typeface="Calibri" panose="020F0502020204030204" pitchFamily="34" charset="0"/>
                <a:cs typeface="Calibri" panose="020F0502020204030204" pitchFamily="34" charset="0"/>
              </a:rPr>
              <a:t>reprezintă raportul între tensiunea de ieşire produsă de semnalul amplificat şi tensiunea de zgomot propriu</a:t>
            </a:r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 adăugată de amplificator</a:t>
            </a:r>
            <a:r>
              <a:rPr lang="vi-VN" sz="24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o-RO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ro-RO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ro-RO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ro-RO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este puterea semnalului</a:t>
            </a:r>
          </a:p>
          <a:p>
            <a:pPr lvl="1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– puterea zgomotului</a:t>
            </a:r>
            <a:endParaRPr lang="en-US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D0DB1D-31D7-4283-98E4-70F9CFB81C44}" type="datetime1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18A86-9CE6-4D7C-AD21-B877DB2F237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>
                <a:extLst>
                  <a:ext uri="{FF2B5EF4-FFF2-40B4-BE49-F238E27FC236}">
                    <a16:creationId xmlns:a16="http://schemas.microsoft.com/office/drawing/2014/main" id="{DFD17E29-AB6D-4F2B-B8B5-7F79B9D47E4F}"/>
                  </a:ext>
                </a:extLst>
              </p:cNvPr>
              <p:cNvSpPr txBox="1"/>
              <p:nvPr/>
            </p:nvSpPr>
            <p:spPr>
              <a:xfrm>
                <a:off x="4775200" y="3036094"/>
                <a:ext cx="2641600" cy="965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𝑑𝐵</m:t>
                          </m:r>
                        </m:e>
                      </m:d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  <m:func>
                        <m:func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o-RO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Object 8">
                <a:extLst>
                  <a:ext uri="{FF2B5EF4-FFF2-40B4-BE49-F238E27FC236}">
                    <a16:creationId xmlns:a16="http://schemas.microsoft.com/office/drawing/2014/main" id="{DFD17E29-AB6D-4F2B-B8B5-7F79B9D47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3036094"/>
                <a:ext cx="2641600" cy="965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73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DE6BD-D79A-4CBD-9126-BB5673C12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Tipuri de zgomot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56566-29FE-4F6C-94FD-E2D74FCDE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/>
              <a:t>Zgomotul alb</a:t>
            </a:r>
            <a:r>
              <a:rPr lang="ro-RO"/>
              <a:t> este un semnal aleatoriu cu intensitate egală la frecvențe diferite, conferindu-i o densitate spectrală de putere constantă.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D029B-9DF7-478E-9FA1-AE5D2A46D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DAA8-8D2C-4CCA-B71C-FE51EED509EE}" type="datetime1">
              <a:rPr lang="en-US" smtClean="0"/>
              <a:t>11/13/2020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A96E4-4BE2-496B-993D-B2FDC492D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CB7E9-2C3F-4C8E-8037-269690DD7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29</a:t>
            </a:fld>
            <a:endParaRPr lang="ro-RO"/>
          </a:p>
        </p:txBody>
      </p:sp>
      <p:pic>
        <p:nvPicPr>
          <p:cNvPr id="10" name="Picture 9" descr="Image result for zgomot alb">
            <a:extLst>
              <a:ext uri="{FF2B5EF4-FFF2-40B4-BE49-F238E27FC236}">
                <a16:creationId xmlns:a16="http://schemas.microsoft.com/office/drawing/2014/main" id="{684A38DE-AB92-497A-A366-AFA5FA2AD7D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82" y="3349487"/>
            <a:ext cx="4267918" cy="2401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505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TB în comutație</a:t>
            </a:r>
            <a:endParaRPr lang="en-US" b="1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3200"/>
              <a:t>Circuite comandate de la </a:t>
            </a:r>
            <a:br>
              <a:rPr lang="ro-RO" sz="3200"/>
            </a:br>
            <a:r>
              <a:rPr lang="ro-RO" sz="3200"/>
              <a:t>microcontroler (uC)</a:t>
            </a:r>
          </a:p>
          <a:p>
            <a:pPr lvl="1"/>
            <a:r>
              <a:rPr lang="ro-RO" sz="2800"/>
              <a:t>Exemplul 1: </a:t>
            </a:r>
            <a:r>
              <a:rPr lang="en-US" sz="2800"/>
              <a:t>iluminare fundal </a:t>
            </a:r>
            <a:br>
              <a:rPr lang="ro-RO" sz="2800"/>
            </a:br>
            <a:r>
              <a:rPr lang="en-US" sz="2800"/>
              <a:t>(</a:t>
            </a:r>
            <a:r>
              <a:rPr lang="ro-RO" sz="2800"/>
              <a:t>backlight</a:t>
            </a:r>
            <a:r>
              <a:rPr lang="en-US" sz="2800"/>
              <a:t>)</a:t>
            </a:r>
            <a:r>
              <a:rPr lang="ro-RO" sz="2800"/>
              <a:t> la un afişor LCD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F58C3-642D-469F-B558-C81A7AD22A94}" type="datetime1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5427406" cy="443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941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4940B-F5EC-45F8-9E7A-9CE6BCDB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Tipuri de zgomot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D8EB8-056A-41C1-9175-A792361DD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/>
              <a:t>Zgomotul roz </a:t>
            </a:r>
            <a:r>
              <a:rPr lang="ro-RO"/>
              <a:t>sau </a:t>
            </a:r>
            <a:r>
              <a:rPr lang="ro-RO" b="1"/>
              <a:t>zgomot 1⁄f</a:t>
            </a:r>
            <a:r>
              <a:rPr lang="ro-RO"/>
              <a:t> </a:t>
            </a:r>
            <a:r>
              <a:rPr lang="ro-RO" sz="2400"/>
              <a:t>este un semnal sau proces cu un spectru de frecvență astfel încât densitatea spectrală a puterii (putere pe interval de frecvență) este invers proporțională cu </a:t>
            </a:r>
            <a:br>
              <a:rPr lang="ro-RO" sz="2400"/>
            </a:br>
            <a:r>
              <a:rPr lang="ro-RO" sz="2400"/>
              <a:t>frecvența semnalului.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82A1B-5478-4686-894A-45F8C602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DAA8-8D2C-4CCA-B71C-FE51EED509EE}" type="datetime1">
              <a:rPr lang="en-US" smtClean="0"/>
              <a:t>11/13/2020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E5378-38E1-478F-B040-FE323031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EFEC6-0D9B-45E4-B3A0-FF4792601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30</a:t>
            </a:fld>
            <a:endParaRPr lang="ro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F5D80A-8D06-4FC1-A282-7E90A69EB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900" y="2817318"/>
            <a:ext cx="3581900" cy="353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71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25FD8-2411-45BD-98A0-FE13EFAEF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Tipuri de zgomot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886BD-BFDD-428F-9F32-10F50AAEF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/>
              <a:t>Zgomotul Brownian</a:t>
            </a:r>
            <a:r>
              <a:rPr lang="ro-RO"/>
              <a:t> este genul de zgomot de semnal produs de mișcarea Browniană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06466-5DEF-478E-B47D-F97B9B4A9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DAA8-8D2C-4CCA-B71C-FE51EED509EE}" type="datetime1">
              <a:rPr lang="en-US" smtClean="0"/>
              <a:t>11/13/2020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7FE9A-1C5E-4B6B-A4FF-54CEE5481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9DBB8-A273-44BB-9DF2-FDBEC47C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31</a:t>
            </a:fld>
            <a:endParaRPr lang="ro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808BA1-6859-4C08-B2B4-D91F2CDEB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900" y="2732389"/>
            <a:ext cx="3581900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07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AE1F3-C451-4CF5-A80D-EA113F7DF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Tipuri de zgomot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38E82-56C0-475A-8B1A-FFDD0FDD4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/>
              <a:t>Zgomotul gri</a:t>
            </a:r>
            <a:r>
              <a:rPr lang="ro-RO"/>
              <a:t> este zgomotul aleatoriu al cărui spectru de frecvență urmează o curbă de sonoritate egală psihoacustică.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A0503-23EC-4978-8D60-016636576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DAA8-8D2C-4CCA-B71C-FE51EED509EE}" type="datetime1">
              <a:rPr lang="en-US" smtClean="0"/>
              <a:t>11/13/2020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4623C-2E3A-403B-A441-FF2694B7D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AD34C-4048-47DE-8CF4-54EAE19B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32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E65D7D-ABC5-47C8-AAA6-CC6A00D6E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426" y="2812555"/>
            <a:ext cx="3572374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7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Parametrii amplificatoarelor</a:t>
            </a:r>
            <a:endParaRPr lang="en-US" sz="36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Font typeface="+mj-lt"/>
              <a:buAutoNum type="arabicPeriod" startAt="5"/>
            </a:pPr>
            <a:r>
              <a:rPr lang="vi-VN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Gama dinamică </a:t>
            </a:r>
            <a:r>
              <a:rPr lang="vi-VN">
                <a:latin typeface="Calibri" panose="020F0502020204030204" pitchFamily="34" charset="0"/>
                <a:cs typeface="Calibri" panose="020F0502020204030204" pitchFamily="34" charset="0"/>
              </a:rPr>
              <a:t>reprezintă raportul între semnal</a:t>
            </a:r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ul</a:t>
            </a:r>
            <a:r>
              <a:rPr lang="vi-VN">
                <a:latin typeface="Calibri" panose="020F0502020204030204" pitchFamily="34" charset="0"/>
                <a:cs typeface="Calibri" panose="020F0502020204030204" pitchFamily="34" charset="0"/>
              </a:rPr>
              <a:t> de putere maximă şi cel de putere minimă pe care le poate reda amplificatorul.</a:t>
            </a:r>
          </a:p>
          <a:p>
            <a:pPr marL="623887" indent="-514350">
              <a:buFont typeface="+mj-lt"/>
              <a:buAutoNum type="arabicPeriod" startAt="5"/>
            </a:pPr>
            <a:r>
              <a:rPr lang="vi-VN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Sensibilitatea</a:t>
            </a:r>
            <a:r>
              <a:rPr lang="vi-VN">
                <a:latin typeface="Calibri" panose="020F0502020204030204" pitchFamily="34" charset="0"/>
                <a:cs typeface="Calibri" panose="020F0502020204030204" pitchFamily="34" charset="0"/>
              </a:rPr>
              <a:t> reprezintă </a:t>
            </a:r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valoarea</a:t>
            </a:r>
            <a:r>
              <a:rPr lang="vi-VN">
                <a:latin typeface="Calibri" panose="020F0502020204030204" pitchFamily="34" charset="0"/>
                <a:cs typeface="Calibri" panose="020F0502020204030204" pitchFamily="34" charset="0"/>
              </a:rPr>
              <a:t> necesară </a:t>
            </a:r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a semnalului de </a:t>
            </a:r>
            <a:r>
              <a:rPr lang="vi-VN">
                <a:latin typeface="Calibri" panose="020F0502020204030204" pitchFamily="34" charset="0"/>
                <a:cs typeface="Calibri" panose="020F0502020204030204" pitchFamily="34" charset="0"/>
              </a:rPr>
              <a:t>la intrarea acestuia pentru a obține la ieşire </a:t>
            </a:r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valoarea </a:t>
            </a:r>
            <a:r>
              <a:rPr lang="vi-VN">
                <a:latin typeface="Calibri" panose="020F0502020204030204" pitchFamily="34" charset="0"/>
                <a:cs typeface="Calibri" panose="020F0502020204030204" pitchFamily="34" charset="0"/>
              </a:rPr>
              <a:t>nominală. </a:t>
            </a:r>
            <a:endParaRPr lang="ro-RO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3887" indent="-514350">
              <a:buFont typeface="+mj-lt"/>
              <a:buAutoNum type="arabicPeriod" startAt="5"/>
            </a:pPr>
            <a:r>
              <a:rPr lang="ro-RO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Randamentul</a:t>
            </a:r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 reprezintă raportul dintre puterea utilă din sarcină şi puterea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de c.c. </a:t>
            </a:r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consumată de la sursa de alimentare.</a:t>
            </a:r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EB619E-B2AA-4109-94EA-AA7AEC91348D}" type="datetime1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18A86-9CE6-4D7C-AD21-B877DB2F237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260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Amplificatoare de c.a.</a:t>
            </a:r>
            <a:endParaRPr lang="en-US" b="1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Dacă sunt de putere mică se mai numesc și </a:t>
            </a:r>
            <a:r>
              <a:rPr lang="ro-RO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amplificatoare de semnal mic</a:t>
            </a:r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o-RO" b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Intră în componența (structura) oricărui sistem de procesare a semnalului de audiofrecvență sau radiofrecvență și precede amplificatorul de putere (etajul final)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, de unde </a:t>
            </a:r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şi denumirea de </a:t>
            </a:r>
            <a:r>
              <a:rPr lang="ro-RO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preamplificator</a:t>
            </a:r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40F28-C2A0-4D10-B8E7-A3576742C565}" type="datetime1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EE162E-5C86-4463-A36D-D91BB4FFA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4582767"/>
            <a:ext cx="88582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2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Amplificatoare de c.a.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Calibri" panose="020F0502020204030204" pitchFamily="34" charset="0"/>
                <a:cs typeface="Calibri" panose="020F0502020204030204" pitchFamily="34" charset="0"/>
              </a:rPr>
              <a:t>Amplificatorul de semnal mic îndeplineşte următoarele roluri: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realizează adaptarea de impedanță dintre sursa de semnal şi amplificator;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corectează semnalul audio din punct de vedere al tonului (corectoare de ton, egalizoare grafice);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amplifică semnalul la un astfel de nivel, încât la ieşirea amplificatorului de putere să se obțină puterea utilă necesară (specificată).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7F787A-A495-4EF8-BC3E-A79E4714F4F4}" type="datetime1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34C7EAD-B963-426A-8822-E9710DF3D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4791489"/>
            <a:ext cx="88582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11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Amplificatoare de c.a.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Amplificatorul se numeşte de “semnal mic”, deoarece variația tensiunii bază-emitor, datorată semnalului alternativ ce trebuie amplificat, este mult mai mică decât tensiunea termică (26mV la 300K).</a:t>
            </a:r>
          </a:p>
          <a:p>
            <a:r>
              <a:rPr lang="ro-RO" sz="2400"/>
              <a:t>Amplificatorul de semnal mic se mai numește și </a:t>
            </a:r>
            <a:r>
              <a:rPr lang="ro-RO" sz="2400">
                <a:solidFill>
                  <a:srgbClr val="C00000"/>
                </a:solidFill>
              </a:rPr>
              <a:t>amplificator cu cuplaj RC</a:t>
            </a:r>
            <a:r>
              <a:rPr lang="ro-RO" sz="2400"/>
              <a:t>, deoarece semnalul se culege de pe o rezistență (R) şi se aplică mai departe prin intermediul unui condensator (C).</a:t>
            </a:r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BCA326-E5D5-4806-B5DA-5C849A664909}" type="datetime1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EAB3704-041D-4706-9ED5-52BC73F18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4562889"/>
            <a:ext cx="88582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55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Amplificatoare de c.a.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Schemă tipică și forme de undă la un</a:t>
            </a:r>
            <a:br>
              <a:rPr lang="ro-RO"/>
            </a:br>
            <a:r>
              <a:rPr lang="ro-RO"/>
              <a:t>preamplificator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F57611-8158-4029-A495-6137312EF990}" type="datetime1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2EE513-8B3E-4BC5-8550-CABE23D78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092" y="136525"/>
            <a:ext cx="3489008" cy="40119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19AD54-CCC5-43AB-A4E1-FAC432733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850" y="4377055"/>
            <a:ext cx="5010150" cy="1952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FB22D5-9FBC-4CD6-981A-21211BED8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500" y="2888202"/>
            <a:ext cx="3725799" cy="297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42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Amplificatoare de c.a.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537" indent="0">
              <a:buNone/>
            </a:pPr>
            <a:endParaRPr lang="ro-RO" b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r>
              <a:rPr lang="ro-RO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Rolul elementelor</a:t>
            </a:r>
            <a:r>
              <a:rPr lang="ro-RO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/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rezistoarele R</a:t>
            </a:r>
            <a:r>
              <a:rPr lang="ro-RO" sz="2400" baseline="-2500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 şi R</a:t>
            </a:r>
            <a:r>
              <a:rPr lang="ro-RO" sz="2400" baseline="-2500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 au 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rolul</a:t>
            </a:r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 de a polariza tranzistorul bipolar;</a:t>
            </a: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rezistorul R</a:t>
            </a:r>
            <a:r>
              <a:rPr lang="ro-RO" sz="2400" baseline="-2500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 participă la polarizarea tranzistorului, fixează panta dreptei de sarcină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mpreun</a:t>
            </a:r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ă cu R</a:t>
            </a:r>
            <a:r>
              <a:rPr lang="ro-RO" sz="2400" baseline="-2500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 (R</a:t>
            </a:r>
            <a:r>
              <a:rPr lang="ro-RO" sz="2400" baseline="-2500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+R</a:t>
            </a:r>
            <a:r>
              <a:rPr lang="ro-RO" sz="2400" baseline="-2500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) şi, alături de R</a:t>
            </a:r>
            <a:r>
              <a:rPr lang="ro-RO" sz="2400" baseline="-2500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, constituie rezistența de sarcină (R</a:t>
            </a:r>
            <a:r>
              <a:rPr lang="ro-RO" sz="2400" baseline="-2500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||R</a:t>
            </a:r>
            <a:r>
              <a:rPr lang="en-US" sz="2400" baseline="-2500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 în curent alternativ (semnal variabil);</a:t>
            </a: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condensatorul C</a:t>
            </a:r>
            <a:r>
              <a:rPr lang="ro-RO" sz="2400" baseline="-250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 permite cuplarea sursei de semnal cu baza tranzistorului, în aşa fel încât să nu modifice potențialul de c.c. al bazei (condensatorul nu conduce c.c., realizând deci, o separare galvanică);</a:t>
            </a: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condensatorul C</a:t>
            </a:r>
            <a:r>
              <a:rPr lang="ro-RO" sz="2400" baseline="-25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 asigură separarea galvanică între R</a:t>
            </a:r>
            <a:r>
              <a:rPr lang="ro-RO" sz="2400" baseline="-2500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 şi colectorul tranzistorului.</a:t>
            </a:r>
          </a:p>
          <a:p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condensatorul C</a:t>
            </a:r>
            <a:r>
              <a:rPr lang="ro-RO" sz="2400" baseline="-2500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 conectează emitorul tranzistorului la masă din punct de vedere al semnalului variabil;</a:t>
            </a: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29A10A-298D-4613-A55F-F1BC2FA8E2D9}" type="datetime1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FD3581-2AC0-4A80-B497-4C551AD9C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92"/>
          <a:stretch/>
        </p:blipFill>
        <p:spPr>
          <a:xfrm>
            <a:off x="8421754" y="0"/>
            <a:ext cx="3749993" cy="287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906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317E3-6628-4EED-855C-38041A1DA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Amplificatoare de c.a.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F1784-1BA1-489C-AD13-2E534B4B0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Formele de undă se pot deduce dacă </a:t>
            </a:r>
            <a:br>
              <a:rPr lang="ro-RO"/>
            </a:br>
            <a:r>
              <a:rPr lang="ro-RO"/>
              <a:t>se utilizează caracteristicile tranzistorului:</a:t>
            </a:r>
          </a:p>
          <a:p>
            <a:pPr lvl="1"/>
            <a:r>
              <a:rPr lang="ro-RO"/>
              <a:t>Caracteristica de intrare, i</a:t>
            </a:r>
            <a:r>
              <a:rPr lang="ro-RO" baseline="-25000"/>
              <a:t>B</a:t>
            </a:r>
            <a:r>
              <a:rPr lang="ro-RO"/>
              <a:t>(</a:t>
            </a:r>
            <a:r>
              <a:rPr lang="en-US"/>
              <a:t>u</a:t>
            </a:r>
            <a:r>
              <a:rPr lang="ro-RO" baseline="-25000"/>
              <a:t>BE</a:t>
            </a:r>
            <a:r>
              <a:rPr lang="ro-RO"/>
              <a:t>) </a:t>
            </a:r>
          </a:p>
          <a:p>
            <a:pPr lvl="1"/>
            <a:r>
              <a:rPr lang="ro-RO"/>
              <a:t>Caracteristica de ieșire, i</a:t>
            </a:r>
            <a:r>
              <a:rPr lang="ro-RO" baseline="-25000"/>
              <a:t>C</a:t>
            </a:r>
            <a:r>
              <a:rPr lang="ro-RO"/>
              <a:t>(</a:t>
            </a:r>
            <a:r>
              <a:rPr lang="en-US"/>
              <a:t>u</a:t>
            </a:r>
            <a:r>
              <a:rPr lang="ro-RO" baseline="-25000"/>
              <a:t>CE</a:t>
            </a:r>
            <a:r>
              <a:rPr lang="ro-RO"/>
              <a:t>)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37C4A-4B35-4D3B-9EFB-AD231F01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DAA8-8D2C-4CCA-B71C-FE51EED509EE}" type="datetime1">
              <a:rPr lang="en-US" smtClean="0"/>
              <a:t>11/13/2020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C8CA1-24B6-4700-B06A-2CEE37AD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22C3B-EE77-46AD-A434-0DE2DD6E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39</a:t>
            </a:fld>
            <a:endParaRPr lang="ro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837768-5598-4CFA-8732-E3CC47A7C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895" y="3578225"/>
            <a:ext cx="7014210" cy="2733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8FFFBD-8234-4C4A-9BB1-58C5C78D4D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92"/>
          <a:stretch/>
        </p:blipFill>
        <p:spPr>
          <a:xfrm>
            <a:off x="8421754" y="0"/>
            <a:ext cx="3749993" cy="287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5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TB în comutație</a:t>
            </a:r>
            <a:endParaRPr lang="en-US" b="1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3200"/>
              <a:t>Circuite comandate de la </a:t>
            </a:r>
            <a:br>
              <a:rPr lang="ro-RO" sz="3200"/>
            </a:br>
            <a:r>
              <a:rPr lang="ro-RO" sz="3200"/>
              <a:t>microcontroler (uC)</a:t>
            </a:r>
          </a:p>
          <a:p>
            <a:pPr lvl="1"/>
            <a:r>
              <a:rPr lang="ro-RO" sz="2800"/>
              <a:t>Exemplul 2: comanda unui releu</a:t>
            </a:r>
            <a:endParaRPr lang="en-US" sz="2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F58C3-642D-469F-B558-C81A7AD22A94}" type="datetime1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066" y="1870075"/>
            <a:ext cx="3683102" cy="371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0573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Amplificatoare de c.a.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Observație: amplificatoarele de semnal mic pot fi realizate și cu tranzistoare cu efect de câmp (TEC):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9047E-78E2-4C06-A6F1-74946F9E1950}" type="datetime1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5714713"/>
            <a:ext cx="470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/>
              <a:t>Amplificator de semnal mic realizat cu TEC-J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47521" y="5714713"/>
            <a:ext cx="488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Amplificator de semnal mic realizat cu TEC-MOS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10C8A1-45E4-4F16-9105-574FEF093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884" y="3001039"/>
            <a:ext cx="3887153" cy="27136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323648-3CED-4A7F-B127-E58D662A8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315" y="3001040"/>
            <a:ext cx="4180523" cy="271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677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Calibri" panose="020F0502020204030204" pitchFamily="34" charset="0"/>
                <a:cs typeface="Calibri" panose="020F0502020204030204" pitchFamily="34" charset="0"/>
              </a:rPr>
              <a:t>Amplificatoare de c.c.</a:t>
            </a:r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Un exemplu de amplificator </a:t>
            </a:r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de c.c sau 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cu cuplaj direct (galvanic sau în c.c.) este amplificatorul diferențial (AD), etajul fundamental din structura </a:t>
            </a:r>
            <a:r>
              <a:rPr lang="en-US" sz="2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amplificatoarelor operaționale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897D-9825-480C-AB75-1EF605C4D534}" type="datetime1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4C1CB3-DFD7-4E7A-A2E3-8B92F0F29C35}"/>
              </a:ext>
            </a:extLst>
          </p:cNvPr>
          <p:cNvGrpSpPr/>
          <p:nvPr/>
        </p:nvGrpSpPr>
        <p:grpSpPr>
          <a:xfrm>
            <a:off x="1849469" y="2832172"/>
            <a:ext cx="8493062" cy="3479728"/>
            <a:chOff x="1849469" y="2998513"/>
            <a:chExt cx="8493062" cy="3479728"/>
          </a:xfrm>
        </p:grpSpPr>
        <p:sp>
          <p:nvSpPr>
            <p:cNvPr id="7" name="TextBox 6"/>
            <p:cNvSpPr txBox="1"/>
            <p:nvPr/>
          </p:nvSpPr>
          <p:spPr>
            <a:xfrm>
              <a:off x="2057400" y="5829980"/>
              <a:ext cx="312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>
                  <a:latin typeface="Calibri" panose="020F0502020204030204" pitchFamily="34" charset="0"/>
                  <a:cs typeface="Calibri" panose="020F0502020204030204" pitchFamily="34" charset="0"/>
                </a:rPr>
                <a:t>a) Polarizare cu rezistența R</a:t>
              </a:r>
              <a:r>
                <a:rPr lang="ro-RO" baseline="-25000">
                  <a:latin typeface="Calibri" panose="020F0502020204030204" pitchFamily="34" charset="0"/>
                  <a:cs typeface="Calibri" panose="020F0502020204030204" pitchFamily="34" charset="0"/>
                </a:rPr>
                <a:t>EE</a:t>
              </a:r>
              <a:r>
                <a:rPr lang="ro-RO">
                  <a:latin typeface="Calibri" panose="020F0502020204030204" pitchFamily="34" charset="0"/>
                  <a:cs typeface="Calibri" panose="020F0502020204030204" pitchFamily="34" charset="0"/>
                </a:rPr>
                <a:t> în emitoarele TB</a:t>
              </a:r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08374" y="5831910"/>
              <a:ext cx="3657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>
                  <a:latin typeface="Calibri" panose="020F0502020204030204" pitchFamily="34" charset="0"/>
                  <a:cs typeface="Calibri" panose="020F0502020204030204" pitchFamily="34" charset="0"/>
                </a:rPr>
                <a:t>b) Polarizare cu sursă de curent I</a:t>
              </a:r>
              <a:r>
                <a:rPr lang="ro-RO" baseline="-25000">
                  <a:latin typeface="Calibri" panose="020F0502020204030204" pitchFamily="34" charset="0"/>
                  <a:cs typeface="Calibri" panose="020F0502020204030204" pitchFamily="34" charset="0"/>
                </a:rPr>
                <a:t>EE</a:t>
              </a:r>
              <a:r>
                <a:rPr lang="ro-RO">
                  <a:latin typeface="Calibri" panose="020F0502020204030204" pitchFamily="34" charset="0"/>
                  <a:cs typeface="Calibri" panose="020F0502020204030204" pitchFamily="34" charset="0"/>
                </a:rPr>
                <a:t> în emitoarele TB</a:t>
              </a:r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FD9E296-6E58-43E2-B2AC-6B052CF5F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9469" y="2998513"/>
              <a:ext cx="8493062" cy="2684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94434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Amplificatoare de c.c.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În cazul AD cu ieşire simplă se poate identifica:</a:t>
            </a:r>
          </a:p>
          <a:p>
            <a:pPr lvl="1"/>
            <a:r>
              <a:rPr lang="en-US"/>
              <a:t>o </a:t>
            </a:r>
            <a:r>
              <a:rPr lang="en-US">
                <a:solidFill>
                  <a:srgbClr val="0070C0"/>
                </a:solidFill>
              </a:rPr>
              <a:t>intrare inversoare</a:t>
            </a:r>
            <a:r>
              <a:rPr lang="en-US"/>
              <a:t> </a:t>
            </a:r>
            <a:r>
              <a:rPr lang="ro-RO"/>
              <a:t>ş</a:t>
            </a:r>
            <a:r>
              <a:rPr lang="en-US"/>
              <a:t>i</a:t>
            </a:r>
          </a:p>
          <a:p>
            <a:pPr lvl="1"/>
            <a:r>
              <a:rPr lang="en-US"/>
              <a:t>o </a:t>
            </a:r>
            <a:r>
              <a:rPr lang="en-US">
                <a:solidFill>
                  <a:srgbClr val="FF0000"/>
                </a:solidFill>
              </a:rPr>
              <a:t>intrare neinversoare</a:t>
            </a:r>
            <a:endParaRPr lang="ro-RO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EBEA-783A-483B-AC66-B1FC9E5392A3}" type="datetime1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0" y="42869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/>
            <a:r>
              <a:rPr lang="ro-RO" sz="2400" b="1">
                <a:solidFill>
                  <a:srgbClr val="C00000"/>
                </a:solidFill>
                <a:latin typeface="UT Sans" panose="00000500000000000000" pitchFamily="50" charset="0"/>
              </a:rPr>
              <a:t>IMPORTANT:</a:t>
            </a:r>
            <a:endParaRPr lang="ro-RO">
              <a:latin typeface="UT Sans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FAD110-BB0A-42E3-9280-F2E70A191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50094"/>
            <a:ext cx="4825937" cy="268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>
                <a:extLst>
                  <a:ext uri="{FF2B5EF4-FFF2-40B4-BE49-F238E27FC236}">
                    <a16:creationId xmlns:a16="http://schemas.microsoft.com/office/drawing/2014/main" id="{4BC55996-0A83-43A2-9E39-7F354FBA7FD4}"/>
                  </a:ext>
                </a:extLst>
              </p:cNvPr>
              <p:cNvSpPr txBox="1"/>
              <p:nvPr/>
            </p:nvSpPr>
            <p:spPr>
              <a:xfrm>
                <a:off x="7518420" y="4736250"/>
                <a:ext cx="3354989" cy="46166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𝐸𝐸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Object 8">
                <a:extLst>
                  <a:ext uri="{FF2B5EF4-FFF2-40B4-BE49-F238E27FC236}">
                    <a16:creationId xmlns:a16="http://schemas.microsoft.com/office/drawing/2014/main" id="{4BC55996-0A83-43A2-9E39-7F354FBA7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420" y="4736250"/>
                <a:ext cx="3354989" cy="461665"/>
              </a:xfrm>
              <a:prstGeom prst="rect">
                <a:avLst/>
              </a:prstGeom>
              <a:blipFill>
                <a:blip r:embed="rId3"/>
                <a:stretch>
                  <a:fillRect l="-363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9284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Amplificatoare de c.c.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AD cu ieşire simplă</a:t>
            </a:r>
          </a:p>
          <a:p>
            <a:pPr lvl="1"/>
            <a:r>
              <a:rPr lang="ro-RO"/>
              <a:t>Se cere să se identifice intrările AD.</a:t>
            </a:r>
          </a:p>
          <a:p>
            <a:pPr lvl="1"/>
            <a:r>
              <a:rPr lang="en-US"/>
              <a:t>Dacă se presupune</a:t>
            </a:r>
            <a:r>
              <a:rPr lang="ro-RO"/>
              <a:t> </a:t>
            </a:r>
            <a:r>
              <a:rPr lang="en-US"/>
              <a:t>că </a:t>
            </a:r>
            <a:r>
              <a:rPr lang="ro-RO"/>
              <a:t>U</a:t>
            </a:r>
            <a:r>
              <a:rPr lang="en-US" baseline="-25000"/>
              <a:t>i</a:t>
            </a:r>
            <a:r>
              <a:rPr lang="ro-RO" baseline="-25000"/>
              <a:t>n</a:t>
            </a:r>
            <a:r>
              <a:rPr lang="en-US" baseline="-25000"/>
              <a:t>1</a:t>
            </a:r>
            <a:r>
              <a:rPr lang="en-US"/>
              <a:t> are o variație</a:t>
            </a:r>
            <a:br>
              <a:rPr lang="ro-RO"/>
            </a:br>
            <a:r>
              <a:rPr lang="en-US"/>
              <a:t>crescătoare, atunci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ro-RO"/>
          </a:p>
          <a:p>
            <a:pPr lvl="1"/>
            <a:r>
              <a:rPr lang="ro-RO"/>
              <a:t>Rezultă că</a:t>
            </a:r>
            <a:r>
              <a:rPr lang="en-US"/>
              <a:t> intrarea 1 (</a:t>
            </a:r>
            <a:r>
              <a:rPr lang="ro-RO"/>
              <a:t>U</a:t>
            </a:r>
            <a:r>
              <a:rPr lang="en-US" baseline="-25000"/>
              <a:t>i</a:t>
            </a:r>
            <a:r>
              <a:rPr lang="ro-RO" baseline="-25000"/>
              <a:t>n</a:t>
            </a:r>
            <a:r>
              <a:rPr lang="en-US" baseline="-25000"/>
              <a:t>1</a:t>
            </a:r>
            <a:r>
              <a:rPr lang="en-US"/>
              <a:t>) este </a:t>
            </a:r>
            <a:r>
              <a:rPr lang="en-US" b="1">
                <a:solidFill>
                  <a:srgbClr val="FF0000"/>
                </a:solidFill>
              </a:rPr>
              <a:t>INTRARE NEINVERSOARE</a:t>
            </a:r>
            <a:r>
              <a:rPr lang="en-US"/>
              <a:t> pentru că semnalul de ieşire este în fază cu cel de intrare.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0524-7564-444C-A506-64013E67FCFE}" type="datetime1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881" name="Object 1"/>
              <p:cNvSpPr txBox="1"/>
              <p:nvPr/>
            </p:nvSpPr>
            <p:spPr bwMode="auto">
              <a:xfrm>
                <a:off x="2631746" y="3687338"/>
                <a:ext cx="6928507" cy="49640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↑⇒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↑⇒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↑⇒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↑⇒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↓⇒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↑⇒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𝑖𝑒𝑠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22881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1746" y="3687338"/>
                <a:ext cx="6928507" cy="496404"/>
              </a:xfrm>
              <a:prstGeom prst="rect">
                <a:avLst/>
              </a:prstGeom>
              <a:blipFill>
                <a:blip r:embed="rId2"/>
                <a:stretch>
                  <a:fillRect l="-264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1524001" y="534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BE7344-D6BF-446D-AED3-2DE30CF47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121" y="238125"/>
            <a:ext cx="4825937" cy="26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32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Amplificatoare de c.c.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AD cu ieşire simplă</a:t>
            </a:r>
          </a:p>
          <a:p>
            <a:pPr lvl="1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Dacă se presupune</a:t>
            </a:r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că </a:t>
            </a:r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o-RO" baseline="-2500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are o variație</a:t>
            </a:r>
            <a:b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crescătoare, atunci</a:t>
            </a:r>
          </a:p>
          <a:p>
            <a:pPr lvl="1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Rezultă că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intrarea 2 (</a:t>
            </a:r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o-RO" baseline="-2500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) este </a:t>
            </a:r>
            <a:r>
              <a:rPr lang="en-US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INTRARE INVERSOARE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pentru că semnalul de ieşire este în antifază cu cel de intrare.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91C5-C472-4C1D-A969-5DFA946EB28B}" type="datetime1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1524001" y="534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907" name="Object 3"/>
              <p:cNvSpPr txBox="1"/>
              <p:nvPr/>
            </p:nvSpPr>
            <p:spPr bwMode="auto">
              <a:xfrm>
                <a:off x="3110706" y="3457093"/>
                <a:ext cx="5970588" cy="58150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↑⇒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↑⇒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↑⇒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↑⇒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↓⇒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𝑖𝑒𝑠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123907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0706" y="3457093"/>
                <a:ext cx="5970588" cy="581507"/>
              </a:xfrm>
              <a:prstGeom prst="rect">
                <a:avLst/>
              </a:prstGeom>
              <a:blipFill>
                <a:blip r:embed="rId2"/>
                <a:stretch>
                  <a:fillRect l="-204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1524001" y="534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8B1C01-F821-43D9-A43A-E6FD828A5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121" y="238125"/>
            <a:ext cx="4825937" cy="26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243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Amplificatoare de c.c.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amplificatoarele cu cuplaj direct nu au condensatoare de cuplaj, ceea ce permite ca răspunsul lor la frecvențe joase să se extindă până la </a:t>
            </a:r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Hz (c.c.).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datorită absenței condensatoarelor de cuplaj, ale căror valori sunt imposibil de realizat în tehnologie integrată, amplificatoarele cu cuplaj direct intră în structura circuitelor integrate liniare.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un astfel de circuit</a:t>
            </a:r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 liniar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, larg </a:t>
            </a:r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utilizat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în electronica analogică, este </a:t>
            </a:r>
            <a:r>
              <a:rPr lang="en-US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amplificatorul operațional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6736-BC55-4188-9268-7A0A58B3E9A3}" type="datetime1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1524001" y="534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1524001" y="534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033FE2-9489-400D-A8FE-7226EA78F1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38"/>
          <a:stretch/>
        </p:blipFill>
        <p:spPr>
          <a:xfrm>
            <a:off x="8717107" y="104617"/>
            <a:ext cx="3322494" cy="16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44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Amplificatoare de c.c.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Caracteristica de transfer trece prin zero </a:t>
            </a:r>
            <a:b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(adică tensiunea de ieşire</a:t>
            </a:r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este </a:t>
            </a:r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egală cu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zero când </a:t>
            </a:r>
            <a:b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cea de intrare este </a:t>
            </a:r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și ea egală cu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zero) şi de aceea etajele diferențiale pot fi cuplate direct, fără să fie necesare condensatoare de cuplaj.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La amplificatoarele cu cuplaj direct, amplificarea în c.c. este aceeaşi ca cea în bandă din cauza absenței condensatoarelor de cuplaj.</a:t>
            </a:r>
          </a:p>
          <a:p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La frecvențe înalte, răspunsul în frecvență este limitat doar de capacitățile parazite, generate tehnologic, ale tranzistoarelor componente.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B23E-9734-467B-8946-B3CAEA4A2620}" type="datetime1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1524001" y="534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1524001" y="534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024FBB-225D-4EC8-A368-59BBADB94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691" y="136525"/>
            <a:ext cx="2606993" cy="222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575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+mn-lt"/>
              </a:rPr>
              <a:t>Amplificatorul opera</a:t>
            </a:r>
            <a:r>
              <a:rPr lang="ro-RO" b="1">
                <a:latin typeface="+mn-lt"/>
              </a:rPr>
              <a:t>ț</a:t>
            </a:r>
            <a:r>
              <a:rPr lang="en-US" b="1">
                <a:latin typeface="+mn-lt"/>
              </a:rPr>
              <a:t>ional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Amplificatorul opera</a:t>
            </a:r>
            <a:r>
              <a:rPr lang="ro-RO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ional </a:t>
            </a:r>
            <a:r>
              <a:rPr lang="ro-RO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(AO)</a:t>
            </a:r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 este un amplificator electronic de curent continuu, cu câştig mare, realizat, de obicei, sub formă de circuit integrat (CI), care amplifică diferența tensiunilor aplicate pe cele două intrări (VFA) sau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diferen</a:t>
            </a:r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ța curenților prin cele două intrări (CFA) şi este capabil să realizeze o gamă largă de funcții liniare, neliniare şi de procesare de semnal.</a:t>
            </a:r>
          </a:p>
          <a:p>
            <a:pPr marL="109537" indent="0">
              <a:buNone/>
            </a:pPr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Observații:</a:t>
            </a: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VFA=Voltage Feedback Amplifier</a:t>
            </a:r>
          </a:p>
          <a:p>
            <a:pPr lvl="1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CFA=Current Feedback Amplifier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5E35-735B-49EF-A7C3-E4D31E815698}" type="datetime1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1524001" y="534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1524001" y="534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842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VFA vs. CFA</a:t>
            </a:r>
            <a:endParaRPr lang="en-US" b="1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 b="1">
                <a:latin typeface="UT Sans" panose="00000500000000000000" pitchFamily="50" charset="0"/>
              </a:rPr>
              <a:t>								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054-D119-49F4-A59D-1501E1467C4B}" type="datetime1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191C-0ADB-43DD-A7F5-5EEE073FCA28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Object 4"/>
              <p:cNvSpPr txBox="1"/>
              <p:nvPr/>
            </p:nvSpPr>
            <p:spPr bwMode="auto">
              <a:xfrm>
                <a:off x="2722615" y="4820444"/>
                <a:ext cx="2119260" cy="600076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o-RO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ro-RO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o-RO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ro-RO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ro-RO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o-RO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ro-RO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2052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2615" y="4820444"/>
                <a:ext cx="2119260" cy="6000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Object 6"/>
              <p:cNvSpPr txBox="1"/>
              <p:nvPr/>
            </p:nvSpPr>
            <p:spPr bwMode="auto">
              <a:xfrm>
                <a:off x="2704436" y="5329240"/>
                <a:ext cx="1867564" cy="52387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𝑖𝑒𝑠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2054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4436" y="5329240"/>
                <a:ext cx="1867564" cy="523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6" name="Object 8"/>
              <p:cNvSpPr txBox="1"/>
              <p:nvPr/>
            </p:nvSpPr>
            <p:spPr bwMode="auto">
              <a:xfrm>
                <a:off x="7126933" y="4863290"/>
                <a:ext cx="1867564" cy="52387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2056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6933" y="4863290"/>
                <a:ext cx="1867564" cy="523875"/>
              </a:xfrm>
              <a:prstGeom prst="rect">
                <a:avLst/>
              </a:prstGeom>
              <a:blipFill>
                <a:blip r:embed="rId4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8" name="Object 10"/>
              <p:cNvSpPr txBox="1"/>
              <p:nvPr/>
            </p:nvSpPr>
            <p:spPr bwMode="auto">
              <a:xfrm>
                <a:off x="7126933" y="5329240"/>
                <a:ext cx="1734860" cy="52387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𝑖𝑒𝑠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2058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6933" y="5329240"/>
                <a:ext cx="1734860" cy="5238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B261D825-640E-4179-B6F1-320749ACB442}"/>
              </a:ext>
            </a:extLst>
          </p:cNvPr>
          <p:cNvGrpSpPr/>
          <p:nvPr/>
        </p:nvGrpSpPr>
        <p:grpSpPr>
          <a:xfrm>
            <a:off x="2257425" y="1892269"/>
            <a:ext cx="7677150" cy="2647949"/>
            <a:chOff x="2448344" y="1778755"/>
            <a:chExt cx="7677150" cy="264794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350097-7278-49DD-AB36-86AF75B35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48344" y="2102604"/>
              <a:ext cx="7677150" cy="23241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EB2CA4-B985-4BDA-8B7A-35174506236E}"/>
                </a:ext>
              </a:extLst>
            </p:cNvPr>
            <p:cNvSpPr txBox="1"/>
            <p:nvPr/>
          </p:nvSpPr>
          <p:spPr>
            <a:xfrm>
              <a:off x="3698322" y="1778755"/>
              <a:ext cx="83295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o-RO" sz="2400">
                  <a:solidFill>
                    <a:srgbClr val="0070C0"/>
                  </a:solidFill>
                  <a:latin typeface="UT Sans Bold" panose="00000500000000000000" pitchFamily="50" charset="0"/>
                </a:rPr>
                <a:t>VFA</a:t>
              </a:r>
              <a:endParaRPr lang="ro-RO" sz="24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91DF71-360F-41A6-8C42-46CC066741AF}"/>
                </a:ext>
              </a:extLst>
            </p:cNvPr>
            <p:cNvSpPr txBox="1"/>
            <p:nvPr/>
          </p:nvSpPr>
          <p:spPr>
            <a:xfrm>
              <a:off x="7615813" y="1778755"/>
              <a:ext cx="69417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o-RO" sz="2400">
                  <a:solidFill>
                    <a:srgbClr val="0070C0"/>
                  </a:solidFill>
                  <a:latin typeface="UT Sans Bold" panose="00000500000000000000" pitchFamily="50" charset="0"/>
                </a:rPr>
                <a:t>CFA</a:t>
              </a:r>
              <a:endParaRPr lang="ro-RO" sz="2400"/>
            </a:p>
          </p:txBody>
        </p:sp>
      </p:grpSp>
    </p:spTree>
    <p:extLst>
      <p:ext uri="{BB962C8B-B14F-4D97-AF65-F5344CB8AC3E}">
        <p14:creationId xmlns:p14="http://schemas.microsoft.com/office/powerpoint/2010/main" val="31632758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b="1">
                <a:latin typeface="+mn-lt"/>
              </a:rPr>
              <a:t>Semnificația</a:t>
            </a:r>
            <a:br>
              <a:rPr lang="ro-RO" b="1">
                <a:latin typeface="+mn-lt"/>
              </a:rPr>
            </a:br>
            <a:r>
              <a:rPr lang="ro-RO" b="1">
                <a:latin typeface="+mn-lt"/>
              </a:rPr>
              <a:t>notațiilor</a:t>
            </a:r>
            <a:endParaRPr lang="en-US" b="1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o-RO" sz="2600" b="1">
                <a:solidFill>
                  <a:srgbClr val="FF0000"/>
                </a:solidFill>
              </a:rPr>
              <a:t>+</a:t>
            </a:r>
            <a:r>
              <a:rPr lang="ro-RO" sz="2600"/>
              <a:t> intrare NEINVERSOARE,</a:t>
            </a:r>
          </a:p>
          <a:p>
            <a:pPr lvl="0"/>
            <a:r>
              <a:rPr lang="ro-RO" sz="2600" b="1">
                <a:solidFill>
                  <a:srgbClr val="0070C0"/>
                </a:solidFill>
              </a:rPr>
              <a:t>-</a:t>
            </a:r>
            <a:r>
              <a:rPr lang="ro-RO" sz="2600"/>
              <a:t> intrare INVERSOARE;</a:t>
            </a:r>
            <a:endParaRPr lang="en-US" sz="2600"/>
          </a:p>
          <a:p>
            <a:pPr lvl="0"/>
            <a:r>
              <a:rPr lang="ro-RO" sz="2600" b="1"/>
              <a:t>u</a:t>
            </a:r>
            <a:r>
              <a:rPr lang="ro-RO" sz="2600" b="1" baseline="30000"/>
              <a:t>+</a:t>
            </a:r>
            <a:r>
              <a:rPr lang="ro-RO" sz="2600"/>
              <a:t>, </a:t>
            </a:r>
            <a:r>
              <a:rPr lang="ro-RO" sz="2600" b="1"/>
              <a:t>u</a:t>
            </a:r>
            <a:r>
              <a:rPr lang="ro-RO" sz="2600" b="1" baseline="30000"/>
              <a:t>-</a:t>
            </a:r>
            <a:r>
              <a:rPr lang="ro-RO" sz="2600"/>
              <a:t> - tensiuni individuale de la intrările AO (între fiecare intrare şi masă);</a:t>
            </a:r>
            <a:endParaRPr lang="en-US" sz="2600"/>
          </a:p>
          <a:p>
            <a:pPr lvl="0"/>
            <a:r>
              <a:rPr lang="ro-RO" sz="2600" b="1"/>
              <a:t>i</a:t>
            </a:r>
            <a:r>
              <a:rPr lang="ro-RO" sz="2600" b="1" baseline="30000"/>
              <a:t>+</a:t>
            </a:r>
            <a:r>
              <a:rPr lang="ro-RO" sz="2600"/>
              <a:t>, </a:t>
            </a:r>
            <a:r>
              <a:rPr lang="ro-RO" sz="2600" b="1"/>
              <a:t>i</a:t>
            </a:r>
            <a:r>
              <a:rPr lang="ro-RO" sz="2600" b="1" baseline="30000"/>
              <a:t>-</a:t>
            </a:r>
            <a:r>
              <a:rPr lang="ro-RO" sz="2600"/>
              <a:t> - curenți individuali de semnal prin intrările AO;</a:t>
            </a:r>
            <a:endParaRPr lang="en-US" sz="2600"/>
          </a:p>
          <a:p>
            <a:pPr lvl="0"/>
            <a:r>
              <a:rPr lang="ro-RO" sz="2600" b="1"/>
              <a:t>u</a:t>
            </a:r>
            <a:r>
              <a:rPr lang="ro-RO" sz="2600" b="1" baseline="-25000"/>
              <a:t>d</a:t>
            </a:r>
            <a:r>
              <a:rPr lang="ro-RO" sz="2600"/>
              <a:t> – tensiune diferențială de intrare (u</a:t>
            </a:r>
            <a:r>
              <a:rPr lang="ro-RO" sz="2600" baseline="-25000"/>
              <a:t>d</a:t>
            </a:r>
            <a:r>
              <a:rPr lang="ro-RO" sz="2600"/>
              <a:t>=u</a:t>
            </a:r>
            <a:r>
              <a:rPr lang="ro-RO" sz="2600" baseline="30000"/>
              <a:t>+</a:t>
            </a:r>
            <a:r>
              <a:rPr lang="ro-RO" sz="2600"/>
              <a:t>-u</a:t>
            </a:r>
            <a:r>
              <a:rPr lang="ro-RO" sz="2600" baseline="30000"/>
              <a:t>-</a:t>
            </a:r>
            <a:r>
              <a:rPr lang="ro-RO" sz="2600"/>
              <a:t>);</a:t>
            </a:r>
            <a:endParaRPr lang="en-US" sz="2600"/>
          </a:p>
          <a:p>
            <a:pPr lvl="0"/>
            <a:r>
              <a:rPr lang="ro-RO" sz="2600" b="1"/>
              <a:t>i</a:t>
            </a:r>
            <a:r>
              <a:rPr lang="ro-RO" sz="2600" b="1" baseline="-25000"/>
              <a:t>d</a:t>
            </a:r>
            <a:r>
              <a:rPr lang="ro-RO" sz="2600"/>
              <a:t> – curent diferențial de intrare (i</a:t>
            </a:r>
            <a:r>
              <a:rPr lang="ro-RO" sz="2600" baseline="-25000"/>
              <a:t>d</a:t>
            </a:r>
            <a:r>
              <a:rPr lang="ro-RO" sz="2600"/>
              <a:t>=i</a:t>
            </a:r>
            <a:r>
              <a:rPr lang="ro-RO" sz="2600" baseline="30000"/>
              <a:t>+</a:t>
            </a:r>
            <a:r>
              <a:rPr lang="ro-RO" sz="2600"/>
              <a:t>-i</a:t>
            </a:r>
            <a:r>
              <a:rPr lang="ro-RO" sz="2600" baseline="30000"/>
              <a:t>-</a:t>
            </a:r>
            <a:r>
              <a:rPr lang="ro-RO" sz="2600"/>
              <a:t>);</a:t>
            </a:r>
            <a:endParaRPr lang="en-US" sz="2600"/>
          </a:p>
          <a:p>
            <a:pPr lvl="0"/>
            <a:r>
              <a:rPr lang="ro-RO" sz="2600" b="1"/>
              <a:t>a</a:t>
            </a:r>
            <a:r>
              <a:rPr lang="ro-RO" sz="2600"/>
              <a:t> – amplificarea de tensiune în buclă deschisă la AO – VFA;</a:t>
            </a:r>
            <a:endParaRPr lang="en-US" sz="2600"/>
          </a:p>
          <a:p>
            <a:pPr lvl="0"/>
            <a:r>
              <a:rPr lang="ro-RO" sz="2600" b="1"/>
              <a:t>z</a:t>
            </a:r>
            <a:r>
              <a:rPr lang="ro-RO" sz="2600"/>
              <a:t> – amplificarea transimpedanță în buclă deschisă la AO – CFA</a:t>
            </a:r>
            <a:endParaRPr lang="en-US" sz="26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1F08-23DD-4638-B9D5-E9DD23E3711E}" type="datetime1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191C-0ADB-43DD-A7F5-5EEE073FCA28}" type="slidenum">
              <a:rPr lang="en-US" smtClean="0"/>
              <a:pPr/>
              <a:t>49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9796B9-0FF1-46EB-8DB1-785330D7E88C}"/>
              </a:ext>
            </a:extLst>
          </p:cNvPr>
          <p:cNvGrpSpPr>
            <a:grpSpLocks noChangeAspect="1"/>
          </p:cNvGrpSpPr>
          <p:nvPr/>
        </p:nvGrpSpPr>
        <p:grpSpPr>
          <a:xfrm>
            <a:off x="5666545" y="99390"/>
            <a:ext cx="6434033" cy="2219182"/>
            <a:chOff x="2448344" y="1778755"/>
            <a:chExt cx="7677150" cy="264794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AC1430F-D2BC-4656-B92B-7BDD46CF4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48344" y="2102604"/>
              <a:ext cx="7677150" cy="23241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28292D-4281-4645-9FF1-41A1DC807CA9}"/>
                </a:ext>
              </a:extLst>
            </p:cNvPr>
            <p:cNvSpPr txBox="1"/>
            <p:nvPr/>
          </p:nvSpPr>
          <p:spPr>
            <a:xfrm>
              <a:off x="3698322" y="1778755"/>
              <a:ext cx="1096716" cy="5508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o-RO" sz="2400">
                  <a:solidFill>
                    <a:srgbClr val="0070C0"/>
                  </a:solidFill>
                  <a:latin typeface="UT Sans Bold" panose="00000500000000000000" pitchFamily="50" charset="0"/>
                </a:rPr>
                <a:t>VFA</a:t>
              </a:r>
              <a:endParaRPr lang="ro-RO" sz="24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486F38-A924-40BF-8EAF-678C857FD665}"/>
                </a:ext>
              </a:extLst>
            </p:cNvPr>
            <p:cNvSpPr txBox="1"/>
            <p:nvPr/>
          </p:nvSpPr>
          <p:spPr>
            <a:xfrm>
              <a:off x="7615813" y="1778755"/>
              <a:ext cx="926816" cy="5508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o-RO" sz="2400">
                  <a:solidFill>
                    <a:srgbClr val="0070C0"/>
                  </a:solidFill>
                  <a:latin typeface="UT Sans Bold" panose="00000500000000000000" pitchFamily="50" charset="0"/>
                </a:rPr>
                <a:t>CFA</a:t>
              </a:r>
              <a:endParaRPr lang="ro-RO" sz="2400"/>
            </a:p>
          </p:txBody>
        </p:sp>
      </p:grpSp>
    </p:spTree>
    <p:extLst>
      <p:ext uri="{BB962C8B-B14F-4D97-AF65-F5344CB8AC3E}">
        <p14:creationId xmlns:p14="http://schemas.microsoft.com/office/powerpoint/2010/main" val="3683637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TB în comutație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Datele de catalog ale TB de tipul BC547 – valori limită absolute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03A72E-79FA-4192-B25F-FDE016D151C1}" type="datetime1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19976"/>
            <a:ext cx="9012924" cy="385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1768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Alimentarea AO</a:t>
            </a:r>
            <a:endParaRPr lang="en-US" b="1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Poate fi:</a:t>
            </a:r>
          </a:p>
          <a:p>
            <a:r>
              <a:rPr lang="ro-RO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Alimentare cu tensiune dublă</a:t>
            </a:r>
            <a:r>
              <a:rPr lang="ro-RO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(2 baterii de c.c. înseriate, punctul de înseriere = punctul de masă);</a:t>
            </a:r>
          </a:p>
          <a:p>
            <a:r>
              <a:rPr lang="ro-RO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Alimentare cu tensiune simplă</a:t>
            </a:r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 (1 baterie de c.c., minusul bateriei = punctul de masă).</a:t>
            </a:r>
          </a:p>
          <a:p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Observație:</a:t>
            </a:r>
          </a:p>
          <a:p>
            <a:pPr lvl="1"/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Punctul de masă este stabilit de utilizator în funcție de particularitățile alimentării (la sursă simplă </a:t>
            </a:r>
            <a:r>
              <a:rPr lang="ro-RO" u="sng">
                <a:latin typeface="Calibri" panose="020F0502020204030204" pitchFamily="34" charset="0"/>
                <a:cs typeface="Calibri" panose="020F0502020204030204" pitchFamily="34" charset="0"/>
              </a:rPr>
              <a:t>poate</a:t>
            </a:r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 fi minusul iar la sursă dublă este </a:t>
            </a:r>
            <a:r>
              <a:rPr lang="ro-RO" u="sng">
                <a:latin typeface="Calibri" panose="020F0502020204030204" pitchFamily="34" charset="0"/>
                <a:cs typeface="Calibri" panose="020F0502020204030204" pitchFamily="34" charset="0"/>
              </a:rPr>
              <a:t>obligatoriu</a:t>
            </a:r>
            <a:r>
              <a:rPr lang="ro-RO">
                <a:latin typeface="Calibri" panose="020F0502020204030204" pitchFamily="34" charset="0"/>
                <a:cs typeface="Calibri" panose="020F0502020204030204" pitchFamily="34" charset="0"/>
              </a:rPr>
              <a:t> punctul de înseriere a celor 2 surse).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20FF-EA99-40A0-9B1A-9E016A851F56}" type="datetime1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191C-0ADB-43DD-A7F5-5EEE073FCA2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643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Alimentarea AO</a:t>
            </a:r>
            <a:endParaRPr lang="en-US" sz="3200" b="1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Alimentare cu tensiune dubl</a:t>
            </a:r>
            <a:r>
              <a:rPr lang="ro-RO"/>
              <a:t>ă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1D8D-7A75-404F-9693-4053113A955D}" type="datetime1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191C-0ADB-43DD-A7F5-5EEE073FCA28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62A72F-75C2-4B7A-AF52-27D680098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088" y="2590800"/>
            <a:ext cx="62198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178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Alimentarea AO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Alimentare cu tensiune simplă (cu o singură tensiune)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6659-3765-4E20-A6D1-32C5F6963C47}" type="datetime1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191C-0ADB-43DD-A7F5-5EEE073FCA28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8E98EB-E294-43B9-9AAF-5D0F4A792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387" y="2694748"/>
            <a:ext cx="59912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699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Tensiunile de saturație</a:t>
            </a:r>
            <a:endParaRPr lang="en-US" b="1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o-RO"/>
              <a:t>Reprezintă valorile maxime, pozitivă </a:t>
            </a:r>
            <a:r>
              <a:rPr lang="en-US"/>
              <a:t>(+U</a:t>
            </a:r>
            <a:r>
              <a:rPr lang="en-US" baseline="-25000"/>
              <a:t>sat</a:t>
            </a:r>
            <a:r>
              <a:rPr lang="en-US"/>
              <a:t>)</a:t>
            </a:r>
            <a:r>
              <a:rPr lang="ro-RO"/>
              <a:t> sau negativă </a:t>
            </a:r>
            <a:br>
              <a:rPr lang="ro-RO"/>
            </a:br>
            <a:r>
              <a:rPr lang="en-US"/>
              <a:t>(-U</a:t>
            </a:r>
            <a:r>
              <a:rPr lang="en-US" baseline="-25000"/>
              <a:t>sat</a:t>
            </a:r>
            <a:r>
              <a:rPr lang="en-US"/>
              <a:t>) </a:t>
            </a:r>
            <a:r>
              <a:rPr lang="ro-RO"/>
              <a:t>ale tensiunii de ieşire.</a:t>
            </a:r>
            <a:endParaRPr lang="en-US"/>
          </a:p>
          <a:p>
            <a:pPr lvl="0"/>
            <a:r>
              <a:rPr lang="ro-RO"/>
              <a:t>Clasificarea AO după valoarea U</a:t>
            </a:r>
            <a:r>
              <a:rPr lang="ro-RO" baseline="-25000"/>
              <a:t>sat</a:t>
            </a:r>
            <a:r>
              <a:rPr lang="ro-RO"/>
              <a:t>:</a:t>
            </a:r>
            <a:endParaRPr lang="en-US"/>
          </a:p>
          <a:p>
            <a:pPr lvl="1"/>
            <a:r>
              <a:rPr lang="ro-RO"/>
              <a:t>AO la care tensiunea U</a:t>
            </a:r>
            <a:r>
              <a:rPr lang="ro-RO" baseline="-25000"/>
              <a:t>sat</a:t>
            </a:r>
            <a:r>
              <a:rPr lang="ro-RO"/>
              <a:t> este depărtată cu aprox. </a:t>
            </a:r>
            <a:r>
              <a:rPr lang="ro-RO" b="1"/>
              <a:t>2V</a:t>
            </a:r>
            <a:r>
              <a:rPr lang="ro-RO"/>
              <a:t> față de tensiunile de alimentare: </a:t>
            </a:r>
            <a:r>
              <a:rPr lang="ro-RO">
                <a:solidFill>
                  <a:srgbClr val="0070C0"/>
                </a:solidFill>
              </a:rPr>
              <a:t>+U</a:t>
            </a:r>
            <a:r>
              <a:rPr lang="ro-RO" baseline="-25000">
                <a:solidFill>
                  <a:srgbClr val="0070C0"/>
                </a:solidFill>
              </a:rPr>
              <a:t>sat</a:t>
            </a:r>
            <a:r>
              <a:rPr lang="ro-RO">
                <a:solidFill>
                  <a:srgbClr val="0070C0"/>
                </a:solidFill>
              </a:rPr>
              <a:t> ≈ </a:t>
            </a:r>
            <a:r>
              <a:rPr lang="en-US">
                <a:solidFill>
                  <a:srgbClr val="0070C0"/>
                </a:solidFill>
              </a:rPr>
              <a:t>E</a:t>
            </a:r>
            <a:r>
              <a:rPr lang="en-US" baseline="-25000">
                <a:solidFill>
                  <a:srgbClr val="0070C0"/>
                </a:solidFill>
              </a:rPr>
              <a:t>C</a:t>
            </a:r>
            <a:r>
              <a:rPr lang="ro-RO">
                <a:solidFill>
                  <a:srgbClr val="0070C0"/>
                </a:solidFill>
              </a:rPr>
              <a:t>-2V, -U</a:t>
            </a:r>
            <a:r>
              <a:rPr lang="ro-RO" baseline="-25000">
                <a:solidFill>
                  <a:srgbClr val="0070C0"/>
                </a:solidFill>
              </a:rPr>
              <a:t>sat</a:t>
            </a:r>
            <a:r>
              <a:rPr lang="ro-RO">
                <a:solidFill>
                  <a:srgbClr val="0070C0"/>
                </a:solidFill>
              </a:rPr>
              <a:t> ≈ </a:t>
            </a:r>
            <a:r>
              <a:rPr lang="en-US">
                <a:solidFill>
                  <a:srgbClr val="0070C0"/>
                </a:solidFill>
              </a:rPr>
              <a:t>E</a:t>
            </a:r>
            <a:r>
              <a:rPr lang="en-US" baseline="-25000">
                <a:solidFill>
                  <a:srgbClr val="0070C0"/>
                </a:solidFill>
              </a:rPr>
              <a:t>E</a:t>
            </a:r>
            <a:r>
              <a:rPr lang="ro-RO">
                <a:solidFill>
                  <a:srgbClr val="0070C0"/>
                </a:solidFill>
              </a:rPr>
              <a:t>+2V</a:t>
            </a:r>
            <a:r>
              <a:rPr lang="ro-RO"/>
              <a:t>;</a:t>
            </a:r>
            <a:endParaRPr lang="en-US"/>
          </a:p>
          <a:p>
            <a:pPr lvl="1"/>
            <a:r>
              <a:rPr lang="ro-RO"/>
              <a:t>AO de tipul </a:t>
            </a:r>
            <a:r>
              <a:rPr lang="ro-RO" b="1"/>
              <a:t>Rail-to-Rail</a:t>
            </a:r>
            <a:r>
              <a:rPr lang="ro-RO"/>
              <a:t> la care tensiunea U</a:t>
            </a:r>
            <a:r>
              <a:rPr lang="ro-RO" baseline="-25000"/>
              <a:t>sat</a:t>
            </a:r>
            <a:r>
              <a:rPr lang="ro-RO"/>
              <a:t> este depărtată cu aprox. </a:t>
            </a:r>
            <a:r>
              <a:rPr lang="ro-RO" b="1"/>
              <a:t>100mV</a:t>
            </a:r>
            <a:r>
              <a:rPr lang="ro-RO"/>
              <a:t>  față de tensiunile de alimentare.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27D0-3580-469D-998F-DAD7D6A70F34}" type="datetime1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191C-0ADB-43DD-A7F5-5EEE073FCA28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481934-2003-42F7-85A2-C012CEECF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307" y="4435475"/>
            <a:ext cx="4419350" cy="2057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5C9AD0-D68D-4F0B-B81E-8641DC020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769" y="136525"/>
            <a:ext cx="22669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033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Configurații de bază</a:t>
            </a:r>
            <a:r>
              <a:rPr lang="en-US" b="1">
                <a:latin typeface="+mn-lt"/>
              </a:rPr>
              <a:t> reali</a:t>
            </a:r>
            <a:r>
              <a:rPr lang="ro-RO" b="1">
                <a:latin typeface="+mn-lt"/>
              </a:rPr>
              <a:t>zate cu AO</a:t>
            </a:r>
            <a:endParaRPr lang="en-US" b="1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solidFill>
                  <a:srgbClr val="0070C0"/>
                </a:solidFill>
              </a:rPr>
              <a:t>Configurația inversoare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7506-930A-4E2C-B32C-1527D89AA580}" type="datetime1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191C-0ADB-43DD-A7F5-5EEE073FCA28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211" y="1927395"/>
            <a:ext cx="6899434" cy="281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C9334B-C866-40E7-AC9B-5DBA0B8E6496}"/>
              </a:ext>
            </a:extLst>
          </p:cNvPr>
          <p:cNvGrpSpPr/>
          <p:nvPr/>
        </p:nvGrpSpPr>
        <p:grpSpPr>
          <a:xfrm>
            <a:off x="4800600" y="5052162"/>
            <a:ext cx="2690191" cy="1143000"/>
            <a:chOff x="4800600" y="5052162"/>
            <a:chExt cx="2690191" cy="1143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52" name="Object 4"/>
                <p:cNvSpPr txBox="1"/>
                <p:nvPr/>
              </p:nvSpPr>
              <p:spPr bwMode="auto">
                <a:xfrm>
                  <a:off x="4800600" y="5196692"/>
                  <a:ext cx="2690191" cy="905634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𝑖𝑑</m:t>
                            </m:r>
                          </m:sub>
                        </m:sSub>
                        <m: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o-RO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ro-RO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𝑖𝑒𝑠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o-RO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ro-RO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</m:den>
                        </m:f>
                        <m: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o-RO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ro-RO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o-RO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ro-RO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ro-RO"/>
                </a:p>
              </p:txBody>
            </p:sp>
          </mc:Choice>
          <mc:Fallback xmlns="">
            <p:sp>
              <p:nvSpPr>
                <p:cNvPr id="27652" name="Object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00600" y="5196692"/>
                  <a:ext cx="2690191" cy="90563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o-RO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ounded Rectangle 6"/>
            <p:cNvSpPr/>
            <p:nvPr/>
          </p:nvSpPr>
          <p:spPr>
            <a:xfrm>
              <a:off x="4800600" y="5052162"/>
              <a:ext cx="2590800" cy="1143000"/>
            </a:xfrm>
            <a:prstGeom prst="roundRect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C6AD27C-2D1D-4D31-A7A7-C17A5F38A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693" y="2763078"/>
            <a:ext cx="3308128" cy="214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537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Configurații de bază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reali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zate cu AO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solidFill>
                  <a:srgbClr val="0070C0"/>
                </a:solidFill>
              </a:rPr>
              <a:t>Configurația neinversoare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56C9-7E4D-4D35-80F9-1D9D1B4D2A5E}" type="datetime1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191C-0ADB-43DD-A7F5-5EEE073FCA28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0883" y="1506697"/>
            <a:ext cx="6899434" cy="315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E4E98C-5A6C-4505-BB4E-509285D4C14F}"/>
              </a:ext>
            </a:extLst>
          </p:cNvPr>
          <p:cNvGrpSpPr/>
          <p:nvPr/>
        </p:nvGrpSpPr>
        <p:grpSpPr>
          <a:xfrm>
            <a:off x="4721225" y="4688610"/>
            <a:ext cx="2819400" cy="1135966"/>
            <a:chOff x="4721225" y="4688610"/>
            <a:chExt cx="2819400" cy="1135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25" name="Object 5"/>
                <p:cNvSpPr txBox="1"/>
                <p:nvPr/>
              </p:nvSpPr>
              <p:spPr bwMode="auto">
                <a:xfrm>
                  <a:off x="4721225" y="4818064"/>
                  <a:ext cx="2819400" cy="877058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𝑖𝑑</m:t>
                            </m:r>
                          </m:sub>
                        </m:sSub>
                        <m: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o-RO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ro-RO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𝑖𝑒𝑠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o-RO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ro-RO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</m:den>
                        </m:f>
                        <m: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=1+</m:t>
                        </m:r>
                        <m:f>
                          <m:fPr>
                            <m:ctrlP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o-RO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ro-RO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o-RO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ro-RO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ro-RO"/>
                </a:p>
              </p:txBody>
            </p:sp>
          </mc:Choice>
          <mc:Fallback xmlns="">
            <p:sp>
              <p:nvSpPr>
                <p:cNvPr id="30725" name="Object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21225" y="4818064"/>
                  <a:ext cx="2819400" cy="87705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o-RO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ounded Rectangle 6"/>
            <p:cNvSpPr/>
            <p:nvPr/>
          </p:nvSpPr>
          <p:spPr>
            <a:xfrm>
              <a:off x="4721225" y="4688610"/>
              <a:ext cx="2819400" cy="1135966"/>
            </a:xfrm>
            <a:prstGeom prst="roundRect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362D227-D2A4-4370-82E2-8A033B7D9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364" y="2736574"/>
            <a:ext cx="3162395" cy="170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623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Repetorul realizat cu AO</a:t>
            </a:r>
            <a:endParaRPr lang="en-US" b="1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/>
              <a:t>Reprezintă un caz particular de circuit neinversor</a:t>
            </a:r>
          </a:p>
          <a:p>
            <a:r>
              <a:rPr lang="ro-RO"/>
              <a:t>Dacă R</a:t>
            </a:r>
            <a:r>
              <a:rPr lang="ro-RO" baseline="-25000"/>
              <a:t>1</a:t>
            </a:r>
            <a:r>
              <a:rPr lang="ro-RO">
                <a:sym typeface="Symbol" panose="05050102010706020507" pitchFamily="18" charset="2"/>
              </a:rPr>
              <a:t>,</a:t>
            </a:r>
            <a:r>
              <a:rPr lang="ro-RO"/>
              <a:t> adică R</a:t>
            </a:r>
            <a:r>
              <a:rPr lang="ro-RO" baseline="-25000"/>
              <a:t>1</a:t>
            </a:r>
            <a:r>
              <a:rPr lang="ro-RO"/>
              <a:t> lipseşte de pe schemă, atunci din relația amplificării la neinversor se obține:</a:t>
            </a:r>
          </a:p>
          <a:p>
            <a:endParaRPr lang="ro-RO"/>
          </a:p>
          <a:p>
            <a:endParaRPr lang="ro-RO" sz="2000"/>
          </a:p>
          <a:p>
            <a:endParaRPr lang="ro-RO" sz="2000"/>
          </a:p>
          <a:p>
            <a:pPr>
              <a:buNone/>
            </a:pPr>
            <a:r>
              <a:rPr lang="ro-RO" sz="2400" b="1">
                <a:solidFill>
                  <a:srgbClr val="0070C0"/>
                </a:solidFill>
              </a:rPr>
              <a:t>IMPORTANT</a:t>
            </a:r>
            <a:endParaRPr lang="en-US" sz="2400" b="1">
              <a:solidFill>
                <a:srgbClr val="0070C0"/>
              </a:solidFill>
            </a:endParaRPr>
          </a:p>
          <a:p>
            <a:pPr lvl="0"/>
            <a:r>
              <a:rPr lang="ro-RO" sz="2400"/>
              <a:t>R</a:t>
            </a:r>
            <a:r>
              <a:rPr lang="ro-RO" sz="2400" baseline="-25000"/>
              <a:t>2</a:t>
            </a:r>
            <a:r>
              <a:rPr lang="ro-RO" sz="2400"/>
              <a:t> poate fi egal cu zero (ieşirea unită cu IN-) la VFA;</a:t>
            </a:r>
            <a:endParaRPr lang="en-US" sz="2400"/>
          </a:p>
          <a:p>
            <a:r>
              <a:rPr lang="ro-RO" sz="2400"/>
              <a:t>R</a:t>
            </a:r>
            <a:r>
              <a:rPr lang="ro-RO" sz="2400" baseline="-25000"/>
              <a:t>2</a:t>
            </a:r>
            <a:r>
              <a:rPr lang="ro-RO" sz="2400"/>
              <a:t> NU poate lipsi </a:t>
            </a:r>
            <a:r>
              <a:rPr lang="ro-RO" sz="2400" u="sng"/>
              <a:t>niciodată</a:t>
            </a:r>
            <a:r>
              <a:rPr lang="ro-RO" sz="2400"/>
              <a:t> la CFA. </a:t>
            </a:r>
            <a:endParaRPr lang="en-US" sz="24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92A3-A71B-4BF2-9C12-A115815469A3}" type="datetime1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191C-0ADB-43DD-A7F5-5EEE073FCA28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Object 3"/>
              <p:cNvSpPr txBox="1"/>
              <p:nvPr/>
            </p:nvSpPr>
            <p:spPr bwMode="auto">
              <a:xfrm>
                <a:off x="9493816" y="1592734"/>
                <a:ext cx="2143110" cy="695916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𝑖𝑑</m:t>
                          </m:r>
                        </m:sub>
                      </m:sSub>
                      <m:r>
                        <a:rPr lang="ro-R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o-R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𝑖𝑒𝑠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o-R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ro-R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ro-R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 sz="1600"/>
              </a:p>
            </p:txBody>
          </p:sp>
        </mc:Choice>
        <mc:Fallback xmlns="">
          <p:sp>
            <p:nvSpPr>
              <p:cNvPr id="31747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93816" y="1592734"/>
                <a:ext cx="2143110" cy="6959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964304F-8572-442C-BA19-97B0AB74B623}"/>
              </a:ext>
            </a:extLst>
          </p:cNvPr>
          <p:cNvGrpSpPr/>
          <p:nvPr/>
        </p:nvGrpSpPr>
        <p:grpSpPr>
          <a:xfrm>
            <a:off x="1572039" y="3495913"/>
            <a:ext cx="1275522" cy="533400"/>
            <a:chOff x="2978426" y="3363913"/>
            <a:chExt cx="1275522" cy="533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745" name="Object 1"/>
                <p:cNvSpPr txBox="1"/>
                <p:nvPr/>
              </p:nvSpPr>
              <p:spPr bwMode="auto">
                <a:xfrm>
                  <a:off x="2984500" y="3376612"/>
                  <a:ext cx="1269448" cy="520701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𝑖𝑑</m:t>
                            </m:r>
                          </m:sub>
                        </m:sSub>
                        <m: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ro-RO"/>
                </a:p>
              </p:txBody>
            </p:sp>
          </mc:Choice>
          <mc:Fallback xmlns="">
            <p:sp>
              <p:nvSpPr>
                <p:cNvPr id="31745" name="Object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84500" y="3376612"/>
                  <a:ext cx="1269448" cy="520701"/>
                </a:xfrm>
                <a:prstGeom prst="rect">
                  <a:avLst/>
                </a:prstGeom>
                <a:blipFill>
                  <a:blip r:embed="rId3"/>
                  <a:stretch>
                    <a:fillRect l="-1442"/>
                  </a:stretch>
                </a:blipFill>
              </p:spPr>
              <p:txBody>
                <a:bodyPr/>
                <a:lstStyle/>
                <a:p>
                  <a:r>
                    <a:rPr lang="ro-RO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2978426" y="3363913"/>
              <a:ext cx="1205948" cy="533400"/>
            </a:xfrm>
            <a:prstGeom prst="roundRect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DD6B7D8-5E40-4728-9F42-0876499B5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7754" y="33946"/>
            <a:ext cx="3203734" cy="17273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022B29-3442-40EB-902E-B690E7A92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8477" y="3249476"/>
            <a:ext cx="3484245" cy="137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437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AF3F5-9FC8-4720-95B2-86F08F68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Problemă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05AE4-937F-4847-A623-C59F2D5CB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Circuitul din figură reprezintă un amplificator de semnal mic (preamplificator) realizat cu 2 TB. În PSF cele 2 TB se caracterizează prin: Q1 - </a:t>
            </a:r>
            <a:r>
              <a:rPr lang="ro-RO">
                <a:sym typeface="Symbol" panose="05050102010706020507" pitchFamily="18" charset="2"/>
              </a:rPr>
              <a:t>=130 și UEB=0,56V; Q2 - =170 și UBE=0,67V.</a:t>
            </a:r>
          </a:p>
          <a:p>
            <a:pPr marL="514350" indent="-514350">
              <a:buFont typeface="+mj-lt"/>
              <a:buAutoNum type="alphaLcParenR"/>
            </a:pPr>
            <a:r>
              <a:rPr lang="ro-RO">
                <a:sym typeface="Symbol" panose="05050102010706020507" pitchFamily="18" charset="2"/>
              </a:rPr>
              <a:t>Motivați în ce conexiune este fiecare tranzistor;</a:t>
            </a:r>
          </a:p>
          <a:p>
            <a:pPr marL="514350" indent="-514350">
              <a:buFont typeface="+mj-lt"/>
              <a:buAutoNum type="alphaLcParenR"/>
            </a:pPr>
            <a:r>
              <a:rPr lang="ro-RO">
                <a:sym typeface="Symbol" panose="05050102010706020507" pitchFamily="18" charset="2"/>
              </a:rPr>
              <a:t>Dacă semnalul sinusoidal de la intrare are amplitudinea de 2mV, determinați amplitudinea semnalului de ieșire;</a:t>
            </a:r>
          </a:p>
          <a:p>
            <a:pPr marL="514350" indent="-514350">
              <a:buFont typeface="+mj-lt"/>
              <a:buAutoNum type="alphaLcParenR"/>
            </a:pPr>
            <a:r>
              <a:rPr lang="ro-RO">
                <a:sym typeface="Symbol" panose="05050102010706020507" pitchFamily="18" charset="2"/>
              </a:rPr>
              <a:t>Care este valoarea rezistenței de intrare a circuitului.</a:t>
            </a:r>
          </a:p>
          <a:p>
            <a:pPr marL="0" indent="0">
              <a:buNone/>
            </a:pPr>
            <a:r>
              <a:rPr lang="ro-RO" sz="2400">
                <a:solidFill>
                  <a:srgbClr val="0070C0"/>
                </a:solidFill>
                <a:sym typeface="Symbol" panose="05050102010706020507" pitchFamily="18" charset="2"/>
              </a:rPr>
              <a:t>Observație: Condensatoarele se consideră scurtcircuit pe schema echivalentă de semnal mic (schema echivalentă de c.a.).</a:t>
            </a:r>
            <a:endParaRPr lang="ro-RO" sz="240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3B756-C8D6-4BB7-8F46-B992D28D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DAA8-8D2C-4CCA-B71C-FE51EED509EE}" type="datetime1">
              <a:rPr lang="en-US" smtClean="0"/>
              <a:t>11/13/2020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34F32-84FC-4F37-AFEA-6651259A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688B0-E2AC-443C-8123-C2E35171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57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428727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405D7-AC7C-467E-A44E-5446B29B4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Problemă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D5A8-C71C-4336-B539-CA54474EA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0FD9A-AE94-4586-91E2-3EE7FE980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DAA8-8D2C-4CCA-B71C-FE51EED509EE}" type="datetime1">
              <a:rPr lang="en-US" smtClean="0"/>
              <a:t>11/13/2020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EE5CF-1D57-4278-900F-CFC69F475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4A0E5-1F95-42F4-BF2D-FB0E1FAA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58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C0E5DA-F847-4CE4-9F7E-77535B98F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2271713"/>
            <a:ext cx="103822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23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TB în comutație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/>
              <a:t>Exemplul 1</a:t>
            </a:r>
            <a:r>
              <a:rPr lang="ro-RO"/>
              <a:t>: simulare SPICE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C8DBA-B6CD-4271-96C0-6A775596E35E}" type="datetime1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523" y="250373"/>
            <a:ext cx="4267200" cy="348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6C2286-44D4-41B8-BBDE-664DCCCCB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51885"/>
            <a:ext cx="63817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5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TB în comutație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6758" y="1840539"/>
            <a:ext cx="10515600" cy="4351338"/>
          </a:xfrm>
        </p:spPr>
        <p:txBody>
          <a:bodyPr/>
          <a:lstStyle/>
          <a:p>
            <a:r>
              <a:rPr lang="ro-RO" b="1"/>
              <a:t>Exemplul 2</a:t>
            </a:r>
            <a:r>
              <a:rPr lang="ro-RO"/>
              <a:t>: date de catalog pentru releu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EE1343-C207-4F86-9626-18C89A330215}" type="datetime1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77" y="2761058"/>
            <a:ext cx="9756362" cy="332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548" y="76200"/>
            <a:ext cx="2743200" cy="276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5875957" y="4169103"/>
            <a:ext cx="604355" cy="303506"/>
          </a:xfrm>
          <a:prstGeom prst="roundRect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42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TB în comutație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/>
              <a:t>Exemplul 2</a:t>
            </a:r>
            <a:r>
              <a:rPr lang="ro-RO"/>
              <a:t>: simulare SPICE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EE1343-C207-4F86-9626-18C89A330215}" type="datetime1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B244D78-F847-40B3-8F77-C93AFEE34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548" y="76200"/>
            <a:ext cx="2743200" cy="276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2C88EB-710D-46C5-9705-AFAD15FD5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49" y="2768876"/>
            <a:ext cx="77152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02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b="1">
                <a:latin typeface="+mn-lt"/>
              </a:rPr>
              <a:t>Amplificatoare</a:t>
            </a:r>
            <a:br>
              <a:rPr lang="ro-RO" sz="4000" b="1">
                <a:latin typeface="+mn-lt"/>
              </a:rPr>
            </a:br>
            <a:r>
              <a:rPr lang="ro-RO" sz="3200" b="1">
                <a:latin typeface="+mn-lt"/>
              </a:rPr>
              <a:t>Definiție</a:t>
            </a:r>
            <a:endParaRPr lang="en-US" sz="3200" b="1">
              <a:latin typeface="+mn-lt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/>
              <a:t>Amplificatorul este un circuit electronic </a:t>
            </a:r>
            <a:r>
              <a:rPr lang="en-US"/>
              <a:t>care</a:t>
            </a:r>
            <a:r>
              <a:rPr lang="ro-RO"/>
              <a:t>:</a:t>
            </a:r>
          </a:p>
          <a:p>
            <a:pPr marL="452437" indent="-342900">
              <a:spcBef>
                <a:spcPts val="600"/>
              </a:spcBef>
            </a:pPr>
            <a:r>
              <a:rPr lang="ro-RO" sz="2400"/>
              <a:t>se foloseşte la mărirea puterii unui semnal;</a:t>
            </a:r>
          </a:p>
          <a:p>
            <a:pPr marL="452437" indent="-342900">
              <a:spcBef>
                <a:spcPts val="600"/>
              </a:spcBef>
            </a:pPr>
            <a:r>
              <a:rPr lang="ro-RO" sz="2400"/>
              <a:t>realizează mărirea puterii luând energie de la sursa (sursele) de c.c.;</a:t>
            </a:r>
          </a:p>
          <a:p>
            <a:pPr marL="452437" indent="-342900">
              <a:spcBef>
                <a:spcPts val="600"/>
              </a:spcBef>
            </a:pPr>
            <a:r>
              <a:rPr lang="ro-RO" sz="2400"/>
              <a:t>controlează semnalul de ieşire astfel încât forma lui să se potrivească cu cea a semnalului de intrare, dar având amplitudine mai mare.</a:t>
            </a:r>
          </a:p>
        </p:txBody>
      </p:sp>
      <p:sp>
        <p:nvSpPr>
          <p:cNvPr id="2662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A12939-FCA8-4B2C-A54A-292FDA8DDC53}" type="datetime1">
              <a:rPr lang="en-US" smtClean="0"/>
              <a:t>11/13/2020</a:t>
            </a:fld>
            <a:endParaRPr lang="en-US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DE-Cursul 6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4264F2-6E6A-4C2C-89EA-B98820BF9D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5F747F-D721-4C4E-9FF9-DFD2ABB12C92}"/>
              </a:ext>
            </a:extLst>
          </p:cNvPr>
          <p:cNvGrpSpPr/>
          <p:nvPr/>
        </p:nvGrpSpPr>
        <p:grpSpPr>
          <a:xfrm>
            <a:off x="2765095" y="3949699"/>
            <a:ext cx="6661810" cy="2362201"/>
            <a:chOff x="1371590" y="4343399"/>
            <a:chExt cx="6661810" cy="23622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30C502C-D2F8-4298-AD0E-9CFD91ACE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78" t="8205" r="3278" b="21453"/>
            <a:stretch/>
          </p:blipFill>
          <p:spPr>
            <a:xfrm>
              <a:off x="1371590" y="4343399"/>
              <a:ext cx="6400820" cy="236220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F1A8899-51D4-492D-8CC7-6A3460758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40990" y="5715000"/>
              <a:ext cx="392410" cy="50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5533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2930</Words>
  <Application>Microsoft Office PowerPoint</Application>
  <PresentationFormat>Widescreen</PresentationFormat>
  <Paragraphs>479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Calibri Light</vt:lpstr>
      <vt:lpstr>Cambria Math</vt:lpstr>
      <vt:lpstr>UT Sans</vt:lpstr>
      <vt:lpstr>UT Sans Bold</vt:lpstr>
      <vt:lpstr>Office Theme</vt:lpstr>
      <vt:lpstr>DISPOZITIVE ELECTRONICE</vt:lpstr>
      <vt:lpstr>Probleme tratate</vt:lpstr>
      <vt:lpstr>TB în comutație</vt:lpstr>
      <vt:lpstr>TB în comutație</vt:lpstr>
      <vt:lpstr>TB în comutație</vt:lpstr>
      <vt:lpstr>TB în comutație</vt:lpstr>
      <vt:lpstr>TB în comutație</vt:lpstr>
      <vt:lpstr>TB în comutație</vt:lpstr>
      <vt:lpstr>Amplificatoare Definiție</vt:lpstr>
      <vt:lpstr>Amplificatoare Definiție</vt:lpstr>
      <vt:lpstr>Amplificatoare Definiție</vt:lpstr>
      <vt:lpstr>Amplificatoare Definiție</vt:lpstr>
      <vt:lpstr>Amplificatoare Clasificare</vt:lpstr>
      <vt:lpstr>Amplificatoare Clasificare</vt:lpstr>
      <vt:lpstr>Amplificatoare Clasificare</vt:lpstr>
      <vt:lpstr>Amplificatoare Clasificare</vt:lpstr>
      <vt:lpstr>Amplificatoare Clasificare</vt:lpstr>
      <vt:lpstr>Amplificatoare Clasificare</vt:lpstr>
      <vt:lpstr>Amplificatoare Clasificare</vt:lpstr>
      <vt:lpstr>Amplificatoare Clasificare</vt:lpstr>
      <vt:lpstr>Amplificatoare Clasificare</vt:lpstr>
      <vt:lpstr>Parametrii amplificatoarelor</vt:lpstr>
      <vt:lpstr>Parametrii amplificatoarelor</vt:lpstr>
      <vt:lpstr>Parametrii amplificatoarelor</vt:lpstr>
      <vt:lpstr>Parametrii amplificatoarelor</vt:lpstr>
      <vt:lpstr>Parametrii amplificatoarelor</vt:lpstr>
      <vt:lpstr>Parametrii amplificatoarelor</vt:lpstr>
      <vt:lpstr>Parametrii amplificatoarelor</vt:lpstr>
      <vt:lpstr>Tipuri de zgomot</vt:lpstr>
      <vt:lpstr>Tipuri de zgomot</vt:lpstr>
      <vt:lpstr>Tipuri de zgomot</vt:lpstr>
      <vt:lpstr>Tipuri de zgomot</vt:lpstr>
      <vt:lpstr>Parametrii amplificatoarelor</vt:lpstr>
      <vt:lpstr>Amplificatoare de c.a.</vt:lpstr>
      <vt:lpstr>Amplificatoare de c.a.</vt:lpstr>
      <vt:lpstr>Amplificatoare de c.a.</vt:lpstr>
      <vt:lpstr>Amplificatoare de c.a.</vt:lpstr>
      <vt:lpstr>Amplificatoare de c.a.</vt:lpstr>
      <vt:lpstr>Amplificatoare de c.a.</vt:lpstr>
      <vt:lpstr>Amplificatoare de c.a.</vt:lpstr>
      <vt:lpstr>Amplificatoare de c.c.</vt:lpstr>
      <vt:lpstr>Amplificatoare de c.c.</vt:lpstr>
      <vt:lpstr>Amplificatoare de c.c.</vt:lpstr>
      <vt:lpstr>Amplificatoare de c.c.</vt:lpstr>
      <vt:lpstr>Amplificatoare de c.c.</vt:lpstr>
      <vt:lpstr>Amplificatoare de c.c.</vt:lpstr>
      <vt:lpstr>Amplificatorul operațional</vt:lpstr>
      <vt:lpstr>VFA vs. CFA</vt:lpstr>
      <vt:lpstr>Semnificația notațiilor</vt:lpstr>
      <vt:lpstr>Alimentarea AO</vt:lpstr>
      <vt:lpstr>Alimentarea AO</vt:lpstr>
      <vt:lpstr>Alimentarea AO</vt:lpstr>
      <vt:lpstr>Tensiunile de saturație</vt:lpstr>
      <vt:lpstr>Configurații de bază realizate cu AO</vt:lpstr>
      <vt:lpstr>Configurații de bază realizate cu AO</vt:lpstr>
      <vt:lpstr>Repetorul realizat cu AO</vt:lpstr>
      <vt:lpstr>Problemă</vt:lpstr>
      <vt:lpstr>Problemă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DISPOZITIVE ELECTRONICE</dc:title>
  <dc:creator>geoic@yahoo.com</dc:creator>
  <cp:lastModifiedBy>geoic@yahoo.com</cp:lastModifiedBy>
  <cp:revision>60</cp:revision>
  <dcterms:created xsi:type="dcterms:W3CDTF">2020-11-12T14:56:04Z</dcterms:created>
  <dcterms:modified xsi:type="dcterms:W3CDTF">2020-11-13T17:32:40Z</dcterms:modified>
</cp:coreProperties>
</file>