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468" r:id="rId2"/>
    <p:sldId id="390" r:id="rId3"/>
    <p:sldId id="448" r:id="rId4"/>
    <p:sldId id="466" r:id="rId5"/>
    <p:sldId id="399" r:id="rId6"/>
    <p:sldId id="458" r:id="rId7"/>
    <p:sldId id="459" r:id="rId8"/>
    <p:sldId id="449" r:id="rId9"/>
    <p:sldId id="461" r:id="rId10"/>
    <p:sldId id="464" r:id="rId11"/>
    <p:sldId id="451" r:id="rId12"/>
    <p:sldId id="467" r:id="rId13"/>
    <p:sldId id="452" r:id="rId14"/>
    <p:sldId id="453" r:id="rId15"/>
    <p:sldId id="454" r:id="rId16"/>
    <p:sldId id="403" r:id="rId17"/>
    <p:sldId id="404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6" r:id="rId27"/>
    <p:sldId id="462" r:id="rId28"/>
    <p:sldId id="417" r:id="rId29"/>
    <p:sldId id="418" r:id="rId30"/>
    <p:sldId id="419" r:id="rId31"/>
    <p:sldId id="422" r:id="rId32"/>
    <p:sldId id="423" r:id="rId33"/>
    <p:sldId id="457" r:id="rId34"/>
    <p:sldId id="460" r:id="rId35"/>
    <p:sldId id="425" r:id="rId36"/>
    <p:sldId id="424" r:id="rId37"/>
    <p:sldId id="426" r:id="rId38"/>
    <p:sldId id="469" r:id="rId39"/>
    <p:sldId id="427" r:id="rId40"/>
    <p:sldId id="428" r:id="rId41"/>
    <p:sldId id="465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46" r:id="rId52"/>
    <p:sldId id="439" r:id="rId53"/>
    <p:sldId id="440" r:id="rId54"/>
    <p:sldId id="441" r:id="rId55"/>
    <p:sldId id="447" r:id="rId56"/>
    <p:sldId id="444" r:id="rId57"/>
    <p:sldId id="445" r:id="rId58"/>
    <p:sldId id="455" r:id="rId59"/>
    <p:sldId id="456" r:id="rId6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F4033-E290-4933-BD73-89B19DFC30BF}" type="datetimeFigureOut">
              <a:rPr lang="ro-RO" smtClean="0"/>
              <a:t>06.11.2020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5E21F-F2B6-487C-99B4-B133C4F7548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026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15BD-BB26-4C1C-B1F9-3D9218D1F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759D3-E88E-4F3C-9854-5CF6A717F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97F3E-FE9B-4010-944F-414A32DC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1DAA-BCA2-45A0-A853-D587913344B4}" type="datetime1">
              <a:rPr lang="en-US" smtClean="0"/>
              <a:t>11/6/2020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19F1-251B-4891-BE32-ED304DF7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32C5E-086D-4902-AF52-3AED70ED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664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DA0F-C091-44B4-8C5F-77B177E0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20B71-F8CF-4BAE-AFBF-55FC57813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4BD0-FEEB-441B-BCE2-2E4DA901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16E7-438B-42B0-A47D-84637E1AB875}" type="datetime1">
              <a:rPr lang="en-US" smtClean="0"/>
              <a:t>11/6/2020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C2BCE-553A-421A-A652-4F543623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44504-AB3C-4110-822F-5A2B0985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160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FB5CC2-F98A-4370-97DC-48339058C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BFB52-8032-42A2-885F-466156520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69BC-2733-4672-A3F8-B9D771A3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FDAC-7022-4861-8B87-CF085C04D27B}" type="datetime1">
              <a:rPr lang="en-US" smtClean="0"/>
              <a:t>11/6/2020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B2DC-BB2F-486E-9147-2F343F6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84442-4575-45F9-9518-59101E28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24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C916-462E-4A34-A873-2849E7B3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863F-D9DD-40D0-883B-87024B99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3B43-679C-4BD2-93B2-BD4956E4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DFFC-E725-408D-9F1A-B161905E0A16}" type="datetime1">
              <a:rPr lang="en-US" smtClean="0"/>
              <a:t>11/6/2020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74FE-1C8A-44AC-A646-9A90BD6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69C1-EA7B-4D0F-B6EC-CDE13AF2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761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A134-D4D4-4501-A07C-71C81617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1BC0-1C00-43B4-A529-BE0A024E5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E516-6CCA-4F3A-8DDD-E081522F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8D84C-7E93-4BE2-86D6-E555F4679421}" type="datetime1">
              <a:rPr lang="en-US" smtClean="0"/>
              <a:t>11/6/2020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11ECB-0115-4D46-A1C4-CA2460B8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CCF20-50E5-43FF-9106-8AFA924A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2392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B061-2701-475C-A517-A5AF9951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3982F-0F83-48F0-BEBE-11EB45B32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8B45E-BA04-4112-A2CD-6BA13C25F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C2EC1-3DD7-4988-BBEF-6721700E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C1A-77C1-4391-B5AC-F77E2DD4B65E}" type="datetime1">
              <a:rPr lang="en-US" smtClean="0"/>
              <a:t>11/6/2020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A692D-8735-4340-AC0A-57564233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0DE58-A279-4707-8B0A-D56A83A0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187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4E18-2241-4331-9CB2-30BC271E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90D40-CF92-4950-A7BE-BBD86BED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67E8C-E94C-40D4-8366-16E673C73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F551B-3A4D-42F4-87FC-DC4A6BC05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0D5B3-BE5F-442D-8F4C-595BE4453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8BBA1-E7E0-4916-B921-9846B665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2AF8-547F-4E5D-8E30-1990E35FC18D}" type="datetime1">
              <a:rPr lang="en-US" smtClean="0"/>
              <a:t>11/6/2020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7B386-32DB-4F7C-821B-1CA202D8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857AE-BF8C-470A-AC52-20DD481C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572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76F0-2C64-4CA2-A079-D1E989A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B2B85-81D5-492C-A25B-48A84BC0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D7AE-86A9-49B5-A331-2773D5E3ECD1}" type="datetime1">
              <a:rPr lang="en-US" smtClean="0"/>
              <a:t>11/6/2020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43D9E-FED5-490A-876B-1FB165B4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F9DBC-938B-499C-996E-A3545ADB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288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670E0-124C-4B7C-9913-15395429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1704-D47D-4159-B7F7-7A8C8DAE6D30}" type="datetime1">
              <a:rPr lang="en-US" smtClean="0"/>
              <a:t>11/6/2020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3F37B-11A2-40B4-A432-F11C4A7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46FA2-69B9-4D31-8B4D-064CC291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28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2E7-F1DD-4721-A73D-C9E0BF77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D14D-111D-48F0-B03F-244A2DD9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B8455-D547-4801-9793-A62F96B00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CE15-A9F3-4DEA-A2F4-9E4F3376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54E4-B3BC-4D78-9607-E04DA6B1ECC3}" type="datetime1">
              <a:rPr lang="en-US" smtClean="0"/>
              <a:t>11/6/2020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9FB41-ADBA-488C-9BA2-E826D394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224C6-4DAF-4E97-93D9-1CA1AE0B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996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1930-8060-4938-9B5B-CB33DC37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503B6-781D-42EA-8DE6-50D26B43A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4067B-3A39-4791-B2D3-4714BF45D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76301-53DD-4BAE-8E26-9C9EBFDE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DD88-C458-4C48-B2E5-D301F6F8417C}" type="datetime1">
              <a:rPr lang="en-US" smtClean="0"/>
              <a:t>11/6/2020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FC66F-474D-4283-AE57-41E01AF7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2CA4E-3929-4B06-A95C-BA4CE91A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710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FFF8A-20E0-4240-BDA3-3D84C762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EFF8E-2B3F-4D0D-AB15-315AF260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CE789-9A17-49E0-A8A1-9ED05B545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C532-6B6B-4338-AB3E-DE1F05D4A427}" type="datetime1">
              <a:rPr lang="en-US" smtClean="0"/>
              <a:t>11/6/2020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BC75D-66AE-41E5-83F5-449546592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DBBC-41D8-407B-A785-A1BF249A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811D-27E2-4392-B8DA-5BFB42AFC8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122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2N3904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0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3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3707-8A33-4406-88AF-FEDA2665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ro-RO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DISPOZITIVE ELECTRONICE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AC3A-CB38-4239-A3B7-8FFF24744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Cursul nr. </a:t>
            </a:r>
            <a:r>
              <a:rPr lang="ro-RO"/>
              <a:t>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FD07E9-F857-4035-8342-82F6CDFFAAD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9C60D616-A177-45F1-AD9F-EC29D8BDD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FC259AFA-1F0F-4A97-94B3-3CB1A5C395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4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25EE-B0C6-45B8-A3B2-6C15E1FF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Foile de catalog pentru TB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5989-D2A9-4C21-A721-700FC5254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Foile de catalog pentru TB</a:t>
            </a:r>
            <a:r>
              <a:rPr lang="ro-RO"/>
              <a:t> de tipul </a:t>
            </a:r>
            <a:r>
              <a:rPr lang="en-US"/>
              <a:t>2N3904</a:t>
            </a:r>
            <a:r>
              <a:rPr lang="ro-RO"/>
              <a:t>:</a:t>
            </a:r>
          </a:p>
          <a:p>
            <a:pPr marL="0" indent="0" algn="ctr">
              <a:buNone/>
            </a:pPr>
            <a:r>
              <a:rPr lang="en-US">
                <a:hlinkClick r:id="rId2" action="ppaction://hlinkfile"/>
              </a:rPr>
              <a:t>2N3904</a:t>
            </a:r>
            <a:r>
              <a:rPr lang="ro-RO">
                <a:hlinkClick r:id="rId2" action="ppaction://hlinkfile"/>
              </a:rPr>
              <a:t>.pdf</a:t>
            </a:r>
            <a:endParaRPr lang="ro-RO"/>
          </a:p>
          <a:p>
            <a:r>
              <a:rPr lang="en-US"/>
              <a:t>Se observ</a:t>
            </a:r>
            <a:r>
              <a:rPr lang="ro-RO"/>
              <a:t>ă că în catalog există parametrii:</a:t>
            </a:r>
          </a:p>
          <a:p>
            <a:pPr lvl="1"/>
            <a:r>
              <a:rPr lang="ro-RO">
                <a:solidFill>
                  <a:srgbClr val="0070C0"/>
                </a:solidFill>
              </a:rPr>
              <a:t>DC Current Gain</a:t>
            </a:r>
            <a:r>
              <a:rPr lang="ro-RO"/>
              <a:t>, notat cu </a:t>
            </a:r>
            <a:r>
              <a:rPr lang="ro-RO" b="1">
                <a:solidFill>
                  <a:srgbClr val="0070C0"/>
                </a:solidFill>
              </a:rPr>
              <a:t>h</a:t>
            </a:r>
            <a:r>
              <a:rPr lang="ro-RO" b="1" baseline="-25000">
                <a:solidFill>
                  <a:srgbClr val="0070C0"/>
                </a:solidFill>
              </a:rPr>
              <a:t>FE</a:t>
            </a:r>
            <a:r>
              <a:rPr lang="ro-RO"/>
              <a:t> și</a:t>
            </a:r>
          </a:p>
          <a:p>
            <a:pPr lvl="1"/>
            <a:r>
              <a:rPr lang="ro-RO">
                <a:solidFill>
                  <a:srgbClr val="0070C0"/>
                </a:solidFill>
              </a:rPr>
              <a:t>Small-Signal Current Gain</a:t>
            </a:r>
            <a:r>
              <a:rPr lang="ro-RO"/>
              <a:t>, notat cu </a:t>
            </a:r>
            <a:r>
              <a:rPr lang="ro-RO" b="1">
                <a:solidFill>
                  <a:srgbClr val="0070C0"/>
                </a:solidFill>
              </a:rPr>
              <a:t>h</a:t>
            </a:r>
            <a:r>
              <a:rPr lang="ro-RO" b="1" baseline="-25000">
                <a:solidFill>
                  <a:srgbClr val="0070C0"/>
                </a:solidFill>
              </a:rPr>
              <a:t>fe</a:t>
            </a:r>
            <a:endParaRPr lang="ro-RO" b="1">
              <a:solidFill>
                <a:srgbClr val="0070C0"/>
              </a:solidFill>
            </a:endParaRPr>
          </a:p>
          <a:p>
            <a:r>
              <a:rPr lang="ro-RO"/>
              <a:t>Corespondența cu parametrii BETA este următoarea:</a:t>
            </a:r>
          </a:p>
          <a:p>
            <a:pPr marL="0" indent="0" algn="ctr">
              <a:buNone/>
            </a:pPr>
            <a:r>
              <a:rPr lang="ro-RO">
                <a:solidFill>
                  <a:srgbClr val="0070C0"/>
                </a:solidFill>
              </a:rPr>
              <a:t>h</a:t>
            </a:r>
            <a:r>
              <a:rPr lang="ro-RO" baseline="-25000">
                <a:solidFill>
                  <a:srgbClr val="0070C0"/>
                </a:solidFill>
              </a:rPr>
              <a:t>FE</a:t>
            </a:r>
            <a:r>
              <a:rPr lang="ro-RO">
                <a:solidFill>
                  <a:srgbClr val="0070C0"/>
                </a:solidFill>
              </a:rPr>
              <a:t>=BETADC</a:t>
            </a:r>
            <a:r>
              <a:rPr lang="en-US">
                <a:solidFill>
                  <a:srgbClr val="0070C0"/>
                </a:solidFill>
              </a:rPr>
              <a:t>=</a:t>
            </a:r>
            <a:r>
              <a:rPr lang="en-US">
                <a:solidFill>
                  <a:srgbClr val="0070C0"/>
                </a:solidFill>
                <a:sym typeface="Symbol" panose="05050102010706020507" pitchFamily="18" charset="2"/>
              </a:rPr>
              <a:t></a:t>
            </a:r>
            <a:r>
              <a:rPr lang="en-US" baseline="-25000">
                <a:solidFill>
                  <a:srgbClr val="0070C0"/>
                </a:solidFill>
                <a:sym typeface="Symbol" panose="05050102010706020507" pitchFamily="18" charset="2"/>
              </a:rPr>
              <a:t>DC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iar</a:t>
            </a:r>
            <a:r>
              <a:rPr lang="ro-RO">
                <a:solidFill>
                  <a:srgbClr val="0070C0"/>
                </a:solidFill>
              </a:rPr>
              <a:t> h</a:t>
            </a:r>
            <a:r>
              <a:rPr lang="ro-RO" baseline="-25000">
                <a:solidFill>
                  <a:srgbClr val="0070C0"/>
                </a:solidFill>
              </a:rPr>
              <a:t>fe</a:t>
            </a:r>
            <a:r>
              <a:rPr lang="ro-RO">
                <a:solidFill>
                  <a:srgbClr val="0070C0"/>
                </a:solidFill>
              </a:rPr>
              <a:t>=BETAAC</a:t>
            </a:r>
            <a:r>
              <a:rPr lang="en-US">
                <a:solidFill>
                  <a:srgbClr val="0070C0"/>
                </a:solidFill>
              </a:rPr>
              <a:t>=</a:t>
            </a:r>
            <a:r>
              <a:rPr lang="en-US">
                <a:solidFill>
                  <a:srgbClr val="0070C0"/>
                </a:solidFill>
                <a:sym typeface="Symbol" panose="05050102010706020507" pitchFamily="18" charset="2"/>
              </a:rPr>
              <a:t> </a:t>
            </a:r>
            <a:r>
              <a:rPr lang="en-US" baseline="-25000">
                <a:solidFill>
                  <a:srgbClr val="0070C0"/>
                </a:solidFill>
                <a:sym typeface="Symbol" panose="05050102010706020507" pitchFamily="18" charset="2"/>
              </a:rPr>
              <a:t>AC</a:t>
            </a:r>
            <a:r>
              <a:rPr lang="ro-RO">
                <a:solidFill>
                  <a:srgbClr val="0070C0"/>
                </a:solidFill>
              </a:rPr>
              <a:t> </a:t>
            </a:r>
          </a:p>
          <a:p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7867F-B8F4-4E6C-A011-470F8C3A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72017-1E5A-4C98-91EF-08C827BB5925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0F7D-A431-4FD6-BF49-2ACE5997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494D-1A5A-4631-9164-0BCED5A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Polari</a:t>
            </a:r>
            <a:r>
              <a:rPr lang="ro-RO" b="1">
                <a:latin typeface="+mn-lt"/>
              </a:rPr>
              <a:t>zarea TB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Prin polarizare se stabileşte un PSF care asigură funcționarea liniară corectă a amplificatoarelor.</a:t>
            </a:r>
          </a:p>
          <a:p>
            <a:r>
              <a:rPr lang="ro-RO" sz="2400"/>
              <a:t>Dacă TB dintr-un amplificator nu este polarizat corect, atunci la aplicarea unui semnal variabil </a:t>
            </a:r>
            <a:r>
              <a:rPr lang="en-US" sz="2400"/>
              <a:t>TB </a:t>
            </a:r>
            <a:r>
              <a:rPr lang="ro-RO" sz="2400"/>
              <a:t>poate intra în saturație sau blocare şi se distorsionează semnalul amplificat.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5CC2D-3C42-4C86-AAC6-280FDCB9F2D0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B5C15B-EB0D-48CB-A583-968ACC3261DB}"/>
              </a:ext>
            </a:extLst>
          </p:cNvPr>
          <p:cNvGrpSpPr/>
          <p:nvPr/>
        </p:nvGrpSpPr>
        <p:grpSpPr>
          <a:xfrm>
            <a:off x="7301426" y="3510620"/>
            <a:ext cx="2993548" cy="2662168"/>
            <a:chOff x="7301426" y="3510620"/>
            <a:chExt cx="2993548" cy="2662168"/>
          </a:xfrm>
        </p:grpSpPr>
        <p:sp>
          <p:nvSpPr>
            <p:cNvPr id="11" name="TextBox 10"/>
            <p:cNvSpPr txBox="1"/>
            <p:nvPr/>
          </p:nvSpPr>
          <p:spPr>
            <a:xfrm>
              <a:off x="7399374" y="4810731"/>
              <a:ext cx="289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400"/>
                <a:t>Semnal de ieşire limitat de BLOCARE</a:t>
              </a:r>
              <a:endParaRPr lang="en-US" sz="14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9B75C2-CE91-48F7-99F7-8EF1FB63FD8C}"/>
                </a:ext>
              </a:extLst>
            </p:cNvPr>
            <p:cNvGrpSpPr/>
            <p:nvPr/>
          </p:nvGrpSpPr>
          <p:grpSpPr>
            <a:xfrm>
              <a:off x="7301426" y="3510620"/>
              <a:ext cx="2993548" cy="2662168"/>
              <a:chOff x="7158038" y="4014666"/>
              <a:chExt cx="2993548" cy="266216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50589" y="4576092"/>
                <a:ext cx="2761298" cy="70580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158038" y="4014666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b="1">
                    <a:solidFill>
                      <a:srgbClr val="FF0000"/>
                    </a:solidFill>
                  </a:rPr>
                  <a:t>Funcționare neliniară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0589" y="5655436"/>
                <a:ext cx="2841784" cy="65627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191375" y="6369057"/>
                <a:ext cx="2960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400"/>
                  <a:t>Semnal de ieşire limitat de SATURAțIE</a:t>
                </a:r>
                <a:endParaRPr lang="en-US" sz="14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A903-6E44-4C9A-9B6C-1A87CC5912C3}"/>
              </a:ext>
            </a:extLst>
          </p:cNvPr>
          <p:cNvGrpSpPr/>
          <p:nvPr/>
        </p:nvGrpSpPr>
        <p:grpSpPr>
          <a:xfrm>
            <a:off x="1662112" y="4001294"/>
            <a:ext cx="3838575" cy="1639929"/>
            <a:chOff x="1662112" y="4015507"/>
            <a:chExt cx="3838575" cy="1639929"/>
          </a:xfrm>
        </p:grpSpPr>
        <p:sp>
          <p:nvSpPr>
            <p:cNvPr id="9" name="TextBox 8"/>
            <p:cNvSpPr txBox="1"/>
            <p:nvPr/>
          </p:nvSpPr>
          <p:spPr>
            <a:xfrm>
              <a:off x="2133599" y="401550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>
                  <a:solidFill>
                    <a:srgbClr val="0070C0"/>
                  </a:solidFill>
                </a:rPr>
                <a:t>Funcționare liniară</a:t>
              </a:r>
              <a:endParaRPr lang="en-US" b="1">
                <a:solidFill>
                  <a:srgbClr val="0070C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2112" y="4807711"/>
              <a:ext cx="383857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88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B47F-41E0-413B-B169-0D8D56F6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zarea TB</a:t>
            </a:r>
            <a:endParaRPr lang="ro-RO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B66E-3927-4EE3-9367-BB0FAC86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Evidențierea distorsionării semnalului </a:t>
            </a:r>
            <a:br>
              <a:rPr lang="ro-RO" sz="2400"/>
            </a:br>
            <a:r>
              <a:rPr lang="ro-RO" sz="2400"/>
              <a:t>amplificat pe caracteristica de ieșire a TB:</a:t>
            </a:r>
          </a:p>
          <a:p>
            <a:r>
              <a:rPr lang="ro-RO" sz="2400"/>
              <a:t>Dacă PSF este poziționat greșit în Q1</a:t>
            </a:r>
            <a:r>
              <a:rPr lang="en-US" sz="2400"/>
              <a:t> (aproape</a:t>
            </a:r>
            <a:br>
              <a:rPr lang="en-US" sz="2400"/>
            </a:br>
            <a:r>
              <a:rPr lang="en-US" sz="2400"/>
              <a:t>de satura</a:t>
            </a:r>
            <a:r>
              <a:rPr lang="ro-RO" sz="2400"/>
              <a:t>ț</a:t>
            </a:r>
            <a:r>
              <a:rPr lang="en-US" sz="2400"/>
              <a:t>ie)</a:t>
            </a:r>
            <a:r>
              <a:rPr lang="ro-RO" sz="2400"/>
              <a:t>, atunci se limitează amplitudinea </a:t>
            </a:r>
            <a:br>
              <a:rPr lang="ro-RO" sz="2400"/>
            </a:br>
            <a:r>
              <a:rPr lang="ro-RO" sz="2400"/>
              <a:t>alternanței negative a semnalului amplificat.</a:t>
            </a:r>
          </a:p>
          <a:p>
            <a:r>
              <a:rPr lang="ro-RO" sz="2400"/>
              <a:t>Dacă PSF este poziționat greșit în Q2 (aproape</a:t>
            </a:r>
            <a:br>
              <a:rPr lang="ro-RO" sz="2400"/>
            </a:br>
            <a:r>
              <a:rPr lang="ro-RO" sz="2400"/>
              <a:t>de blocare), atunci se limitează amplitudinea </a:t>
            </a:r>
            <a:br>
              <a:rPr lang="ro-RO" sz="2400"/>
            </a:br>
            <a:r>
              <a:rPr lang="ro-RO" sz="2400"/>
              <a:t>alternanței pozitive a semnalului amplificat.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E8566-6CBD-4BC1-A860-2FA2DA47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2C5BC-4E8F-4024-BF78-CB0E44822318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A718-333A-4AB1-8683-E102AA8A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8581-8FE9-4721-80D0-A669D3A0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E5C0FD-C3E9-4748-92CB-87441C14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525" y="770573"/>
            <a:ext cx="4892040" cy="54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Polarizarea TB</a:t>
            </a:r>
            <a:br>
              <a:rPr lang="ro-RO" sz="3200">
                <a:latin typeface="+mn-lt"/>
              </a:rPr>
            </a:br>
            <a:r>
              <a:rPr lang="ro-RO" sz="3100" b="1">
                <a:latin typeface="+mn-lt"/>
              </a:rPr>
              <a:t>Circuit de polarizare cu 2 surse de c.c.</a:t>
            </a:r>
            <a:endParaRPr lang="en-US" sz="31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Bateria din circuitul bazei asigură </a:t>
            </a:r>
            <a:r>
              <a:rPr lang="ro-RO" i="1"/>
              <a:t>U</a:t>
            </a:r>
            <a:r>
              <a:rPr lang="ro-RO" i="1" baseline="-25000"/>
              <a:t>BE</a:t>
            </a:r>
            <a:r>
              <a:rPr lang="en-US"/>
              <a:t>&gt;0 </a:t>
            </a:r>
            <a:r>
              <a:rPr lang="ro-RO"/>
              <a:t>(</a:t>
            </a:r>
            <a:r>
              <a:rPr lang="en-US"/>
              <a:t>polari</a:t>
            </a:r>
            <a:r>
              <a:rPr lang="ro-RO"/>
              <a:t>z</a:t>
            </a:r>
            <a:r>
              <a:rPr lang="en-US"/>
              <a:t>area direct</a:t>
            </a:r>
            <a:r>
              <a:rPr lang="ro-RO"/>
              <a:t>ă</a:t>
            </a:r>
            <a:r>
              <a:rPr lang="en-US"/>
              <a:t> a jonc</a:t>
            </a:r>
            <a:r>
              <a:rPr lang="ro-RO"/>
              <a:t>ț</a:t>
            </a:r>
            <a:r>
              <a:rPr lang="en-US"/>
              <a:t>iunii B-E</a:t>
            </a:r>
            <a:r>
              <a:rPr lang="ro-RO"/>
              <a:t>)</a:t>
            </a:r>
          </a:p>
          <a:p>
            <a:r>
              <a:rPr lang="ro-RO"/>
              <a:t>Bateria din colector asigură </a:t>
            </a:r>
            <a:r>
              <a:rPr lang="ro-RO" i="1"/>
              <a:t>U</a:t>
            </a:r>
            <a:r>
              <a:rPr lang="ro-RO" i="1" baseline="-25000"/>
              <a:t>BC</a:t>
            </a:r>
            <a:r>
              <a:rPr lang="en-US"/>
              <a:t>&lt;0 </a:t>
            </a:r>
            <a:r>
              <a:rPr lang="ro-RO"/>
              <a:t>(polarizarea inversă a joncțiunii B-C)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C1302-A9DA-4317-820F-32C0ADFF043D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1449" y="3180665"/>
            <a:ext cx="7577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 aplic</a:t>
            </a:r>
            <a:r>
              <a:rPr lang="ro-RO" sz="2400"/>
              <a:t>ă</a:t>
            </a:r>
            <a:r>
              <a:rPr lang="en-US" sz="2400"/>
              <a:t> teorema a II</a:t>
            </a:r>
            <a:r>
              <a:rPr lang="ro-RO" sz="2400"/>
              <a:t>-a lui Kirchhoff pe ochiul  care conține </a:t>
            </a:r>
            <a:r>
              <a:rPr lang="ro-RO" sz="2400" i="1"/>
              <a:t>I</a:t>
            </a:r>
            <a:r>
              <a:rPr lang="ro-RO" sz="2400" i="1" baseline="-25000"/>
              <a:t>B</a:t>
            </a:r>
            <a:r>
              <a:rPr lang="ro-RO" sz="2400"/>
              <a:t> şi </a:t>
            </a:r>
            <a:r>
              <a:rPr lang="ro-RO" sz="2400" i="1"/>
              <a:t>U</a:t>
            </a:r>
            <a:r>
              <a:rPr lang="ro-RO" sz="2400" i="1" baseline="-25000"/>
              <a:t>BE</a:t>
            </a:r>
            <a:r>
              <a:rPr lang="ro-RO" sz="2400"/>
              <a:t> şi apoi pe ochiul care conține </a:t>
            </a:r>
            <a:r>
              <a:rPr lang="ro-RO" sz="2400" i="1"/>
              <a:t>I</a:t>
            </a:r>
            <a:r>
              <a:rPr lang="ro-RO" sz="2400" i="1" baseline="-25000"/>
              <a:t>C</a:t>
            </a:r>
            <a:r>
              <a:rPr lang="ro-RO" sz="2400"/>
              <a:t> şi </a:t>
            </a:r>
            <a:r>
              <a:rPr lang="ro-RO" sz="2400" i="1"/>
              <a:t>U</a:t>
            </a:r>
            <a:r>
              <a:rPr lang="ro-RO" sz="2400" i="1" baseline="-25000"/>
              <a:t>CE</a:t>
            </a:r>
            <a:r>
              <a:rPr lang="ro-RO" sz="2400"/>
              <a:t>.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/>
              <a:t>Î</a:t>
            </a:r>
            <a:r>
              <a:rPr lang="en-US" sz="2400"/>
              <a:t>n planul </a:t>
            </a:r>
            <a:r>
              <a:rPr lang="ro-RO" sz="2400" i="1"/>
              <a:t>i</a:t>
            </a:r>
            <a:r>
              <a:rPr lang="ro-RO" sz="2400" i="1" baseline="-25000"/>
              <a:t>B</a:t>
            </a:r>
            <a:r>
              <a:rPr lang="ro-RO" sz="2400"/>
              <a:t>(</a:t>
            </a:r>
            <a:r>
              <a:rPr lang="ro-RO" sz="2400" i="1"/>
              <a:t>u</a:t>
            </a:r>
            <a:r>
              <a:rPr lang="ro-RO" sz="2400" i="1" baseline="-25000"/>
              <a:t>BE</a:t>
            </a:r>
            <a:r>
              <a:rPr lang="ro-RO" sz="2400"/>
              <a:t>), relația </a:t>
            </a:r>
            <a:r>
              <a:rPr lang="ro-RO" sz="2400" i="1"/>
              <a:t>E</a:t>
            </a:r>
            <a:r>
              <a:rPr lang="ro-RO" sz="2400" i="1" baseline="-25000"/>
              <a:t>B</a:t>
            </a:r>
            <a:r>
              <a:rPr lang="ro-RO" sz="2400"/>
              <a:t>=</a:t>
            </a:r>
            <a:r>
              <a:rPr lang="ro-RO" sz="2400" i="1"/>
              <a:t>I</a:t>
            </a:r>
            <a:r>
              <a:rPr lang="ro-RO" sz="2400" i="1" baseline="-25000"/>
              <a:t>B</a:t>
            </a:r>
            <a:r>
              <a:rPr lang="ro-RO" sz="2400" i="1"/>
              <a:t>R</a:t>
            </a:r>
            <a:r>
              <a:rPr lang="ro-RO" sz="2400" i="1" baseline="-25000"/>
              <a:t>B</a:t>
            </a:r>
            <a:r>
              <a:rPr lang="ro-RO" sz="2400"/>
              <a:t>+</a:t>
            </a:r>
            <a:r>
              <a:rPr lang="ro-RO" sz="2400" i="1"/>
              <a:t>U</a:t>
            </a:r>
            <a:r>
              <a:rPr lang="ro-RO" sz="2400" i="1" baseline="-25000"/>
              <a:t>BE</a:t>
            </a:r>
            <a:r>
              <a:rPr lang="ro-RO" sz="2400"/>
              <a:t> reprezintă ecuația unei drepte, numită </a:t>
            </a:r>
            <a:r>
              <a:rPr lang="ro-RO" sz="2400" b="1"/>
              <a:t>dreapta de sarcină</a:t>
            </a:r>
            <a:r>
              <a:rPr lang="ro-RO" sz="2400"/>
              <a:t> de pe caracteristica de intrare.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/>
              <a:t>Î</a:t>
            </a:r>
            <a:r>
              <a:rPr lang="en-US" sz="2400"/>
              <a:t>n planul </a:t>
            </a:r>
            <a:r>
              <a:rPr lang="ro-RO" sz="2400" i="1"/>
              <a:t>i</a:t>
            </a:r>
            <a:r>
              <a:rPr lang="ro-RO" sz="2400" i="1" baseline="-25000"/>
              <a:t>C</a:t>
            </a:r>
            <a:r>
              <a:rPr lang="ro-RO" sz="2400"/>
              <a:t>(</a:t>
            </a:r>
            <a:r>
              <a:rPr lang="ro-RO" sz="2400" i="1"/>
              <a:t>u</a:t>
            </a:r>
            <a:r>
              <a:rPr lang="ro-RO" sz="2400" i="1" baseline="-25000"/>
              <a:t>CE</a:t>
            </a:r>
            <a:r>
              <a:rPr lang="ro-RO" sz="2400"/>
              <a:t>), relația </a:t>
            </a:r>
            <a:r>
              <a:rPr lang="ro-RO" sz="2400" i="1"/>
              <a:t>E</a:t>
            </a:r>
            <a:r>
              <a:rPr lang="ro-RO" sz="2400" i="1" baseline="-25000"/>
              <a:t>C</a:t>
            </a:r>
            <a:r>
              <a:rPr lang="ro-RO" sz="2400"/>
              <a:t>=</a:t>
            </a:r>
            <a:r>
              <a:rPr lang="ro-RO" sz="2400" i="1"/>
              <a:t>I</a:t>
            </a:r>
            <a:r>
              <a:rPr lang="ro-RO" sz="2400" i="1" baseline="-25000"/>
              <a:t>C</a:t>
            </a:r>
            <a:r>
              <a:rPr lang="ro-RO" sz="2400" i="1"/>
              <a:t>R</a:t>
            </a:r>
            <a:r>
              <a:rPr lang="ro-RO" sz="2400" i="1" baseline="-25000"/>
              <a:t>C</a:t>
            </a:r>
            <a:r>
              <a:rPr lang="ro-RO" sz="2400"/>
              <a:t>+</a:t>
            </a:r>
            <a:r>
              <a:rPr lang="ro-RO" sz="2400" i="1"/>
              <a:t>U</a:t>
            </a:r>
            <a:r>
              <a:rPr lang="ro-RO" sz="2400" i="1" baseline="-25000"/>
              <a:t>CE</a:t>
            </a:r>
            <a:r>
              <a:rPr lang="ro-RO" sz="2400"/>
              <a:t> reprezintă ecuația unei drepte, numită </a:t>
            </a:r>
            <a:r>
              <a:rPr lang="ro-RO" sz="2400" b="1"/>
              <a:t>dreapta de sarcină</a:t>
            </a:r>
            <a:r>
              <a:rPr lang="ro-RO" sz="2400"/>
              <a:t> de pe caracteristica de ieşire.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D7ED8-6B28-4746-8412-E0190304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5" y="3429000"/>
            <a:ext cx="3133249" cy="2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TB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Circuit de polarizare cu 2 surse de c.c.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/>
              <a:t>Pe caracteristica de intrare, la intersecția dreptei de sarcină cu </a:t>
            </a:r>
            <a:br>
              <a:rPr lang="ro-RO" sz="2400"/>
            </a:br>
            <a:r>
              <a:rPr lang="ro-RO" sz="2400"/>
              <a:t>curba </a:t>
            </a:r>
            <a:r>
              <a:rPr lang="ro-RO" sz="2400" i="1"/>
              <a:t>i</a:t>
            </a:r>
            <a:r>
              <a:rPr lang="ro-RO" sz="2400" i="1" baseline="-25000"/>
              <a:t>b</a:t>
            </a:r>
            <a:r>
              <a:rPr lang="ro-RO" sz="2400"/>
              <a:t>(</a:t>
            </a:r>
            <a:r>
              <a:rPr lang="ro-RO" sz="2400" i="1"/>
              <a:t>u</a:t>
            </a:r>
            <a:r>
              <a:rPr lang="ro-RO" sz="2400" i="1" baseline="-25000"/>
              <a:t>BE</a:t>
            </a:r>
            <a:r>
              <a:rPr lang="ro-RO" sz="2400"/>
              <a:t>) se obțin primele 2 mărimi ale PSF: </a:t>
            </a:r>
            <a:r>
              <a:rPr lang="ro-RO" sz="2400" b="1" i="1">
                <a:solidFill>
                  <a:srgbClr val="FF0000"/>
                </a:solidFill>
              </a:rPr>
              <a:t>I</a:t>
            </a:r>
            <a:r>
              <a:rPr lang="ro-RO" sz="2400" b="1" i="1" baseline="-25000">
                <a:solidFill>
                  <a:srgbClr val="FF0000"/>
                </a:solidFill>
              </a:rPr>
              <a:t>BQ</a:t>
            </a:r>
            <a:r>
              <a:rPr lang="ro-RO" sz="2400"/>
              <a:t> şi </a:t>
            </a:r>
            <a:r>
              <a:rPr lang="ro-RO" sz="2400" b="1" i="1">
                <a:solidFill>
                  <a:srgbClr val="FF0000"/>
                </a:solidFill>
              </a:rPr>
              <a:t>U</a:t>
            </a:r>
            <a:r>
              <a:rPr lang="ro-RO" sz="2400" b="1" i="1" baseline="-25000">
                <a:solidFill>
                  <a:srgbClr val="FF0000"/>
                </a:solidFill>
              </a:rPr>
              <a:t>BEQ</a:t>
            </a:r>
            <a:r>
              <a:rPr lang="ro-RO" sz="2400"/>
              <a:t>.</a:t>
            </a:r>
          </a:p>
          <a:p>
            <a:r>
              <a:rPr lang="ro-RO" sz="2400"/>
              <a:t>Pe caracteristica de ieşire, la intersecția dintre dreapta de sarcină şi curba corespunzătoare lui </a:t>
            </a:r>
            <a:r>
              <a:rPr lang="ro-RO" sz="2400" b="1" i="1"/>
              <a:t>I</a:t>
            </a:r>
            <a:r>
              <a:rPr lang="ro-RO" sz="2400" b="1" i="1" baseline="-25000"/>
              <a:t>BQ</a:t>
            </a:r>
            <a:r>
              <a:rPr lang="ro-RO" sz="2400"/>
              <a:t> se obțin celelalte 2 mărimi din PSF: </a:t>
            </a:r>
            <a:r>
              <a:rPr lang="ro-RO" sz="2400" b="1" i="1">
                <a:solidFill>
                  <a:srgbClr val="FF0000"/>
                </a:solidFill>
              </a:rPr>
              <a:t>I</a:t>
            </a:r>
            <a:r>
              <a:rPr lang="ro-RO" sz="2400" b="1" i="1" baseline="-25000">
                <a:solidFill>
                  <a:srgbClr val="FF0000"/>
                </a:solidFill>
              </a:rPr>
              <a:t>CQ</a:t>
            </a:r>
            <a:r>
              <a:rPr lang="ro-RO" sz="2400"/>
              <a:t> şi </a:t>
            </a:r>
            <a:r>
              <a:rPr lang="ro-RO" sz="2400" b="1" i="1">
                <a:solidFill>
                  <a:srgbClr val="FF0000"/>
                </a:solidFill>
              </a:rPr>
              <a:t>U</a:t>
            </a:r>
            <a:r>
              <a:rPr lang="ro-RO" sz="2400" b="1" i="1" baseline="-25000">
                <a:solidFill>
                  <a:srgbClr val="FF0000"/>
                </a:solidFill>
              </a:rPr>
              <a:t>CEQ</a:t>
            </a:r>
            <a:r>
              <a:rPr lang="ro-RO" sz="2400"/>
              <a:t>.</a:t>
            </a:r>
          </a:p>
          <a:p>
            <a:pPr marL="0" indent="0" algn="ctr">
              <a:buNone/>
            </a:pPr>
            <a:r>
              <a:rPr lang="ro-RO" sz="2400" b="1">
                <a:solidFill>
                  <a:srgbClr val="0070C0"/>
                </a:solidFill>
                <a:highlight>
                  <a:srgbClr val="FFFF00"/>
                </a:highlight>
              </a:rPr>
              <a:t>PSF(I</a:t>
            </a:r>
            <a:r>
              <a:rPr lang="ro-RO" sz="2400" b="1" baseline="-25000">
                <a:solidFill>
                  <a:srgbClr val="0070C0"/>
                </a:solidFill>
                <a:highlight>
                  <a:srgbClr val="FFFF00"/>
                </a:highlight>
              </a:rPr>
              <a:t>BQ</a:t>
            </a:r>
            <a:r>
              <a:rPr lang="ro-RO" sz="2400" b="1">
                <a:solidFill>
                  <a:srgbClr val="0070C0"/>
                </a:solidFill>
                <a:highlight>
                  <a:srgbClr val="FFFF00"/>
                </a:highlight>
              </a:rPr>
              <a:t>, U</a:t>
            </a:r>
            <a:r>
              <a:rPr lang="ro-RO" sz="2400" b="1" baseline="-25000">
                <a:solidFill>
                  <a:srgbClr val="0070C0"/>
                </a:solidFill>
                <a:highlight>
                  <a:srgbClr val="FFFF00"/>
                </a:highlight>
              </a:rPr>
              <a:t>BEQ</a:t>
            </a:r>
            <a:r>
              <a:rPr lang="ro-RO" sz="2400" b="1">
                <a:solidFill>
                  <a:srgbClr val="0070C0"/>
                </a:solidFill>
                <a:highlight>
                  <a:srgbClr val="FFFF00"/>
                </a:highlight>
              </a:rPr>
              <a:t>, I</a:t>
            </a:r>
            <a:r>
              <a:rPr lang="ro-RO" sz="2400" b="1" baseline="-25000">
                <a:solidFill>
                  <a:srgbClr val="0070C0"/>
                </a:solidFill>
                <a:highlight>
                  <a:srgbClr val="FFFF00"/>
                </a:highlight>
              </a:rPr>
              <a:t>CQ</a:t>
            </a:r>
            <a:r>
              <a:rPr lang="ro-RO" sz="2400" b="1">
                <a:solidFill>
                  <a:srgbClr val="0070C0"/>
                </a:solidFill>
                <a:highlight>
                  <a:srgbClr val="FFFF00"/>
                </a:highlight>
              </a:rPr>
              <a:t>, U</a:t>
            </a:r>
            <a:r>
              <a:rPr lang="ro-RO" sz="2400" b="1" baseline="-25000">
                <a:solidFill>
                  <a:srgbClr val="0070C0"/>
                </a:solidFill>
                <a:highlight>
                  <a:srgbClr val="FFFF00"/>
                </a:highlight>
              </a:rPr>
              <a:t>CEQ</a:t>
            </a:r>
            <a:r>
              <a:rPr lang="ro-RO" sz="2400" b="1">
                <a:solidFill>
                  <a:srgbClr val="0070C0"/>
                </a:solidFill>
                <a:highlight>
                  <a:srgbClr val="FFFF00"/>
                </a:highlight>
              </a:rPr>
              <a:t>)</a:t>
            </a: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5908C-6CD4-4DE1-8732-ACE67125F6E4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80B5D-84F8-4C07-9DF3-11325040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56" y="3792653"/>
            <a:ext cx="7329488" cy="2519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6E2322-4824-45D4-9CB2-050D6F1B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391" y="80133"/>
            <a:ext cx="3153728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Polarizarea TB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en-US" sz="3200" b="1">
                <a:latin typeface="+mn-lt"/>
              </a:rPr>
              <a:t>Circuit de polari</a:t>
            </a:r>
            <a:r>
              <a:rPr lang="ro-RO" sz="3200" b="1">
                <a:latin typeface="+mn-lt"/>
              </a:rPr>
              <a:t>z</a:t>
            </a:r>
            <a:r>
              <a:rPr lang="en-US" sz="3200" b="1">
                <a:latin typeface="+mn-lt"/>
              </a:rPr>
              <a:t>are cu o </a:t>
            </a:r>
            <a:r>
              <a:rPr lang="ro-RO" sz="3200" b="1">
                <a:latin typeface="+mn-lt"/>
              </a:rPr>
              <a:t>singură </a:t>
            </a:r>
            <a:r>
              <a:rPr lang="en-US" sz="3200" b="1">
                <a:latin typeface="+mn-lt"/>
              </a:rPr>
              <a:t>surs</a:t>
            </a:r>
            <a:r>
              <a:rPr lang="ro-RO" sz="3200" b="1">
                <a:latin typeface="+mn-lt"/>
              </a:rPr>
              <a:t>ă</a:t>
            </a:r>
            <a:endParaRPr lang="en-US" sz="31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Circuitul cu 2 surse de polarizare este neeconomică şi </a:t>
            </a:r>
            <a:br>
              <a:rPr lang="ro-RO" sz="2400"/>
            </a:br>
            <a:r>
              <a:rPr lang="ro-RO" sz="2400"/>
              <a:t>nepractică.</a:t>
            </a:r>
          </a:p>
          <a:p>
            <a:r>
              <a:rPr lang="ro-RO" sz="2400"/>
              <a:t>Se preferă alimentarea dintr-o singură sursă de c.c.</a:t>
            </a:r>
          </a:p>
          <a:p>
            <a:r>
              <a:rPr lang="ro-RO" sz="2400"/>
              <a:t>Se folosesc mai des 3 circuite:</a:t>
            </a:r>
          </a:p>
          <a:p>
            <a:pPr lvl="1"/>
            <a:r>
              <a:rPr lang="ro-RO"/>
              <a:t>Cu rezistență în bază</a:t>
            </a:r>
            <a:r>
              <a:rPr lang="en-US"/>
              <a:t> </a:t>
            </a:r>
            <a:r>
              <a:rPr lang="ro-RO"/>
              <a:t>(a)</a:t>
            </a:r>
          </a:p>
          <a:p>
            <a:pPr lvl="1"/>
            <a:r>
              <a:rPr lang="ro-RO"/>
              <a:t>Cu rezistență colector-bază (b)</a:t>
            </a:r>
          </a:p>
          <a:p>
            <a:pPr lvl="1"/>
            <a:r>
              <a:rPr lang="ro-RO"/>
              <a:t>Cu divizor rezistiv în bază (c)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1D193B-A2F5-4E64-993A-A92341BFCD2E}" type="datetime1">
              <a:rPr lang="en-US" smtClean="0">
                <a:latin typeface="UT Sans" panose="00000500000000000000" pitchFamily="50" charset="0"/>
              </a:rPr>
              <a:t>11/6/2020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>
                <a:latin typeface="UT Sans" panose="00000500000000000000" pitchFamily="50" charset="0"/>
              </a:rPr>
              <a:pPr>
                <a:defRPr/>
              </a:pPr>
              <a:t>15</a:t>
            </a:fld>
            <a:endParaRPr lang="en-US">
              <a:latin typeface="UT Sans" panose="000005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6F8329-0BE0-400D-BB34-39CB974ADF1C}"/>
              </a:ext>
            </a:extLst>
          </p:cNvPr>
          <p:cNvGrpSpPr/>
          <p:nvPr/>
        </p:nvGrpSpPr>
        <p:grpSpPr>
          <a:xfrm>
            <a:off x="7889185" y="136525"/>
            <a:ext cx="2769849" cy="2566988"/>
            <a:chOff x="8960644" y="399310"/>
            <a:chExt cx="2769849" cy="2566988"/>
          </a:xfrm>
        </p:grpSpPr>
        <p:sp>
          <p:nvSpPr>
            <p:cNvPr id="11" name="TextBox 10"/>
            <p:cNvSpPr txBox="1"/>
            <p:nvPr/>
          </p:nvSpPr>
          <p:spPr>
            <a:xfrm>
              <a:off x="8960644" y="425453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UT Sans" panose="00000500000000000000" pitchFamily="50" charset="0"/>
                </a:rPr>
                <a:t>a)</a:t>
              </a:r>
              <a:endParaRPr lang="en-US">
                <a:latin typeface="UT Sans" panose="00000500000000000000" pitchFamily="50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2842B0-B52A-4F01-A60F-45FB28518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6875" y="399310"/>
              <a:ext cx="2273618" cy="256698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0EEB8E-D653-4715-8EC7-7D52C820F922}"/>
              </a:ext>
            </a:extLst>
          </p:cNvPr>
          <p:cNvGrpSpPr/>
          <p:nvPr/>
        </p:nvGrpSpPr>
        <p:grpSpPr>
          <a:xfrm>
            <a:off x="6663102" y="4227924"/>
            <a:ext cx="2967037" cy="2444391"/>
            <a:chOff x="6584446" y="4277084"/>
            <a:chExt cx="2967037" cy="2444391"/>
          </a:xfrm>
        </p:grpSpPr>
        <p:sp>
          <p:nvSpPr>
            <p:cNvPr id="13" name="TextBox 12"/>
            <p:cNvSpPr txBox="1"/>
            <p:nvPr/>
          </p:nvSpPr>
          <p:spPr>
            <a:xfrm>
              <a:off x="6584446" y="4277084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UT Sans" panose="00000500000000000000" pitchFamily="50" charset="0"/>
                </a:rPr>
                <a:t>c)</a:t>
              </a:r>
              <a:endParaRPr lang="en-US">
                <a:latin typeface="UT Sans" panose="00000500000000000000" pitchFamily="50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E8B5C1-30A4-4FAD-B29C-C31F9F424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48" b="4079"/>
            <a:stretch/>
          </p:blipFill>
          <p:spPr>
            <a:xfrm>
              <a:off x="6984495" y="4388772"/>
              <a:ext cx="2566988" cy="233270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C82907-1535-4044-AEFB-8AF9E918D782}"/>
              </a:ext>
            </a:extLst>
          </p:cNvPr>
          <p:cNvGrpSpPr/>
          <p:nvPr/>
        </p:nvGrpSpPr>
        <p:grpSpPr>
          <a:xfrm>
            <a:off x="9551483" y="2650607"/>
            <a:ext cx="2510980" cy="2713673"/>
            <a:chOff x="4748212" y="4114800"/>
            <a:chExt cx="2510980" cy="2713673"/>
          </a:xfrm>
        </p:grpSpPr>
        <p:sp>
          <p:nvSpPr>
            <p:cNvPr id="12" name="TextBox 11"/>
            <p:cNvSpPr txBox="1"/>
            <p:nvPr/>
          </p:nvSpPr>
          <p:spPr>
            <a:xfrm>
              <a:off x="4748212" y="4244969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UT Sans" panose="00000500000000000000" pitchFamily="50" charset="0"/>
                </a:rPr>
                <a:t>b)</a:t>
              </a:r>
              <a:endParaRPr lang="en-US">
                <a:latin typeface="UT Sans" panose="00000500000000000000" pitchFamily="50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44C33C-1A56-4384-A488-D611E27F3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4911" y="4114800"/>
              <a:ext cx="2244281" cy="2713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45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Modularea grosimii bazei</a:t>
            </a:r>
            <a:br>
              <a:rPr lang="en-US" sz="3200" b="1">
                <a:latin typeface="+mn-lt"/>
              </a:rPr>
            </a:br>
            <a:r>
              <a:rPr lang="ro-RO" sz="3200" b="1">
                <a:latin typeface="+mn-lt"/>
              </a:rPr>
              <a:t>Efectul Early</a:t>
            </a:r>
            <a:endParaRPr lang="en-US" sz="3200" b="1">
              <a:latin typeface="+mn-lt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S-a presupus inițial că lățimea regiunii neutre a bazei, x</a:t>
            </a:r>
            <a:r>
              <a:rPr lang="ro-RO" sz="2400" baseline="-25000"/>
              <a:t>B</a:t>
            </a:r>
            <a:r>
              <a:rPr lang="ro-RO" sz="2400"/>
              <a:t>, este constantă.</a:t>
            </a:r>
          </a:p>
          <a:p>
            <a:pPr eaLnBrk="1" hangingPunct="1"/>
            <a:r>
              <a:rPr lang="ro-RO" sz="2400"/>
              <a:t>În realitate, x</a:t>
            </a:r>
            <a:r>
              <a:rPr lang="ro-RO" sz="2400" baseline="-25000"/>
              <a:t>B</a:t>
            </a:r>
            <a:r>
              <a:rPr lang="ro-RO" sz="2400"/>
              <a:t> depinde de tensiunea B-C.</a:t>
            </a:r>
          </a:p>
          <a:p>
            <a:pPr eaLnBrk="1" hangingPunct="1"/>
            <a:r>
              <a:rPr lang="ro-RO" sz="2400"/>
              <a:t>Pe măsură ce crește tensiunea de polarizare inversă B-C, crește ş</a:t>
            </a:r>
            <a:r>
              <a:rPr lang="en-US" sz="2400"/>
              <a:t>i </a:t>
            </a:r>
            <a:r>
              <a:rPr lang="ro-RO" sz="2400"/>
              <a:t>lățimea regiunii de sarcină spațială B-C, ceea ce duce la micșorarea </a:t>
            </a:r>
            <a:r>
              <a:rPr lang="en-US" sz="2400"/>
              <a:t>regiunii neutre a bazei </a:t>
            </a:r>
            <a:r>
              <a:rPr lang="ro-RO" sz="2400"/>
              <a:t>x</a:t>
            </a:r>
            <a:r>
              <a:rPr lang="ro-RO" sz="2400" baseline="-25000"/>
              <a:t>B</a:t>
            </a:r>
            <a:r>
              <a:rPr lang="ro-RO" sz="2400"/>
              <a:t>.</a:t>
            </a:r>
          </a:p>
        </p:txBody>
      </p:sp>
      <p:sp>
        <p:nvSpPr>
          <p:cNvPr id="3481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D8D89D-9467-44F1-AB39-CB8F819B9D2C}" type="datetime1">
              <a:rPr lang="en-US" smtClean="0"/>
              <a:t>11/6/2020</a:t>
            </a:fld>
            <a:endParaRPr lang="en-US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900D99-9910-4693-937B-79FBF08146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7895" name="Picture 8" descr="x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085" y="3536633"/>
            <a:ext cx="549783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07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Modularea grosimii bazei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ro-RO"/>
              <a:t>Modificarea </a:t>
            </a:r>
            <a:r>
              <a:rPr lang="en-US"/>
              <a:t>regiunii neutre a bazei </a:t>
            </a:r>
            <a:r>
              <a:rPr lang="ro-RO"/>
              <a:t>x</a:t>
            </a:r>
            <a:r>
              <a:rPr lang="ro-RO" baseline="-25000"/>
              <a:t>B</a:t>
            </a:r>
            <a:r>
              <a:rPr lang="ro-RO"/>
              <a:t> are 2 consecințe care afectează curentul prin tranzistor: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/>
              <a:t>Recombinarea este mai slabă pentru o bază îngustată;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/>
              <a:t>Gradientul de sarcină creşte de-a lungul bazei și, în consecință, curentul purtătorilor minoritari injectați prin joncțiunea emitorului crește.</a:t>
            </a:r>
          </a:p>
          <a:p>
            <a:pPr marL="365760" indent="-256032">
              <a:defRPr/>
            </a:pPr>
            <a:r>
              <a:rPr lang="ro-RO"/>
              <a:t>Efectul se numește </a:t>
            </a:r>
            <a:r>
              <a:rPr lang="ro-RO" u="sng"/>
              <a:t>modularea grosimii bazei</a:t>
            </a:r>
            <a:r>
              <a:rPr lang="ro-RO"/>
              <a:t> sau </a:t>
            </a:r>
            <a:r>
              <a:rPr lang="ro-RO" b="1">
                <a:solidFill>
                  <a:srgbClr val="0070C0"/>
                </a:solidFill>
              </a:rPr>
              <a:t>efect EARLY</a:t>
            </a:r>
            <a:r>
              <a:rPr lang="ro-RO"/>
              <a:t>.</a:t>
            </a:r>
          </a:p>
          <a:p>
            <a:pPr>
              <a:buNone/>
            </a:pPr>
            <a:endParaRPr lang="ro-RO" sz="1800" b="1"/>
          </a:p>
          <a:p>
            <a:pPr>
              <a:buNone/>
            </a:pPr>
            <a:r>
              <a:rPr lang="en-US" sz="2000" b="1"/>
              <a:t>James M. Early</a:t>
            </a:r>
            <a:r>
              <a:rPr lang="en-US" sz="2000"/>
              <a:t> (1922–2004)</a:t>
            </a:r>
          </a:p>
          <a:p>
            <a:r>
              <a:rPr lang="en-US" sz="2000"/>
              <a:t>Inginer american cunoscut pentru cercet</a:t>
            </a:r>
            <a:r>
              <a:rPr lang="ro-RO" sz="2000"/>
              <a:t>ă</a:t>
            </a:r>
            <a:r>
              <a:rPr lang="en-US" sz="2000"/>
              <a:t>ri asupra tranzistorului bipolar </a:t>
            </a:r>
            <a:r>
              <a:rPr lang="ro-RO" sz="2000"/>
              <a:t>ş</a:t>
            </a:r>
            <a:r>
              <a:rPr lang="en-US" sz="2000"/>
              <a:t>i a </a:t>
            </a:r>
            <a:br>
              <a:rPr lang="ro-RO" sz="2000"/>
            </a:br>
            <a:r>
              <a:rPr lang="en-US" sz="2000"/>
              <a:t>dispozitivelor cuplate prin sarcin</a:t>
            </a:r>
            <a:r>
              <a:rPr lang="ro-RO" sz="2000"/>
              <a:t>ă</a:t>
            </a:r>
            <a:r>
              <a:rPr lang="en-US" sz="2000"/>
              <a:t>;</a:t>
            </a:r>
          </a:p>
          <a:p>
            <a:r>
              <a:rPr lang="en-US" sz="2000"/>
              <a:t>Efectul cu acela</a:t>
            </a:r>
            <a:r>
              <a:rPr lang="ro-RO" sz="2000"/>
              <a:t>ş</a:t>
            </a:r>
            <a:r>
              <a:rPr lang="en-US" sz="2000"/>
              <a:t>i nume a fost descoperit de Jim Early </a:t>
            </a:r>
            <a:r>
              <a:rPr lang="ro-RO" sz="2000"/>
              <a:t>ş</a:t>
            </a:r>
            <a:r>
              <a:rPr lang="en-US" sz="2000"/>
              <a:t>i publicat</a:t>
            </a:r>
            <a:r>
              <a:rPr lang="ro-RO" sz="2000"/>
              <a:t> î</a:t>
            </a:r>
            <a:r>
              <a:rPr lang="en-US" sz="2000"/>
              <a:t>ntr-o lucrare </a:t>
            </a:r>
            <a:r>
              <a:rPr lang="ro-RO" sz="2000"/>
              <a:t>î</a:t>
            </a:r>
            <a:r>
              <a:rPr lang="en-US" sz="2000"/>
              <a:t>n 1952.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575479-04DE-47C6-AF7D-E5824543DA1C}" type="datetime1">
              <a:rPr lang="en-US" smtClean="0"/>
              <a:t>11/6/2020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8D58B8-94C2-49A9-8558-7BF84FC7CB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2" descr="http://www.smecc.org/general_electric_computer/telstar_ea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84" y="4472609"/>
            <a:ext cx="1170016" cy="17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3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Modularea grosimii bazei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200"/>
              <a:t>Modularea grosimii bazei face ca panta caracteristicilor de ieșire să fie diferită de zero</a:t>
            </a:r>
            <a:r>
              <a:rPr lang="en-US" sz="2200"/>
              <a:t> </a:t>
            </a:r>
            <a:r>
              <a:rPr lang="ro-RO" sz="2200"/>
              <a:t>(caracteristicile sunt înclinate şi nu orizontale).</a:t>
            </a:r>
          </a:p>
          <a:p>
            <a:pPr eaLnBrk="1" hangingPunct="1"/>
            <a:r>
              <a:rPr lang="ro-RO" sz="2200"/>
              <a:t>Valori tipice ale tensiunii Early, </a:t>
            </a:r>
            <a:r>
              <a:rPr lang="ro-RO" sz="2200" i="1"/>
              <a:t>U</a:t>
            </a:r>
            <a:r>
              <a:rPr lang="ro-RO" sz="2200" i="1" baseline="-25000"/>
              <a:t>A</a:t>
            </a:r>
            <a:r>
              <a:rPr lang="ro-RO" sz="2200"/>
              <a:t>: </a:t>
            </a:r>
            <a:r>
              <a:rPr lang="en-US" sz="2200">
                <a:solidFill>
                  <a:srgbClr val="0070C0"/>
                </a:solidFill>
              </a:rPr>
              <a:t>15 – 150 V</a:t>
            </a:r>
            <a:r>
              <a:rPr lang="en-US" sz="2200"/>
              <a:t>,</a:t>
            </a:r>
            <a:endParaRPr lang="ro-RO" sz="2200"/>
          </a:p>
          <a:p>
            <a:pPr eaLnBrk="1" hangingPunct="1"/>
            <a:r>
              <a:rPr lang="en-US" sz="2200"/>
              <a:t>Valorile sunt cu at</a:t>
            </a:r>
            <a:r>
              <a:rPr lang="ro-RO" sz="2200"/>
              <a:t>â</a:t>
            </a:r>
            <a:r>
              <a:rPr lang="en-US" sz="2200"/>
              <a:t>t mai mici cu c</a:t>
            </a:r>
            <a:r>
              <a:rPr lang="ro-RO" sz="2200"/>
              <a:t>â</a:t>
            </a:r>
            <a:r>
              <a:rPr lang="en-US" sz="2200"/>
              <a:t>t dispozitivele sunt </a:t>
            </a:r>
            <a:r>
              <a:rPr lang="ro-RO" sz="2200"/>
              <a:t>de dimensiuni </a:t>
            </a:r>
            <a:r>
              <a:rPr lang="en-US" sz="2200"/>
              <a:t>mai mici</a:t>
            </a:r>
            <a:r>
              <a:rPr lang="ro-RO" sz="2200"/>
              <a:t>.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FA8879-4829-4182-A20E-5658A8E462C7}" type="datetime1">
              <a:rPr lang="en-US" smtClean="0"/>
              <a:t>11/6/2020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F6C688-C1CB-4236-A52C-903D352AAA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C1D345-00E5-42B0-9E99-0D0AC177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3587750"/>
            <a:ext cx="36861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3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Modularea grosimii bazei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400"/>
              <a:t>Obținerea grafică a tensiunii Early:</a:t>
            </a:r>
            <a:endParaRPr lang="en-US" sz="2400"/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BB524BC-5CB7-4F4B-A2A3-81CC09FDDC81}" type="datetime1">
              <a:rPr lang="en-US" smtClean="0"/>
              <a:t>11/6/2020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FCF24-5678-4709-A5E8-C4D9AD0871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A6548-50F3-4AE0-A901-D3BB6110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2332831"/>
            <a:ext cx="82962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Probleme tratate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>
              <a:buNone/>
              <a:defRPr/>
            </a:pPr>
            <a:r>
              <a:rPr lang="en-US" b="1" err="1"/>
              <a:t>Tranzistorul</a:t>
            </a:r>
            <a:r>
              <a:rPr lang="en-US" b="1"/>
              <a:t> bipolar</a:t>
            </a:r>
            <a:endParaRPr lang="ro-RO" b="1"/>
          </a:p>
          <a:p>
            <a:pPr marL="365760" indent="-256032">
              <a:defRPr/>
            </a:pPr>
            <a:r>
              <a:rPr lang="en-US" sz="2400"/>
              <a:t>Caracteristici statice</a:t>
            </a:r>
            <a:r>
              <a:rPr lang="ro-RO" sz="2400"/>
              <a:t>, PSF, polarizarea TB</a:t>
            </a:r>
          </a:p>
          <a:p>
            <a:pPr marL="365760" indent="-256032">
              <a:defRPr/>
            </a:pPr>
            <a:r>
              <a:rPr lang="ro-RO" sz="2400"/>
              <a:t>Valori limită maxime</a:t>
            </a:r>
          </a:p>
          <a:p>
            <a:pPr marL="365760" indent="-256032">
              <a:defRPr/>
            </a:pPr>
            <a:r>
              <a:rPr lang="ro-RO" sz="2400"/>
              <a:t>Modularea grosimii bazei – efectul Early, rezistența de ieşire, r</a:t>
            </a:r>
            <a:r>
              <a:rPr lang="ro-RO" sz="2400" baseline="-25000"/>
              <a:t>o</a:t>
            </a:r>
            <a:endParaRPr lang="en-US" sz="2400"/>
          </a:p>
          <a:p>
            <a:pPr marL="365760" indent="-256032">
              <a:defRPr/>
            </a:pPr>
            <a:r>
              <a:rPr lang="ro-RO" sz="2400"/>
              <a:t>Dependența lui </a:t>
            </a:r>
            <a:r>
              <a:rPr lang="ro-RO" sz="2400">
                <a:sym typeface="Symbol" pitchFamily="18" charset="2"/>
              </a:rPr>
              <a:t> de I</a:t>
            </a:r>
            <a:r>
              <a:rPr lang="ro-RO" sz="2400" baseline="-25000">
                <a:sym typeface="Symbol" pitchFamily="18" charset="2"/>
              </a:rPr>
              <a:t>C</a:t>
            </a:r>
            <a:r>
              <a:rPr lang="ro-RO" sz="2400">
                <a:sym typeface="Symbol" pitchFamily="18" charset="2"/>
              </a:rPr>
              <a:t> şi temperatură</a:t>
            </a:r>
            <a:endParaRPr lang="ro-RO" sz="2400"/>
          </a:p>
          <a:p>
            <a:pPr marL="365760" indent="-256032">
              <a:defRPr/>
            </a:pPr>
            <a:r>
              <a:rPr lang="ro-RO" sz="2400"/>
              <a:t>Modele pentru TB</a:t>
            </a:r>
          </a:p>
          <a:p>
            <a:pPr marL="365760" indent="-256032">
              <a:defRPr/>
            </a:pPr>
            <a:r>
              <a:rPr lang="ro-RO" sz="2400"/>
              <a:t>TB ca amplificator. Amplificarea la frecvențe joase</a:t>
            </a:r>
          </a:p>
          <a:p>
            <a:pPr marL="365760" indent="-256032">
              <a:defRPr/>
            </a:pPr>
            <a:r>
              <a:rPr lang="ro-RO" sz="2400"/>
              <a:t>Comutația TB</a:t>
            </a:r>
          </a:p>
          <a:p>
            <a:pPr marL="365760" indent="-256032">
              <a:defRPr/>
            </a:pPr>
            <a:r>
              <a:rPr lang="ro-RO" sz="2400"/>
              <a:t>Anexa 1. Teorema Miller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3B5267-3861-48AC-BD3F-291318E90441}" type="datetime1">
              <a:rPr lang="en-US" smtClean="0"/>
              <a:t>11/6/2020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F77B5D-AFE8-4B18-B714-2B6EE84C1A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Modularea grosimii bazei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Efectul Early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717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In regiunea activ</a:t>
            </a:r>
            <a:r>
              <a:rPr lang="ro-RO" sz="2400"/>
              <a:t>ă</a:t>
            </a:r>
            <a:r>
              <a:rPr lang="en-US" sz="2400"/>
              <a:t> direct</a:t>
            </a:r>
            <a:r>
              <a:rPr lang="ro-RO" sz="2400"/>
              <a:t>ă</a:t>
            </a:r>
            <a:r>
              <a:rPr lang="en-US" sz="2400"/>
              <a:t>, efectul Early determin</a:t>
            </a:r>
            <a:r>
              <a:rPr lang="ro-RO" sz="2400"/>
              <a:t>ă</a:t>
            </a:r>
            <a:r>
              <a:rPr lang="en-US" sz="2400"/>
              <a:t> modificarea curentului de colector, </a:t>
            </a:r>
            <a:r>
              <a:rPr lang="en-US" sz="2400" i="1"/>
              <a:t>I</a:t>
            </a:r>
            <a:r>
              <a:rPr lang="en-US" sz="2400" i="1" baseline="-25000"/>
              <a:t>C</a:t>
            </a:r>
            <a:r>
              <a:rPr lang="en-US" sz="2400"/>
              <a:t> </a:t>
            </a:r>
            <a:r>
              <a:rPr lang="ro-RO" sz="2400"/>
              <a:t>ş</a:t>
            </a:r>
            <a:r>
              <a:rPr lang="en-US" sz="2400"/>
              <a:t>i a factorului de amplificare </a:t>
            </a:r>
            <a:r>
              <a:rPr lang="ro-RO" sz="2400"/>
              <a:t>î</a:t>
            </a:r>
            <a:r>
              <a:rPr lang="en-US" sz="2400"/>
              <a:t>n c</a:t>
            </a:r>
            <a:r>
              <a:rPr lang="ro-RO" sz="2400"/>
              <a:t>urent</a:t>
            </a:r>
            <a:r>
              <a:rPr lang="en-US" sz="2400"/>
              <a:t>, </a:t>
            </a:r>
            <a:r>
              <a:rPr lang="en-US" sz="2400">
                <a:sym typeface="Symbol" pitchFamily="18" charset="2"/>
              </a:rPr>
              <a:t>:</a:t>
            </a:r>
          </a:p>
          <a:p>
            <a:pPr eaLnBrk="1" hangingPunct="1"/>
            <a:endParaRPr lang="en-US" sz="2400">
              <a:sym typeface="Symbol" pitchFamily="18" charset="2"/>
            </a:endParaRPr>
          </a:p>
          <a:p>
            <a:pPr eaLnBrk="1" hangingPunct="1"/>
            <a:endParaRPr lang="en-US" sz="2400">
              <a:sym typeface="Symbol" pitchFamily="18" charset="2"/>
            </a:endParaRPr>
          </a:p>
          <a:p>
            <a:pPr eaLnBrk="1" hangingPunct="1"/>
            <a:endParaRPr lang="en-US" sz="2400">
              <a:sym typeface="Symbol" pitchFamily="18" charset="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>
                <a:sym typeface="Symbol" pitchFamily="18" charset="2"/>
              </a:rPr>
              <a:t>	unde </a:t>
            </a:r>
            <a:r>
              <a:rPr lang="en-US" sz="2400" baseline="-25000"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 este factorul de amplificare la polarizare </a:t>
            </a:r>
            <a:br>
              <a:rPr lang="ro-RO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zero</a:t>
            </a:r>
            <a:r>
              <a:rPr lang="ro-RO" sz="2400">
                <a:sym typeface="Symbol" pitchFamily="18" charset="2"/>
              </a:rPr>
              <a:t> a joncțiunii B-C (</a:t>
            </a:r>
            <a:r>
              <a:rPr lang="ro-RO" sz="2400" i="1">
                <a:sym typeface="Symbol" pitchFamily="18" charset="2"/>
              </a:rPr>
              <a:t>U</a:t>
            </a:r>
            <a:r>
              <a:rPr lang="ro-RO" sz="2400" i="1" baseline="-25000">
                <a:sym typeface="Symbol" pitchFamily="18" charset="2"/>
              </a:rPr>
              <a:t>CB</a:t>
            </a:r>
            <a:r>
              <a:rPr lang="ro-RO" sz="2400">
                <a:sym typeface="Symbol" pitchFamily="18" charset="2"/>
              </a:rPr>
              <a:t>=0)</a:t>
            </a:r>
            <a:r>
              <a:rPr lang="en-US" sz="2400">
                <a:sym typeface="Symbol" pitchFamily="18" charset="2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86B34-C3F1-4590-8831-55BCE749E39E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66079-AB01-4EA4-996C-C58343C54C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3"/>
              <p:cNvSpPr txBox="1"/>
              <p:nvPr/>
            </p:nvSpPr>
            <p:spPr bwMode="auto">
              <a:xfrm>
                <a:off x="3022600" y="2844800"/>
                <a:ext cx="3258930" cy="92213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17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2600" y="2844800"/>
                <a:ext cx="3258930" cy="9221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Object 4"/>
              <p:cNvSpPr txBox="1"/>
              <p:nvPr/>
            </p:nvSpPr>
            <p:spPr bwMode="auto">
              <a:xfrm>
                <a:off x="6845301" y="2870200"/>
                <a:ext cx="2686325" cy="1016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717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5301" y="2870200"/>
                <a:ext cx="2686325" cy="101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8F98BCB-57A6-470C-B426-0FD3AB484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491" y="4195763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4000" b="1">
                <a:latin typeface="+mn-lt"/>
              </a:rPr>
              <a:t>Rezistența de ieşire, r</a:t>
            </a:r>
            <a:r>
              <a:rPr lang="ro-RO" sz="4000" b="1" baseline="-25000">
                <a:latin typeface="+mn-lt"/>
              </a:rPr>
              <a:t>o</a:t>
            </a:r>
            <a:endParaRPr lang="en-US" sz="3600" b="1" baseline="-2500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Pe schema echivalent</a:t>
            </a:r>
            <a:r>
              <a:rPr lang="ro-RO"/>
              <a:t>ă de semnal mic, efectul Early se poate modela cu ajutorul unei rezistențe, numită </a:t>
            </a:r>
            <a:r>
              <a:rPr lang="ro-RO">
                <a:solidFill>
                  <a:srgbClr val="0070C0"/>
                </a:solidFill>
              </a:rPr>
              <a:t>rezistența de ieşire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/>
              <a:t>şi notată </a:t>
            </a:r>
            <a:r>
              <a:rPr lang="ro-RO">
                <a:solidFill>
                  <a:srgbClr val="0070C0"/>
                </a:solidFill>
              </a:rPr>
              <a:t>r</a:t>
            </a:r>
            <a:r>
              <a:rPr lang="ro-RO" baseline="-25000">
                <a:solidFill>
                  <a:srgbClr val="0070C0"/>
                </a:solidFill>
              </a:rPr>
              <a:t>o</a:t>
            </a:r>
            <a:r>
              <a:rPr lang="ro-RO"/>
              <a:t>:</a:t>
            </a:r>
          </a:p>
          <a:p>
            <a:pPr eaLnBrk="1" hangingPunct="1">
              <a:buFontTx/>
              <a:buNone/>
            </a:pPr>
            <a:r>
              <a:rPr lang="ro-RO"/>
              <a:t>	</a:t>
            </a:r>
          </a:p>
          <a:p>
            <a:pPr eaLnBrk="1" hangingPunct="1">
              <a:buFontTx/>
              <a:buNone/>
            </a:pPr>
            <a:endParaRPr lang="ro-RO" sz="2000"/>
          </a:p>
          <a:p>
            <a:pPr eaLnBrk="1" hangingPunct="1">
              <a:buFontTx/>
              <a:buNone/>
            </a:pPr>
            <a:endParaRPr lang="ro-RO" sz="2000"/>
          </a:p>
          <a:p>
            <a:pPr eaLnBrk="1" hangingPunct="1">
              <a:buFontTx/>
              <a:buNone/>
            </a:pPr>
            <a:r>
              <a:rPr lang="ro-RO" sz="2400"/>
              <a:t>unde</a:t>
            </a:r>
            <a:r>
              <a:rPr lang="en-US" sz="2400"/>
              <a:t>	</a:t>
            </a:r>
            <a:r>
              <a:rPr lang="ro-RO" sz="2400" b="1" i="1"/>
              <a:t>U</a:t>
            </a:r>
            <a:r>
              <a:rPr lang="ro-RO" sz="2400" b="1" i="1" baseline="-25000"/>
              <a:t>A</a:t>
            </a:r>
            <a:r>
              <a:rPr lang="ro-RO" sz="2400"/>
              <a:t> </a:t>
            </a:r>
            <a:r>
              <a:rPr lang="en-US" sz="2400"/>
              <a:t>=</a:t>
            </a:r>
            <a:r>
              <a:rPr lang="ro-RO" sz="2400"/>
              <a:t> tensiunea Early (parametru de catalog),</a:t>
            </a:r>
          </a:p>
          <a:p>
            <a:pPr eaLnBrk="1" hangingPunct="1">
              <a:buFont typeface="Arial" charset="0"/>
              <a:buNone/>
            </a:pPr>
            <a:r>
              <a:rPr lang="ro-RO" sz="2400"/>
              <a:t>		</a:t>
            </a:r>
            <a:r>
              <a:rPr lang="ro-RO" sz="2400" b="1" i="1"/>
              <a:t>U</a:t>
            </a:r>
            <a:r>
              <a:rPr lang="ro-RO" sz="2400" b="1" i="1" baseline="-25000"/>
              <a:t>CE</a:t>
            </a:r>
            <a:r>
              <a:rPr lang="ro-RO" sz="2400"/>
              <a:t> </a:t>
            </a:r>
            <a:r>
              <a:rPr lang="en-US" sz="2400"/>
              <a:t>=</a:t>
            </a:r>
            <a:r>
              <a:rPr lang="ro-RO" sz="2400"/>
              <a:t> tensiunea C-E din punctul static de </a:t>
            </a:r>
            <a:br>
              <a:rPr lang="ro-RO" sz="2400"/>
            </a:br>
            <a:r>
              <a:rPr lang="ro-RO" sz="2400"/>
              <a:t>	          funcționare (PSF)</a:t>
            </a:r>
            <a:br>
              <a:rPr lang="ro-RO" sz="2400"/>
            </a:br>
            <a:r>
              <a:rPr lang="en-US" sz="2400"/>
              <a:t>	 </a:t>
            </a:r>
            <a:r>
              <a:rPr lang="ro-RO" sz="2400" b="1" i="1"/>
              <a:t>I</a:t>
            </a:r>
            <a:r>
              <a:rPr lang="ro-RO" sz="2400" b="1" i="1" baseline="-25000"/>
              <a:t>C</a:t>
            </a:r>
            <a:r>
              <a:rPr lang="ro-RO" sz="2400"/>
              <a:t> </a:t>
            </a:r>
            <a:r>
              <a:rPr lang="en-US" sz="2400"/>
              <a:t>=</a:t>
            </a:r>
            <a:r>
              <a:rPr lang="ro-RO" sz="2400"/>
              <a:t> curentul de colector din PSF</a:t>
            </a:r>
            <a:r>
              <a:rPr lang="en-US" sz="2400"/>
              <a:t>.</a:t>
            </a:r>
            <a:endParaRPr lang="ro-RO" sz="2400"/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8464E7-F464-40B6-9DC3-77CDDEDC353A}" type="datetime1">
              <a:rPr lang="en-US" smtClean="0"/>
              <a:t>11/6/2020</a:t>
            </a:fld>
            <a:endParaRPr lang="en-US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B2BD1F-CAD9-42FE-A8E1-1411FB78AB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7"/>
              <p:cNvSpPr txBox="1"/>
              <p:nvPr/>
            </p:nvSpPr>
            <p:spPr bwMode="auto">
              <a:xfrm>
                <a:off x="4097492" y="2881243"/>
                <a:ext cx="3997016" cy="89562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194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492" y="2881243"/>
                <a:ext cx="3997016" cy="895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8650287" y="388939"/>
                <a:ext cx="2703513" cy="843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p>
                        <m:sSup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d>
                        <m:d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0287" y="388939"/>
                <a:ext cx="2703513" cy="843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FC73F82-6D65-40D6-B686-6CDDF8560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491" y="4195763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Rezistența de ieşire, r</a:t>
            </a:r>
            <a:r>
              <a:rPr kumimoji="0" lang="ro-RO" sz="4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/>
              <a:t>Rezistența </a:t>
            </a:r>
            <a:r>
              <a:rPr lang="ro-RO" sz="2400" b="1" i="1"/>
              <a:t>r</a:t>
            </a:r>
            <a:r>
              <a:rPr lang="ro-RO" sz="2400" b="1" i="1" baseline="-25000"/>
              <a:t>o</a:t>
            </a:r>
            <a:r>
              <a:rPr lang="ro-RO" sz="2400"/>
              <a:t> este în paralel cu traseul colector-emitor al tranzistorului;</a:t>
            </a:r>
          </a:p>
          <a:p>
            <a:pPr eaLnBrk="1" hangingPunct="1"/>
            <a:r>
              <a:rPr lang="ro-RO" sz="2400"/>
              <a:t>Relația rezistenței de ieșire evidențiază legătura dintre tensiunea C-E (sau tensiunea C-B deoarce </a:t>
            </a:r>
            <a:r>
              <a:rPr lang="ro-RO" sz="2400" i="1"/>
              <a:t>U</a:t>
            </a:r>
            <a:r>
              <a:rPr lang="en-US" sz="2400" i="1" baseline="-25000"/>
              <a:t>CE</a:t>
            </a:r>
            <a:r>
              <a:rPr lang="en-US" sz="2400"/>
              <a:t>=</a:t>
            </a:r>
            <a:r>
              <a:rPr lang="ro-RO" sz="2400" i="1"/>
              <a:t>U</a:t>
            </a:r>
            <a:r>
              <a:rPr lang="en-US" sz="2400" i="1" baseline="-25000"/>
              <a:t>CB</a:t>
            </a:r>
            <a:r>
              <a:rPr lang="en-US" sz="2400"/>
              <a:t>+</a:t>
            </a:r>
            <a:r>
              <a:rPr lang="ro-RO" sz="2400" i="1"/>
              <a:t>U</a:t>
            </a:r>
            <a:r>
              <a:rPr lang="en-US" sz="2400" i="1" baseline="-25000"/>
              <a:t>BE</a:t>
            </a:r>
            <a:r>
              <a:rPr lang="ro-RO" sz="2400"/>
              <a:t>) și curentul de colector.</a:t>
            </a:r>
            <a:endParaRPr lang="en-US" sz="2400"/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DEAA7F-926E-45A6-884C-B71B6A81C7E8}" type="datetime1">
              <a:rPr lang="en-US" smtClean="0"/>
              <a:t>11/6/2020</a:t>
            </a:fld>
            <a:endParaRPr lang="en-US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A82875D-4B0D-4515-B1A7-74419B9C68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 bwMode="auto">
              <a:xfrm>
                <a:off x="2287588" y="3733799"/>
                <a:ext cx="3944248" cy="97734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ro-RO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7588" y="3733799"/>
                <a:ext cx="3944248" cy="977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D343326-7BFD-4853-B537-8A7B4CA9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91" y="4195763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Dependența lui </a:t>
            </a:r>
            <a:r>
              <a:rPr lang="ro-RO" b="1">
                <a:latin typeface="+mn-lt"/>
                <a:sym typeface="Symbol" pitchFamily="18" charset="2"/>
              </a:rPr>
              <a:t> de I</a:t>
            </a:r>
            <a:r>
              <a:rPr lang="ro-RO" b="1" baseline="-25000">
                <a:latin typeface="+mn-lt"/>
                <a:sym typeface="Symbol" pitchFamily="18" charset="2"/>
              </a:rPr>
              <a:t>C</a:t>
            </a:r>
            <a:endParaRPr lang="ro-RO" b="1">
              <a:latin typeface="+mn-lt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La curenți de colector mici, factorul de amplificare </a:t>
            </a:r>
            <a:r>
              <a:rPr lang="el-GR" sz="2400"/>
              <a:t>β</a:t>
            </a:r>
            <a:r>
              <a:rPr lang="ro-RO" sz="2400"/>
              <a:t> scade (uneori mult) față de valoarea curentului de ordinul mA sau zeci de mA.</a:t>
            </a:r>
            <a:endParaRPr lang="en-US" sz="2400"/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15E6D1-FFF2-4C4E-85B3-92250FE74862}" type="datetime1">
              <a:rPr lang="en-US" smtClean="0"/>
              <a:t>11/6/2020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AE90F2-1ECA-4FB9-A029-0F024AD683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5063" name="Picture 6" descr="10.27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960" y="2611437"/>
            <a:ext cx="36576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40F3C-8D6A-4CBC-ACDE-6AD339EF2BAB}"/>
              </a:ext>
            </a:extLst>
          </p:cNvPr>
          <p:cNvSpPr txBox="1"/>
          <p:nvPr/>
        </p:nvSpPr>
        <p:spPr>
          <a:xfrm>
            <a:off x="6095999" y="2819401"/>
            <a:ext cx="5115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Din foile de catalog pentru TB-2N3904, rezultă:</a:t>
            </a:r>
            <a:endParaRPr lang="en-US" sz="2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689C79-B54A-4009-8FB2-29FE2A4EC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62248"/>
              </p:ext>
            </p:extLst>
          </p:nvPr>
        </p:nvGraphicFramePr>
        <p:xfrm>
          <a:off x="6367668" y="3481767"/>
          <a:ext cx="4572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1035068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525492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983634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21062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791397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8929219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I</a:t>
                      </a:r>
                      <a:r>
                        <a:rPr lang="ro-RO" sz="1400" baseline="-25000">
                          <a:latin typeface="+mn-lt"/>
                        </a:rPr>
                        <a:t>C</a:t>
                      </a:r>
                      <a:r>
                        <a:rPr lang="en-US" sz="1400" baseline="0">
                          <a:latin typeface="+mn-lt"/>
                        </a:rPr>
                        <a:t>[mA]</a:t>
                      </a:r>
                      <a:endParaRPr lang="en-US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1988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h</a:t>
                      </a:r>
                      <a:r>
                        <a:rPr lang="en-US" baseline="-25000">
                          <a:latin typeface="+mn-lt"/>
                        </a:rPr>
                        <a:t>FE</a:t>
                      </a:r>
                      <a:endParaRPr lang="en-US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n-lt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8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6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Dependența lui </a:t>
            </a:r>
            <a:r>
              <a:rPr lang="ro-RO" b="1">
                <a:latin typeface="+mn-lt"/>
                <a:sym typeface="Symbol" pitchFamily="18" charset="2"/>
              </a:rPr>
              <a:t> de temperatură</a:t>
            </a:r>
            <a:endParaRPr lang="ro-RO" b="1">
              <a:latin typeface="+mn-lt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La aceeași valoare a curentului de colector, </a:t>
            </a:r>
            <a:r>
              <a:rPr lang="el-GR" sz="2400"/>
              <a:t>β</a:t>
            </a:r>
            <a:r>
              <a:rPr lang="ro-RO" sz="2400"/>
              <a:t> </a:t>
            </a:r>
            <a:r>
              <a:rPr lang="en-US" sz="2400"/>
              <a:t>de current continuu, </a:t>
            </a:r>
            <a:r>
              <a:rPr lang="el-GR" sz="2400"/>
              <a:t>β</a:t>
            </a:r>
            <a:r>
              <a:rPr lang="en-US" sz="2400" baseline="-25000"/>
              <a:t>DC</a:t>
            </a:r>
            <a:r>
              <a:rPr lang="en-US" sz="2400"/>
              <a:t> </a:t>
            </a:r>
            <a:r>
              <a:rPr lang="ro-RO" sz="2400"/>
              <a:t>crește odată cu creșterea temperaturii.</a:t>
            </a:r>
            <a:endParaRPr lang="en-US" sz="2400"/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667FF3-7885-4D7F-A33A-80A06E65DACF}" type="datetime1">
              <a:rPr lang="en-US" smtClean="0"/>
              <a:t>11/6/2020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D54F3F-FF68-4449-904C-7D751797EA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2761457"/>
            <a:ext cx="83343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Modele pentru TB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o-RO">
                <a:latin typeface="UT Sans" panose="00000500000000000000" pitchFamily="50" charset="0"/>
              </a:rPr>
              <a:t>	</a:t>
            </a:r>
            <a:r>
              <a:rPr lang="ro-RO"/>
              <a:t>S-au dezvoltat diferite modele pentru TB în comutație sau TB ca amplificator: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</a:rPr>
              <a:t>Modelul Ebers-Moll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en-US"/>
              <a:t>descrie</a:t>
            </a:r>
            <a:r>
              <a:rPr lang="ro-RO"/>
              <a:t> TB în comutație;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</a:rPr>
              <a:t>Modelul Gummel-Poon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ține seama de mai mulți parametri decât modelul Ebers-Moll</a:t>
            </a:r>
            <a:r>
              <a:rPr lang="en-US"/>
              <a:t>. Se folose</a:t>
            </a:r>
            <a:r>
              <a:rPr lang="ro-RO"/>
              <a:t>ş</a:t>
            </a:r>
            <a:r>
              <a:rPr lang="en-US"/>
              <a:t>te </a:t>
            </a:r>
            <a:r>
              <a:rPr lang="ro-RO"/>
              <a:t>î</a:t>
            </a:r>
            <a:r>
              <a:rPr lang="en-US"/>
              <a:t>n simularea SPICE</a:t>
            </a:r>
            <a:r>
              <a:rPr lang="ro-RO"/>
              <a:t>;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</a:rPr>
              <a:t>Modelul hibrid </a:t>
            </a:r>
            <a:r>
              <a:rPr lang="ro-RO"/>
              <a:t>permite determinarea experimentală a parametrilor. În foile de catalog, parametrii TB sunt cei ai acestui model.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</a:rPr>
              <a:t>Modelul pi-hibrid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en-US"/>
              <a:t>se folose</a:t>
            </a:r>
            <a:r>
              <a:rPr lang="ro-RO"/>
              <a:t>şte pentru descrierea TB din aplicațiile liniare.</a:t>
            </a:r>
            <a:endParaRPr lang="en-US"/>
          </a:p>
          <a:p>
            <a:r>
              <a:rPr lang="ro-RO"/>
              <a:t>În cele ce urmează, atât pentru explicațiile din curs cât şi în problemele de seminar se folosesc modelul hibrid şi modelul pi-hibrid.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522C05-F0AF-4110-A34F-13B6EB25D780}" type="datetime1">
              <a:rPr lang="en-US" smtClean="0"/>
              <a:t>11/6/2020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8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Modelul hibrid</a:t>
            </a:r>
            <a:endParaRPr lang="en-US" b="1">
              <a:latin typeface="+mn-lt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În conexiunea EC, parametrii hibrizi modelează:</a:t>
            </a:r>
          </a:p>
          <a:p>
            <a:pPr marL="617220" lvl="1" indent="-342900"/>
            <a:r>
              <a:rPr lang="ro-RO"/>
              <a:t>h</a:t>
            </a:r>
            <a:r>
              <a:rPr lang="ro-RO" baseline="-25000"/>
              <a:t>ie</a:t>
            </a:r>
            <a:r>
              <a:rPr lang="ro-RO"/>
              <a:t> – impedanța de intrare a TB;</a:t>
            </a:r>
          </a:p>
          <a:p>
            <a:pPr marL="617220" lvl="1" indent="-342900"/>
            <a:r>
              <a:rPr lang="ro-RO"/>
              <a:t>h</a:t>
            </a:r>
            <a:r>
              <a:rPr lang="ro-RO" baseline="-25000"/>
              <a:t>re </a:t>
            </a:r>
            <a:r>
              <a:rPr lang="ro-RO"/>
              <a:t>– dependența curbelor i</a:t>
            </a:r>
            <a:r>
              <a:rPr lang="ro-RO" baseline="-25000"/>
              <a:t>B</a:t>
            </a:r>
            <a:r>
              <a:rPr lang="ro-RO"/>
              <a:t>(v</a:t>
            </a:r>
            <a:r>
              <a:rPr lang="ro-RO" baseline="-25000"/>
              <a:t>BE</a:t>
            </a:r>
            <a:r>
              <a:rPr lang="ro-RO"/>
              <a:t>) de tensiunea V</a:t>
            </a:r>
            <a:r>
              <a:rPr lang="ro-RO" baseline="-25000"/>
              <a:t>CE</a:t>
            </a:r>
            <a:r>
              <a:rPr lang="ro-RO"/>
              <a:t>;</a:t>
            </a:r>
          </a:p>
          <a:p>
            <a:pPr marL="617220" lvl="1" indent="-342900"/>
            <a:r>
              <a:rPr lang="ro-RO"/>
              <a:t>h</a:t>
            </a:r>
            <a:r>
              <a:rPr lang="ro-RO" baseline="-25000"/>
              <a:t>fe</a:t>
            </a:r>
            <a:r>
              <a:rPr lang="ro-RO"/>
              <a:t> – câştigul în curent al TB;</a:t>
            </a:r>
          </a:p>
          <a:p>
            <a:pPr marL="617220" lvl="1" indent="-342900"/>
            <a:r>
              <a:rPr lang="ro-RO"/>
              <a:t>h</a:t>
            </a:r>
            <a:r>
              <a:rPr lang="ro-RO" baseline="-25000"/>
              <a:t>oe</a:t>
            </a:r>
            <a:r>
              <a:rPr lang="ro-RO"/>
              <a:t> – admitanța de ieşire a TB (impedanța de ieşire = 1/h</a:t>
            </a:r>
            <a:r>
              <a:rPr lang="ro-RO" baseline="-25000"/>
              <a:t>oe</a:t>
            </a:r>
            <a:r>
              <a:rPr lang="ro-RO"/>
              <a:t>).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0C457A-5A60-46E2-82FF-E3D7C8BF4FDB}" type="datetime1">
              <a:rPr lang="en-US" smtClean="0"/>
              <a:t>11/6/2020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23EEF-77ED-4883-9F09-8452529C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35" y="4016693"/>
            <a:ext cx="355473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Modelul hibrid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Condițiile de determinare a parametrilor hibrizi rezultă din sistemul de ecuații care descrie modelul: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 sz="2200"/>
              <a:t>h</a:t>
            </a:r>
            <a:r>
              <a:rPr lang="ro-RO" sz="2200" baseline="-25000"/>
              <a:t>ie</a:t>
            </a:r>
            <a:r>
              <a:rPr lang="ro-RO" sz="2200"/>
              <a:t> se determină pentru ieşirea scurtcircuitată</a:t>
            </a:r>
            <a:r>
              <a:rPr lang="en-US" sz="2200"/>
              <a:t> (</a:t>
            </a:r>
            <a:r>
              <a:rPr lang="en-US" sz="2200" i="1"/>
              <a:t>V</a:t>
            </a:r>
            <a:r>
              <a:rPr lang="en-US" sz="2200" i="1" baseline="-25000"/>
              <a:t>o</a:t>
            </a:r>
            <a:r>
              <a:rPr lang="en-US" sz="2200"/>
              <a:t>=0)</a:t>
            </a:r>
            <a:r>
              <a:rPr lang="ro-RO" sz="2200"/>
              <a:t>;</a:t>
            </a:r>
          </a:p>
          <a:p>
            <a:r>
              <a:rPr lang="ro-RO" sz="2200"/>
              <a:t>h</a:t>
            </a:r>
            <a:r>
              <a:rPr lang="ro-RO" sz="2200" baseline="-25000"/>
              <a:t>re</a:t>
            </a:r>
            <a:r>
              <a:rPr lang="ro-RO" sz="2200"/>
              <a:t> </a:t>
            </a:r>
            <a:r>
              <a:rPr lang="en-US" sz="2200"/>
              <a:t>se determin</a:t>
            </a:r>
            <a:r>
              <a:rPr lang="ro-RO" sz="2200"/>
              <a:t>ă pentru intrarea în gol</a:t>
            </a:r>
            <a:r>
              <a:rPr lang="en-US" sz="2200"/>
              <a:t> (</a:t>
            </a:r>
            <a:r>
              <a:rPr lang="en-US" sz="2200" i="1"/>
              <a:t>i</a:t>
            </a:r>
            <a:r>
              <a:rPr lang="en-US" sz="2200" i="1" baseline="-25000"/>
              <a:t>i</a:t>
            </a:r>
            <a:r>
              <a:rPr lang="en-US" sz="2200"/>
              <a:t>=0)</a:t>
            </a:r>
            <a:r>
              <a:rPr lang="ro-RO" sz="2200"/>
              <a:t>;</a:t>
            </a:r>
          </a:p>
          <a:p>
            <a:r>
              <a:rPr lang="ro-RO" sz="2200"/>
              <a:t>h</a:t>
            </a:r>
            <a:r>
              <a:rPr lang="ro-RO" sz="2200" baseline="-25000"/>
              <a:t>fe</a:t>
            </a:r>
            <a:r>
              <a:rPr lang="ro-RO" sz="2200"/>
              <a:t> </a:t>
            </a:r>
            <a:r>
              <a:rPr lang="en-US" sz="2200"/>
              <a:t>se determin</a:t>
            </a:r>
            <a:r>
              <a:rPr lang="ro-RO" sz="2200"/>
              <a:t>ă pentru ieşirea scurtcircuitată</a:t>
            </a:r>
            <a:r>
              <a:rPr lang="en-US" sz="2200"/>
              <a:t> (</a:t>
            </a:r>
            <a:r>
              <a:rPr lang="en-US" sz="2200" i="1"/>
              <a:t>V</a:t>
            </a:r>
            <a:r>
              <a:rPr lang="en-US" sz="2200" i="1" baseline="-25000"/>
              <a:t>o</a:t>
            </a:r>
            <a:r>
              <a:rPr lang="en-US" sz="2200"/>
              <a:t>=0)</a:t>
            </a:r>
            <a:r>
              <a:rPr lang="ro-RO" sz="2200"/>
              <a:t>;</a:t>
            </a:r>
          </a:p>
          <a:p>
            <a:r>
              <a:rPr lang="ro-RO" sz="2200"/>
              <a:t>h</a:t>
            </a:r>
            <a:r>
              <a:rPr lang="ro-RO" sz="2200" baseline="-25000"/>
              <a:t>oe</a:t>
            </a:r>
            <a:r>
              <a:rPr lang="ro-RO" sz="2200"/>
              <a:t> </a:t>
            </a:r>
            <a:r>
              <a:rPr lang="en-US" sz="2200"/>
              <a:t>se determin</a:t>
            </a:r>
            <a:r>
              <a:rPr lang="ro-RO" sz="2200"/>
              <a:t>ă pentru intrarea în gol</a:t>
            </a:r>
            <a:r>
              <a:rPr lang="en-US" sz="2200"/>
              <a:t> (</a:t>
            </a:r>
            <a:r>
              <a:rPr lang="en-US" sz="2200" i="1"/>
              <a:t>i</a:t>
            </a:r>
            <a:r>
              <a:rPr lang="en-US" sz="2200" i="1" baseline="-25000"/>
              <a:t>i</a:t>
            </a:r>
            <a:r>
              <a:rPr lang="en-US" sz="2200"/>
              <a:t>=0)</a:t>
            </a:r>
            <a:r>
              <a:rPr lang="ro-RO" sz="2200"/>
              <a:t>.</a:t>
            </a:r>
            <a:endParaRPr lang="en-US" sz="2200"/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FCD2F5-2B93-4DC1-B102-0ABD86D60F3A}" type="datetime1">
              <a:rPr lang="en-US" smtClean="0"/>
              <a:t>11/6/2020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>
              <a:xfrm>
                <a:off x="4602488" y="2958787"/>
                <a:ext cx="2738575" cy="94042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8" y="2958787"/>
                <a:ext cx="2738575" cy="9404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C5F2D55-228C-4B11-8435-7A14CA7E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528886"/>
            <a:ext cx="2962275" cy="1800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9B4676-8014-47DD-8549-83E5FBCF6A91}"/>
                  </a:ext>
                </a:extLst>
              </p:cNvPr>
              <p:cNvSpPr txBox="1"/>
              <p:nvPr/>
            </p:nvSpPr>
            <p:spPr>
              <a:xfrm>
                <a:off x="8178503" y="3381966"/>
                <a:ext cx="1319144" cy="688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𝑖𝑒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9B4676-8014-47DD-8549-83E5FBCF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503" y="3381966"/>
                <a:ext cx="1319144" cy="688073"/>
              </a:xfrm>
              <a:prstGeom prst="rect">
                <a:avLst/>
              </a:prstGeom>
              <a:blipFill>
                <a:blip r:embed="rId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FA3417-77A2-42B4-AD87-5284DD8561EC}"/>
                  </a:ext>
                </a:extLst>
              </p:cNvPr>
              <p:cNvSpPr txBox="1"/>
              <p:nvPr/>
            </p:nvSpPr>
            <p:spPr>
              <a:xfrm>
                <a:off x="8169113" y="4267511"/>
                <a:ext cx="1303818" cy="690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FA3417-77A2-42B4-AD87-5284DD856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13" y="4267511"/>
                <a:ext cx="1303818" cy="690061"/>
              </a:xfrm>
              <a:prstGeom prst="rect">
                <a:avLst/>
              </a:prstGeom>
              <a:blipFill>
                <a:blip r:embed="rId5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68C9D-EC1B-43A7-83E3-A620DE6DCCA2}"/>
                  </a:ext>
                </a:extLst>
              </p:cNvPr>
              <p:cNvSpPr txBox="1"/>
              <p:nvPr/>
            </p:nvSpPr>
            <p:spPr>
              <a:xfrm>
                <a:off x="8178503" y="5155044"/>
                <a:ext cx="1345048" cy="688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𝑓𝑒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68C9D-EC1B-43A7-83E3-A620DE6DC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503" y="5155044"/>
                <a:ext cx="1345048" cy="6880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9FEEA-E485-484A-8B96-5035685FA4E9}"/>
                  </a:ext>
                </a:extLst>
              </p:cNvPr>
              <p:cNvSpPr txBox="1"/>
              <p:nvPr/>
            </p:nvSpPr>
            <p:spPr>
              <a:xfrm>
                <a:off x="8169113" y="6031414"/>
                <a:ext cx="1313436" cy="690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𝑜𝑒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9FEEA-E485-484A-8B96-5035685FA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13" y="6031414"/>
                <a:ext cx="1313436" cy="6900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82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ro-RO" b="1">
                <a:latin typeface="+mn-lt"/>
              </a:rPr>
              <a:t>Modelul pi-hibrid</a:t>
            </a:r>
            <a:r>
              <a:rPr lang="en-US" b="1">
                <a:latin typeface="+mn-lt"/>
              </a:rPr>
              <a:t> (</a:t>
            </a:r>
            <a:r>
              <a:rPr lang="el-GR" b="1">
                <a:latin typeface="+mn-lt"/>
                <a:sym typeface="Symbol" panose="05050102010706020507" pitchFamily="18" charset="2"/>
              </a:rPr>
              <a:t></a:t>
            </a:r>
            <a:r>
              <a:rPr lang="en-US" b="1">
                <a:latin typeface="+mn-lt"/>
              </a:rPr>
              <a:t>-hibrid)</a:t>
            </a:r>
            <a:endParaRPr lang="ro-RO" b="1">
              <a:latin typeface="+mn-lt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Modelul pi-hibrid se dezvoltă pentru un TB de tipul npn în conexiune EC și de forma:</a:t>
            </a:r>
            <a:endParaRPr lang="en-US"/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58E629-396A-44C2-9438-7CFA449275D6}" type="datetime1">
              <a:rPr lang="en-US" smtClean="0"/>
              <a:t>11/6/2020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68F9EF-138E-472F-844F-57006D9A59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8CE1C-FDD5-44D2-B0EE-D7FA43B4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686050"/>
            <a:ext cx="7029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3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Modelul pi-hibrid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(</a:t>
            </a:r>
            <a:r>
              <a:rPr kumimoji="0" lang="el-GR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Symbol" panose="05050102010706020507" pitchFamily="18" charset="2"/>
              </a:rPr>
              <a:t>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-hibrid)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AA07C6-3932-4A91-8F71-A2D242AFC1F6}" type="datetime1">
              <a:rPr lang="en-US" smtClean="0"/>
              <a:t>11/6/2020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D58EB0-7FFA-45AB-9CEF-61B8FD39D8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9747" y="1853522"/>
            <a:ext cx="52378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o-RO" sz="2000" b="1"/>
              <a:t>Semnificația parametrilor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b="1">
                <a:solidFill>
                  <a:srgbClr val="05A794"/>
                </a:solidFill>
              </a:rPr>
              <a:t>r</a:t>
            </a:r>
            <a:r>
              <a:rPr lang="en-US" sz="2000" b="1" baseline="-25000">
                <a:solidFill>
                  <a:srgbClr val="05A794"/>
                </a:solidFill>
              </a:rPr>
              <a:t>b</a:t>
            </a:r>
            <a:r>
              <a:rPr lang="en-US" sz="2000"/>
              <a:t>=</a:t>
            </a:r>
            <a:r>
              <a:rPr lang="ro-RO" sz="2000"/>
              <a:t>rezistența serie a bazei</a:t>
            </a:r>
            <a:endParaRPr lang="en-US" sz="2000"/>
          </a:p>
          <a:p>
            <a:pPr eaLnBrk="1" hangingPunct="1">
              <a:buFont typeface="Wingdings 3" pitchFamily="18" charset="2"/>
              <a:buNone/>
            </a:pPr>
            <a:r>
              <a:rPr lang="ro-RO" sz="2000" b="1">
                <a:solidFill>
                  <a:srgbClr val="05A794"/>
                </a:solidFill>
              </a:rPr>
              <a:t>C</a:t>
            </a:r>
            <a:r>
              <a:rPr lang="ro-RO" sz="2000" b="1" baseline="-25000">
                <a:solidFill>
                  <a:srgbClr val="05A794"/>
                </a:solidFill>
                <a:sym typeface="Symbol" panose="05050102010706020507" pitchFamily="18" charset="2"/>
              </a:rPr>
              <a:t></a:t>
            </a:r>
            <a:r>
              <a:rPr lang="ro-RO" sz="2000"/>
              <a:t>=capacitatea de difuzie a joncțiunii BE</a:t>
            </a:r>
            <a:endParaRPr lang="en-US" sz="2000"/>
          </a:p>
          <a:p>
            <a:pPr eaLnBrk="1" hangingPunct="1">
              <a:buFont typeface="Wingdings 3" pitchFamily="18" charset="2"/>
              <a:buNone/>
            </a:pPr>
            <a:r>
              <a:rPr lang="ro-RO" sz="2000" b="1">
                <a:solidFill>
                  <a:srgbClr val="05A794"/>
                </a:solidFill>
              </a:rPr>
              <a:t>r</a:t>
            </a:r>
            <a:r>
              <a:rPr lang="ro-RO" sz="2000" b="1" baseline="-25000">
                <a:solidFill>
                  <a:srgbClr val="05A794"/>
                </a:solidFill>
                <a:sym typeface="Symbol" panose="05050102010706020507" pitchFamily="18" charset="2"/>
              </a:rPr>
              <a:t></a:t>
            </a:r>
            <a:r>
              <a:rPr lang="ro-RO" sz="2000"/>
              <a:t>=rezistența de difuzie a joncțiunii BE</a:t>
            </a:r>
            <a:endParaRPr lang="en-US" sz="2000"/>
          </a:p>
          <a:p>
            <a:pPr eaLnBrk="1" hangingPunct="1">
              <a:buFont typeface="Wingdings 3" pitchFamily="18" charset="2"/>
              <a:buNone/>
            </a:pPr>
            <a:r>
              <a:rPr lang="ro-RO" sz="2000" b="1">
                <a:solidFill>
                  <a:srgbClr val="05A794"/>
                </a:solidFill>
              </a:rPr>
              <a:t>C</a:t>
            </a:r>
            <a:r>
              <a:rPr lang="ro-RO" sz="2000" b="1" baseline="-25000">
                <a:solidFill>
                  <a:srgbClr val="05A794"/>
                </a:solidFill>
              </a:rPr>
              <a:t>je</a:t>
            </a:r>
            <a:r>
              <a:rPr lang="ro-RO" sz="2000"/>
              <a:t>=capacitatea joncțiunii BE</a:t>
            </a:r>
            <a:endParaRPr lang="en-US" sz="2000"/>
          </a:p>
          <a:p>
            <a:pPr eaLnBrk="1" hangingPunct="1">
              <a:buFont typeface="Wingdings 3" pitchFamily="18" charset="2"/>
              <a:buNone/>
            </a:pPr>
            <a:r>
              <a:rPr lang="ro-RO" sz="2000" b="1">
                <a:solidFill>
                  <a:srgbClr val="05A794"/>
                </a:solidFill>
              </a:rPr>
              <a:t>r</a:t>
            </a:r>
            <a:r>
              <a:rPr lang="ro-RO" sz="2000" b="1" baseline="-25000">
                <a:solidFill>
                  <a:srgbClr val="05A794"/>
                </a:solidFill>
              </a:rPr>
              <a:t>ex</a:t>
            </a:r>
            <a:r>
              <a:rPr lang="ro-RO" sz="2000"/>
              <a:t>=rezistența serie a emitorului (1...2Ω)</a:t>
            </a:r>
            <a:endParaRPr lang="en-US" sz="2000"/>
          </a:p>
          <a:p>
            <a:pPr eaLnBrk="1" hangingPunct="1">
              <a:buFont typeface="Wingdings 3" pitchFamily="18" charset="2"/>
              <a:buNone/>
            </a:pPr>
            <a:r>
              <a:rPr lang="en-US" sz="2000" b="1">
                <a:solidFill>
                  <a:srgbClr val="05A794"/>
                </a:solidFill>
              </a:rPr>
              <a:t>r</a:t>
            </a:r>
            <a:r>
              <a:rPr lang="en-US" sz="2000" b="1" baseline="-25000">
                <a:solidFill>
                  <a:srgbClr val="05A794"/>
                </a:solidFill>
              </a:rPr>
              <a:t>c</a:t>
            </a:r>
            <a:r>
              <a:rPr lang="en-US" sz="2000"/>
              <a:t>=rezistența serie a colectorului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b="1">
                <a:solidFill>
                  <a:srgbClr val="05A794"/>
                </a:solidFill>
              </a:rPr>
              <a:t>C</a:t>
            </a:r>
            <a:r>
              <a:rPr lang="en-US" sz="2000" b="1" baseline="-25000">
                <a:solidFill>
                  <a:srgbClr val="05A794"/>
                </a:solidFill>
              </a:rPr>
              <a:t>s</a:t>
            </a:r>
            <a:r>
              <a:rPr lang="en-US" sz="2000"/>
              <a:t>=capacitatea joncțiunii colector-substrat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b="1">
                <a:solidFill>
                  <a:srgbClr val="05A794"/>
                </a:solidFill>
              </a:rPr>
              <a:t>r</a:t>
            </a:r>
            <a:r>
              <a:rPr lang="en-US" sz="2000" b="1" baseline="-25000">
                <a:solidFill>
                  <a:srgbClr val="05A794"/>
                </a:solidFill>
              </a:rPr>
              <a:t>o</a:t>
            </a:r>
            <a:r>
              <a:rPr lang="en-US" sz="2000"/>
              <a:t>=rezistența de ieşire</a:t>
            </a:r>
            <a:endParaRPr lang="ro-RO" sz="2000"/>
          </a:p>
          <a:p>
            <a:pPr eaLnBrk="1" hangingPunct="1">
              <a:buNone/>
            </a:pPr>
            <a:r>
              <a:rPr lang="en-US" sz="2000" b="1">
                <a:solidFill>
                  <a:srgbClr val="05A794"/>
                </a:solidFill>
              </a:rPr>
              <a:t>g</a:t>
            </a:r>
            <a:r>
              <a:rPr lang="en-US" sz="2000" b="1" baseline="-25000">
                <a:solidFill>
                  <a:srgbClr val="05A794"/>
                </a:solidFill>
              </a:rPr>
              <a:t>m</a:t>
            </a:r>
            <a:r>
              <a:rPr lang="en-US" sz="2000"/>
              <a:t>=transconductanța sau panta</a:t>
            </a:r>
          </a:p>
          <a:p>
            <a:pPr eaLnBrk="1" hangingPunct="1">
              <a:buNone/>
            </a:pPr>
            <a:r>
              <a:rPr lang="en-US" sz="2000" b="1">
                <a:solidFill>
                  <a:srgbClr val="05A794"/>
                </a:solidFill>
              </a:rPr>
              <a:t>r</a:t>
            </a:r>
            <a:r>
              <a:rPr lang="en-US" sz="2000" b="1" baseline="-25000">
                <a:solidFill>
                  <a:srgbClr val="05A794"/>
                </a:solidFill>
              </a:rPr>
              <a:t>μ</a:t>
            </a:r>
            <a:r>
              <a:rPr lang="en-US" sz="2000"/>
              <a:t>=rezistența de difuzie a joncțiunii BC polarizată invers</a:t>
            </a:r>
          </a:p>
          <a:p>
            <a:pPr eaLnBrk="1" hangingPunct="1">
              <a:buNone/>
            </a:pPr>
            <a:r>
              <a:rPr lang="en-US" sz="2000" b="1">
                <a:solidFill>
                  <a:srgbClr val="05A794"/>
                </a:solidFill>
              </a:rPr>
              <a:t>C</a:t>
            </a:r>
            <a:r>
              <a:rPr lang="en-US" sz="2000" b="1" baseline="-25000">
                <a:solidFill>
                  <a:srgbClr val="05A794"/>
                </a:solidFill>
              </a:rPr>
              <a:t>μ</a:t>
            </a:r>
            <a:r>
              <a:rPr lang="en-US" sz="2000"/>
              <a:t>=capacitatea joncțiunii BC polarizată invers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E61F4-DCB9-4A29-88FF-12A86F26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308" y="105230"/>
            <a:ext cx="3514725" cy="1666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D105F0-5607-40B5-A535-88F08F62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1" y="1950581"/>
            <a:ext cx="6265545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Caracteristici statice</a:t>
            </a:r>
            <a:endParaRPr lang="en-US" sz="60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Curentul de colector depinde de tensiunea B-E:</a:t>
            </a: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unde</a:t>
            </a:r>
          </a:p>
          <a:p>
            <a:pPr lvl="1"/>
            <a:r>
              <a:rPr lang="ro-RO" i="1"/>
              <a:t>I</a:t>
            </a:r>
            <a:r>
              <a:rPr lang="ro-RO" i="1" baseline="-25000"/>
              <a:t>S</a:t>
            </a:r>
            <a:r>
              <a:rPr lang="ro-RO"/>
              <a:t> este curentul de saturație la polarizare inversă a joncțiunii BE</a:t>
            </a:r>
          </a:p>
          <a:p>
            <a:pPr lvl="1"/>
            <a:r>
              <a:rPr lang="ro-RO" i="1"/>
              <a:t>U</a:t>
            </a:r>
            <a:r>
              <a:rPr lang="ro-RO" i="1" baseline="-25000"/>
              <a:t>T</a:t>
            </a:r>
            <a:r>
              <a:rPr lang="ro-RO"/>
              <a:t> – tensiunea termică. La 300K, U</a:t>
            </a:r>
            <a:r>
              <a:rPr lang="ro-RO" baseline="-25000"/>
              <a:t>T</a:t>
            </a:r>
            <a:r>
              <a:rPr lang="ro-RO"/>
              <a:t>=26mV</a:t>
            </a:r>
          </a:p>
          <a:p>
            <a:r>
              <a:rPr lang="ro-RO">
                <a:solidFill>
                  <a:srgbClr val="C00000"/>
                </a:solidFill>
              </a:rPr>
              <a:t>Acțiunea tranzistorului constă în controlul curentului (i</a:t>
            </a:r>
            <a:r>
              <a:rPr lang="ro-RO" baseline="-25000">
                <a:solidFill>
                  <a:srgbClr val="C00000"/>
                </a:solidFill>
              </a:rPr>
              <a:t>C</a:t>
            </a:r>
            <a:r>
              <a:rPr lang="ro-RO">
                <a:solidFill>
                  <a:srgbClr val="C00000"/>
                </a:solidFill>
              </a:rPr>
              <a:t>) de la un terminal </a:t>
            </a:r>
            <a:r>
              <a:rPr lang="en-US">
                <a:solidFill>
                  <a:srgbClr val="C00000"/>
                </a:solidFill>
              </a:rPr>
              <a:t>(colectorul) </a:t>
            </a:r>
            <a:r>
              <a:rPr lang="ro-RO">
                <a:solidFill>
                  <a:srgbClr val="C00000"/>
                </a:solidFill>
              </a:rPr>
              <a:t>de către tensiunea (u</a:t>
            </a:r>
            <a:r>
              <a:rPr lang="ro-RO" baseline="-25000">
                <a:solidFill>
                  <a:srgbClr val="C00000"/>
                </a:solidFill>
              </a:rPr>
              <a:t>BE</a:t>
            </a:r>
            <a:r>
              <a:rPr lang="ro-RO">
                <a:solidFill>
                  <a:srgbClr val="C00000"/>
                </a:solidFill>
              </a:rPr>
              <a:t>) dintre celelalte două terminale</a:t>
            </a:r>
            <a:r>
              <a:rPr lang="en-US">
                <a:solidFill>
                  <a:srgbClr val="C00000"/>
                </a:solidFill>
              </a:rPr>
              <a:t> (baza </a:t>
            </a:r>
            <a:r>
              <a:rPr lang="ro-RO">
                <a:solidFill>
                  <a:srgbClr val="C00000"/>
                </a:solidFill>
              </a:rPr>
              <a:t>şi emitorul).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6490-0928-4EB3-99A9-946D09C6D62B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68802A89-AB39-460D-9DDA-692E408DBB5E}"/>
                  </a:ext>
                </a:extLst>
              </p:cNvPr>
              <p:cNvSpPr txBox="1"/>
              <p:nvPr/>
            </p:nvSpPr>
            <p:spPr>
              <a:xfrm>
                <a:off x="5073290" y="2445774"/>
                <a:ext cx="2045419" cy="82836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o-RO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p>
                        <m:sSupPr>
                          <m:ctrlP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o-RO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o-RO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o-RO" sz="2800"/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68802A89-AB39-460D-9DDA-692E408D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90" y="2445774"/>
                <a:ext cx="2045419" cy="828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247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Modelul pi-hibrid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(</a:t>
            </a:r>
            <a:r>
              <a:rPr kumimoji="0" lang="el-GR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Symbol" panose="05050102010706020507" pitchFamily="18" charset="2"/>
              </a:rPr>
              <a:t>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-hibrid)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>
              <a:buNone/>
              <a:defRPr/>
            </a:pPr>
            <a:r>
              <a:rPr lang="ro-RO" b="1">
                <a:solidFill>
                  <a:srgbClr val="05A794"/>
                </a:solidFill>
              </a:rPr>
              <a:t>Observații: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o-RO" sz="2400"/>
              <a:t>În mod obișnuit </a:t>
            </a:r>
            <a:r>
              <a:rPr lang="ro-RO" sz="2400" b="1"/>
              <a:t>r</a:t>
            </a:r>
            <a:r>
              <a:rPr lang="el-GR" sz="2400" b="1" baseline="-25000">
                <a:cs typeface="Arial" charset="0"/>
              </a:rPr>
              <a:t>μ</a:t>
            </a:r>
            <a:r>
              <a:rPr lang="ro-RO" sz="2400" b="1">
                <a:cs typeface="Arial" charset="0"/>
              </a:rPr>
              <a:t> </a:t>
            </a:r>
            <a:r>
              <a:rPr lang="ro-RO" sz="2400">
                <a:cs typeface="Arial" charset="0"/>
              </a:rPr>
              <a:t>este de ordinul M</a:t>
            </a:r>
            <a:r>
              <a:rPr lang="el-GR" sz="2400">
                <a:cs typeface="Arial" charset="0"/>
              </a:rPr>
              <a:t>Ω</a:t>
            </a:r>
            <a:r>
              <a:rPr lang="ro-RO" sz="2400">
                <a:cs typeface="Arial" charset="0"/>
              </a:rPr>
              <a:t> și poate fi neglijat (se înlocuieşte cu gol).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o-RO" sz="2400">
                <a:cs typeface="Arial" charset="0"/>
              </a:rPr>
              <a:t>Capacitatea </a:t>
            </a:r>
            <a:r>
              <a:rPr lang="ro-RO" sz="2400" b="1">
                <a:cs typeface="Arial" charset="0"/>
              </a:rPr>
              <a:t>C</a:t>
            </a:r>
            <a:r>
              <a:rPr lang="el-GR" sz="2400" b="1" baseline="-25000">
                <a:cs typeface="Arial" charset="0"/>
              </a:rPr>
              <a:t>μ</a:t>
            </a:r>
            <a:r>
              <a:rPr lang="ro-RO" sz="2400">
                <a:cs typeface="Arial" charset="0"/>
              </a:rPr>
              <a:t> este mult mai mică decât </a:t>
            </a:r>
            <a:r>
              <a:rPr lang="ro-RO" sz="2400" b="1">
                <a:cs typeface="Arial" charset="0"/>
              </a:rPr>
              <a:t>C</a:t>
            </a:r>
            <a:r>
              <a:rPr lang="el-GR" sz="2400" b="1" baseline="-25000">
                <a:cs typeface="Arial" charset="0"/>
                <a:sym typeface="Symbol" panose="05050102010706020507" pitchFamily="18" charset="2"/>
              </a:rPr>
              <a:t></a:t>
            </a:r>
            <a:r>
              <a:rPr lang="ro-RO" sz="2400">
                <a:cs typeface="Arial" charset="0"/>
              </a:rPr>
              <a:t>, dar din cauza reacției, conduce, prin efect Miller, la capacitatea Miller care se adaugă la </a:t>
            </a:r>
            <a:r>
              <a:rPr lang="ro-RO" sz="2400" b="1">
                <a:cs typeface="Arial" charset="0"/>
              </a:rPr>
              <a:t>C</a:t>
            </a:r>
            <a:r>
              <a:rPr lang="el-GR" sz="2400" b="1" baseline="-25000">
                <a:cs typeface="Arial" charset="0"/>
                <a:sym typeface="Symbol" panose="05050102010706020507" pitchFamily="18" charset="2"/>
              </a:rPr>
              <a:t></a:t>
            </a:r>
            <a:r>
              <a:rPr lang="ro-RO" sz="2400">
                <a:cs typeface="Arial" charset="0"/>
              </a:rPr>
              <a:t> (pe schema echivalentă obținută după aplicarea teoremei Miller).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CF314-4909-4B23-851C-FFABB04C5F56}" type="datetime1">
              <a:rPr lang="en-US" smtClean="0"/>
              <a:t>11/6/2020</a:t>
            </a:fld>
            <a:endParaRPr lang="en-US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2881A9-6474-4D60-B018-374D84985C3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01E2E-99CC-4CD9-8FFE-72A13650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15" y="3889217"/>
            <a:ext cx="38557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0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Modelul pi-hibrid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(</a:t>
            </a:r>
            <a:r>
              <a:rPr kumimoji="0" lang="el-GR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Symbol" panose="05050102010706020507" pitchFamily="18" charset="2"/>
              </a:rPr>
              <a:t>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-hibrid)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None/>
              <a:defRPr/>
            </a:pPr>
            <a:r>
              <a:rPr lang="ro-RO" sz="2400" b="1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Observații</a:t>
            </a:r>
            <a:r>
              <a:rPr lang="ro-RO" sz="24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 </a:t>
            </a:r>
            <a:r>
              <a:rPr lang="ro-RO" sz="20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(continuare)</a:t>
            </a:r>
            <a:r>
              <a:rPr lang="ro-RO" sz="24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: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ro-RO" sz="2400">
                <a:cs typeface="Arial" charset="0"/>
              </a:rPr>
              <a:t>Numărul mare de componente ale modelului pi-hibrid complet necesită analiză cu ajutorul calculatorului.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ro-RO" sz="2400">
                <a:cs typeface="Arial" charset="0"/>
              </a:rPr>
              <a:t>Capacitățile modelului influențează comportarea în frecvență a TB şi anume determină frecvența de tăiere superioară a montajului în care este conectat TB </a:t>
            </a:r>
            <a:br>
              <a:rPr lang="ro-RO" sz="2400">
                <a:cs typeface="Arial" charset="0"/>
              </a:rPr>
            </a:br>
            <a:r>
              <a:rPr lang="ro-RO" sz="2400">
                <a:cs typeface="Arial" charset="0"/>
              </a:rPr>
              <a:t>(= frecvența maximă a semnalului pe care </a:t>
            </a:r>
            <a:br>
              <a:rPr lang="ro-RO" sz="2400">
                <a:cs typeface="Arial" charset="0"/>
              </a:rPr>
            </a:br>
            <a:r>
              <a:rPr lang="ro-RO" sz="2400">
                <a:cs typeface="Arial" charset="0"/>
              </a:rPr>
              <a:t>îl poate reda tranzistorul fără modificarea </a:t>
            </a:r>
            <a:br>
              <a:rPr lang="ro-RO" sz="2400">
                <a:cs typeface="Arial" charset="0"/>
              </a:rPr>
            </a:br>
            <a:r>
              <a:rPr lang="ro-RO" sz="2400">
                <a:cs typeface="Arial" charset="0"/>
              </a:rPr>
              <a:t>semnificativă a amplitudinii semnalului </a:t>
            </a:r>
            <a:br>
              <a:rPr lang="ro-RO" sz="2400">
                <a:cs typeface="Arial" charset="0"/>
              </a:rPr>
            </a:br>
            <a:r>
              <a:rPr lang="ro-RO" sz="2400">
                <a:cs typeface="Arial" charset="0"/>
              </a:rPr>
              <a:t>prelucrat).</a:t>
            </a:r>
            <a:endParaRPr lang="en-US" sz="2400"/>
          </a:p>
        </p:txBody>
      </p:sp>
      <p:sp>
        <p:nvSpPr>
          <p:cNvPr id="542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EC85CF-D1AB-4F45-A6B5-A04EE9DA0F9B}" type="datetime1">
              <a:rPr lang="en-US" smtClean="0"/>
              <a:t>11/6/2020</a:t>
            </a:fld>
            <a:endParaRPr lang="en-US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0D909A-677E-4CF1-8F92-71C0CDD798A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6064B-1C1C-4852-9031-4C06CDFA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15" y="3889217"/>
            <a:ext cx="38557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1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Modelul pi-hibrid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(</a:t>
            </a:r>
            <a:r>
              <a:rPr kumimoji="0" lang="el-GR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Symbol" panose="05050102010706020507" pitchFamily="18" charset="2"/>
              </a:rPr>
              <a:t>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-hibrid)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simplificat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b="1">
                <a:solidFill>
                  <a:srgbClr val="05A794"/>
                </a:solidFill>
              </a:rPr>
              <a:t>Modelul simplificat </a:t>
            </a:r>
            <a:r>
              <a:rPr lang="ro-RO" sz="2400"/>
              <a:t>conține doar rezistența bază-emitor şi sursa </a:t>
            </a:r>
            <a:br>
              <a:rPr lang="ro-RO" sz="2400"/>
            </a:br>
            <a:r>
              <a:rPr lang="ro-RO" sz="2400"/>
              <a:t>de curent controlată de tensiunea bază-emitor (valoarea de c.a.)</a:t>
            </a:r>
          </a:p>
          <a:p>
            <a:pPr eaLnBrk="1" hangingPunct="1"/>
            <a:r>
              <a:rPr lang="en-US" sz="2400" b="1">
                <a:solidFill>
                  <a:srgbClr val="05A794"/>
                </a:solidFill>
              </a:rPr>
              <a:t>Panta tranzistorului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ro-RO" sz="2400"/>
              <a:t>Relația utilizată este  </a:t>
            </a:r>
            <a:r>
              <a:rPr lang="ro-RO" sz="2400" b="1">
                <a:solidFill>
                  <a:srgbClr val="FF0000"/>
                </a:solidFill>
              </a:rPr>
              <a:t>g</a:t>
            </a:r>
            <a:r>
              <a:rPr lang="ro-RO" sz="2400" b="1" baseline="-25000">
                <a:solidFill>
                  <a:srgbClr val="FF0000"/>
                </a:solidFill>
              </a:rPr>
              <a:t>m</a:t>
            </a:r>
            <a:r>
              <a:rPr lang="ro-RO" sz="2400" b="1">
                <a:solidFill>
                  <a:srgbClr val="FF0000"/>
                </a:solidFill>
              </a:rPr>
              <a:t>=40I</a:t>
            </a:r>
            <a:r>
              <a:rPr lang="ro-RO" sz="2400" b="1" baseline="-25000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05A794"/>
                </a:solidFill>
              </a:rPr>
              <a:t>Rezisten</a:t>
            </a:r>
            <a:r>
              <a:rPr lang="ro-RO" sz="2400" b="1">
                <a:solidFill>
                  <a:srgbClr val="05A794"/>
                </a:solidFill>
              </a:rPr>
              <a:t>ța de difuzie a joncțiunii B-E</a:t>
            </a:r>
            <a:endParaRPr lang="en-US" sz="2400" b="1">
              <a:solidFill>
                <a:srgbClr val="05A794"/>
              </a:solidFill>
            </a:endParaRPr>
          </a:p>
        </p:txBody>
      </p:sp>
      <p:sp>
        <p:nvSpPr>
          <p:cNvPr id="8197" name="Date Placeholder 4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1742F7-D5CA-4197-8083-10D4FF6DAFDA}" type="datetime1">
              <a:rPr lang="en-US" smtClean="0"/>
              <a:t>11/6/2020</a:t>
            </a:fld>
            <a:endParaRPr lang="en-US"/>
          </a:p>
        </p:txBody>
      </p:sp>
      <p:sp>
        <p:nvSpPr>
          <p:cNvPr id="8198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819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32BAB1-0573-41BA-AC0A-7EF0526AD54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Object 4"/>
              <p:cNvSpPr txBox="1"/>
              <p:nvPr/>
            </p:nvSpPr>
            <p:spPr bwMode="auto">
              <a:xfrm>
                <a:off x="1110677" y="3102601"/>
                <a:ext cx="8104751" cy="85317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𝑃𝑆𝐹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𝑃𝑆𝐹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0,0259</m:t>
                          </m:r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=38,6⋅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𝑃𝑆𝐹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≅40⋅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𝑃𝑆𝐹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29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677" y="3102601"/>
                <a:ext cx="8104751" cy="8531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Object 5"/>
              <p:cNvSpPr txBox="1"/>
              <p:nvPr/>
            </p:nvSpPr>
            <p:spPr bwMode="auto">
              <a:xfrm>
                <a:off x="1110677" y="4989071"/>
                <a:ext cx="2743200" cy="117214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RO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func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29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677" y="4989071"/>
                <a:ext cx="2743200" cy="1172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2FD10-D477-4684-B850-D54200A01430}"/>
              </a:ext>
            </a:extLst>
          </p:cNvPr>
          <p:cNvGrpSpPr/>
          <p:nvPr/>
        </p:nvGrpSpPr>
        <p:grpSpPr>
          <a:xfrm>
            <a:off x="9590729" y="3689351"/>
            <a:ext cx="2138372" cy="2256908"/>
            <a:chOff x="9669315" y="3955774"/>
            <a:chExt cx="2138372" cy="2256908"/>
          </a:xfrm>
        </p:grpSpPr>
        <p:sp>
          <p:nvSpPr>
            <p:cNvPr id="5" name="TextBox 4"/>
            <p:cNvSpPr txBox="1"/>
            <p:nvPr/>
          </p:nvSpPr>
          <p:spPr>
            <a:xfrm>
              <a:off x="9669315" y="410992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>
                  <a:solidFill>
                    <a:srgbClr val="05A794"/>
                  </a:solidFill>
                  <a:latin typeface="UT Sans" panose="00000500000000000000" pitchFamily="50" charset="0"/>
                </a:rPr>
                <a:t>Relațiile utilizate în probleme:</a:t>
              </a:r>
              <a:endParaRPr lang="en-US" b="1">
                <a:solidFill>
                  <a:srgbClr val="05A794"/>
                </a:solidFill>
                <a:latin typeface="UT Sans" panose="00000500000000000000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/>
                <p:cNvSpPr txBox="1"/>
                <p:nvPr/>
              </p:nvSpPr>
              <p:spPr>
                <a:xfrm>
                  <a:off x="9912824" y="4756260"/>
                  <a:ext cx="1894863" cy="52694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=40⋅</m:t>
                        </m:r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6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824" y="4756260"/>
                  <a:ext cx="1894863" cy="526940"/>
                </a:xfrm>
                <a:prstGeom prst="rect">
                  <a:avLst/>
                </a:prstGeom>
                <a:blipFill>
                  <a:blip r:embed="rId4"/>
                  <a:stretch>
                    <a:fillRect l="-965"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5"/>
                <p:cNvSpPr txBox="1"/>
                <p:nvPr/>
              </p:nvSpPr>
              <p:spPr bwMode="auto">
                <a:xfrm>
                  <a:off x="10178280" y="5280820"/>
                  <a:ext cx="1318395" cy="89535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13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78280" y="5280820"/>
                  <a:ext cx="1318395" cy="8953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9669315" y="3955774"/>
              <a:ext cx="2138372" cy="2256908"/>
            </a:xfrm>
            <a:prstGeom prst="roundRect">
              <a:avLst/>
            </a:prstGeom>
            <a:noFill/>
            <a:ln w="50800">
              <a:solidFill>
                <a:srgbClr val="05A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B514682-964F-4B55-AB02-09E96D0C1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615" y="1825625"/>
            <a:ext cx="2514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TB ca amplificator</a:t>
            </a:r>
            <a:br>
              <a:rPr lang="ro-RO" sz="3200" b="1">
                <a:latin typeface="+mn-lt"/>
              </a:rPr>
            </a:br>
            <a:r>
              <a:rPr lang="ro-RO" sz="3200" b="1">
                <a:latin typeface="+mn-lt"/>
              </a:rPr>
              <a:t>Polarizare cu divizor de tensiune</a:t>
            </a:r>
            <a:endParaRPr lang="en-US" sz="32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i="1"/>
              <a:t>C</a:t>
            </a:r>
            <a:r>
              <a:rPr lang="ro-RO" sz="2800" baseline="-25000"/>
              <a:t>1</a:t>
            </a:r>
            <a:r>
              <a:rPr lang="ro-RO" sz="2800"/>
              <a:t> şi </a:t>
            </a:r>
            <a:r>
              <a:rPr lang="ro-RO" sz="2800" i="1"/>
              <a:t>C</a:t>
            </a:r>
            <a:r>
              <a:rPr lang="ro-RO" sz="2800" baseline="-25000"/>
              <a:t>2</a:t>
            </a:r>
            <a:r>
              <a:rPr lang="ro-RO" sz="2800"/>
              <a:t> sunt condensatoare de cuplaj</a:t>
            </a:r>
            <a:endParaRPr lang="ro-RO" sz="26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B634-CAB2-4B75-89CF-2931AC806F22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716558"/>
            <a:ext cx="6467475" cy="2967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AB1A9-D522-45FE-9ECE-A4CB8A51B571}"/>
              </a:ext>
            </a:extLst>
          </p:cNvPr>
          <p:cNvSpPr txBox="1"/>
          <p:nvPr/>
        </p:nvSpPr>
        <p:spPr>
          <a:xfrm>
            <a:off x="7014541" y="2523966"/>
            <a:ext cx="48297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i="1"/>
              <a:t>C</a:t>
            </a:r>
            <a:r>
              <a:rPr lang="ro-RO" sz="2400" baseline="-25000"/>
              <a:t>1</a:t>
            </a:r>
            <a:r>
              <a:rPr lang="ro-RO" sz="2400"/>
              <a:t> blochează componenta de c.c. şi astfel previne modificarea potențialului din bază (</a:t>
            </a:r>
            <a:r>
              <a:rPr lang="ro-RO" sz="2400" i="1"/>
              <a:t>V</a:t>
            </a:r>
            <a:r>
              <a:rPr lang="ro-RO" sz="2400" i="1" baseline="-25000"/>
              <a:t>BQ</a:t>
            </a:r>
            <a:r>
              <a:rPr lang="ro-RO" sz="2400"/>
              <a:t>) datorită rezistenței interne a sursei de semnal, </a:t>
            </a:r>
            <a:r>
              <a:rPr lang="ro-RO" sz="2400" i="1"/>
              <a:t>R</a:t>
            </a:r>
            <a:r>
              <a:rPr lang="ro-RO" sz="2400" i="1" baseline="-25000"/>
              <a:t>S</a:t>
            </a:r>
            <a:r>
              <a:rPr lang="ro-RO" sz="24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i="1"/>
              <a:t>C</a:t>
            </a:r>
            <a:r>
              <a:rPr lang="ro-RO" sz="2400" i="1" baseline="-25000"/>
              <a:t>2</a:t>
            </a:r>
            <a:r>
              <a:rPr lang="ro-RO" sz="2400"/>
              <a:t> blochează componenta de c.c. şi astfel previne modificarea potențialului din colector (sau a tensiunii </a:t>
            </a:r>
            <a:r>
              <a:rPr lang="ro-RO" sz="2400" i="1"/>
              <a:t>V</a:t>
            </a:r>
            <a:r>
              <a:rPr lang="ro-RO" sz="2400" i="1" baseline="-25000"/>
              <a:t>CEQ</a:t>
            </a:r>
            <a:r>
              <a:rPr lang="ro-RO" sz="2400"/>
              <a:t>)</a:t>
            </a:r>
            <a:r>
              <a:rPr lang="en-US" sz="2400"/>
              <a:t> </a:t>
            </a:r>
            <a:r>
              <a:rPr lang="ro-RO" sz="2400"/>
              <a:t>datorită rezistenței de sarcină </a:t>
            </a:r>
            <a:r>
              <a:rPr lang="ro-RO" sz="2400" i="1"/>
              <a:t>R</a:t>
            </a:r>
            <a:r>
              <a:rPr lang="ro-RO" sz="2400" i="1" baseline="-25000"/>
              <a:t>L</a:t>
            </a:r>
            <a:r>
              <a:rPr lang="ro-RO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6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TB ca amplificator</a:t>
            </a:r>
            <a:b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Polarizare cu divizor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Semnalul sinusoidal de intrare determină o variație </a:t>
            </a:r>
            <a:br>
              <a:rPr lang="ro-RO" sz="2400"/>
            </a:br>
            <a:r>
              <a:rPr lang="ro-RO" sz="2400"/>
              <a:t>sinusoidală a curentului de bază în jurul valorii din PSF, </a:t>
            </a:r>
            <a:r>
              <a:rPr lang="ro-RO" sz="2400" i="1"/>
              <a:t>I</a:t>
            </a:r>
            <a:r>
              <a:rPr lang="ro-RO" sz="2400" i="1" baseline="-25000"/>
              <a:t>BQ</a:t>
            </a:r>
            <a:r>
              <a:rPr lang="ro-RO" sz="2400"/>
              <a:t>.</a:t>
            </a:r>
          </a:p>
          <a:p>
            <a:r>
              <a:rPr lang="ro-RO" sz="2400"/>
              <a:t>Curentul de colector este în fază cu cel de bază şi de amplitudine mai mare (curent amplificat!)</a:t>
            </a:r>
          </a:p>
          <a:p>
            <a:r>
              <a:rPr lang="ro-RO" sz="2400"/>
              <a:t>Tensiunea C-E scade pe măsură ce </a:t>
            </a:r>
            <a:r>
              <a:rPr lang="ro-RO" sz="2400" i="1"/>
              <a:t>I</a:t>
            </a:r>
            <a:r>
              <a:rPr lang="ro-RO" sz="2400" i="1" baseline="-25000"/>
              <a:t>C</a:t>
            </a:r>
            <a:r>
              <a:rPr lang="ro-RO" sz="2400"/>
              <a:t> creşte şi rezultă </a:t>
            </a:r>
            <a:br>
              <a:rPr lang="ro-RO" sz="2400"/>
            </a:br>
            <a:r>
              <a:rPr lang="ro-RO" sz="2400"/>
              <a:t>o defazare de -180</a:t>
            </a:r>
            <a:r>
              <a:rPr lang="ro-RO" sz="2400">
                <a:sym typeface="Symbol" panose="05050102010706020507" pitchFamily="18" charset="2"/>
              </a:rPr>
              <a:t> față de tensiunea de intrare.</a:t>
            </a:r>
          </a:p>
          <a:p>
            <a:r>
              <a:rPr lang="ro-RO" sz="2400">
                <a:sym typeface="Symbol" panose="05050102010706020507" pitchFamily="18" charset="2"/>
              </a:rPr>
              <a:t>Dreapta de sarcină dinamică (în c.a.) are altă pantă </a:t>
            </a:r>
            <a:br>
              <a:rPr lang="ro-RO" sz="2400">
                <a:sym typeface="Symbol" panose="05050102010706020507" pitchFamily="18" charset="2"/>
              </a:rPr>
            </a:br>
            <a:r>
              <a:rPr lang="ro-RO" sz="2400">
                <a:sym typeface="Symbol" panose="05050102010706020507" pitchFamily="18" charset="2"/>
              </a:rPr>
              <a:t>decât dreapta de sarcină statică (în c.c.), dată de </a:t>
            </a:r>
            <a:br>
              <a:rPr lang="ro-RO" sz="2400">
                <a:sym typeface="Symbol" panose="05050102010706020507" pitchFamily="18" charset="2"/>
              </a:rPr>
            </a:br>
            <a:r>
              <a:rPr lang="ro-RO" sz="2400">
                <a:sym typeface="Symbol" panose="05050102010706020507" pitchFamily="18" charset="2"/>
              </a:rPr>
              <a:t>gruparea paralel dintre </a:t>
            </a:r>
            <a:r>
              <a:rPr lang="ro-RO" sz="2400" i="1">
                <a:sym typeface="Symbol" panose="05050102010706020507" pitchFamily="18" charset="2"/>
              </a:rPr>
              <a:t>R</a:t>
            </a:r>
            <a:r>
              <a:rPr lang="ro-RO" sz="2400" i="1" baseline="-25000">
                <a:sym typeface="Symbol" panose="05050102010706020507" pitchFamily="18" charset="2"/>
              </a:rPr>
              <a:t>C</a:t>
            </a:r>
            <a:r>
              <a:rPr lang="ro-RO" sz="2400">
                <a:sym typeface="Symbol" panose="05050102010706020507" pitchFamily="18" charset="2"/>
              </a:rPr>
              <a:t> şi </a:t>
            </a:r>
            <a:r>
              <a:rPr lang="ro-RO" sz="2400" i="1">
                <a:sym typeface="Symbol" panose="05050102010706020507" pitchFamily="18" charset="2"/>
              </a:rPr>
              <a:t>R</a:t>
            </a:r>
            <a:r>
              <a:rPr lang="ro-RO" sz="2400" i="1" baseline="-25000">
                <a:sym typeface="Symbol" panose="05050102010706020507" pitchFamily="18" charset="2"/>
              </a:rPr>
              <a:t>L</a:t>
            </a:r>
            <a:r>
              <a:rPr lang="ro-RO" sz="2400">
                <a:sym typeface="Symbol" panose="05050102010706020507" pitchFamily="18" charset="2"/>
              </a:rPr>
              <a:t>.</a:t>
            </a:r>
          </a:p>
          <a:p>
            <a:r>
              <a:rPr lang="ro-RO" sz="2400">
                <a:sym typeface="Symbol" panose="05050102010706020507" pitchFamily="18" charset="2"/>
              </a:rPr>
              <a:t>Dreapta de sarcină statică are panta determinată </a:t>
            </a:r>
            <a:br>
              <a:rPr lang="ro-RO" sz="2400">
                <a:sym typeface="Symbol" panose="05050102010706020507" pitchFamily="18" charset="2"/>
              </a:rPr>
            </a:br>
            <a:r>
              <a:rPr lang="ro-RO" sz="2400">
                <a:sym typeface="Symbol" panose="05050102010706020507" pitchFamily="18" charset="2"/>
              </a:rPr>
              <a:t>doar de </a:t>
            </a:r>
            <a:r>
              <a:rPr lang="ro-RO" sz="2400" i="1">
                <a:sym typeface="Symbol" panose="05050102010706020507" pitchFamily="18" charset="2"/>
              </a:rPr>
              <a:t>R</a:t>
            </a:r>
            <a:r>
              <a:rPr lang="ro-RO" sz="2400" i="1" baseline="-25000">
                <a:sym typeface="Symbol" panose="05050102010706020507" pitchFamily="18" charset="2"/>
              </a:rPr>
              <a:t>C</a:t>
            </a:r>
            <a:r>
              <a:rPr lang="ro-RO" sz="2400">
                <a:sym typeface="Symbol" panose="05050102010706020507" pitchFamily="18" charset="2"/>
              </a:rPr>
              <a:t>.</a:t>
            </a:r>
            <a:endParaRPr lang="ro-RO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7F019-CDF2-4002-B8D4-64E7D9E5F39B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0" y="3237707"/>
            <a:ext cx="4381500" cy="3028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69E7B0-1A70-4735-B483-8EA881E7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13891"/>
            <a:ext cx="4619625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Amplificarea la frecven</a:t>
            </a:r>
            <a:r>
              <a:rPr lang="ro-RO" b="1">
                <a:latin typeface="+mn-lt"/>
              </a:rPr>
              <a:t>ț</a:t>
            </a:r>
            <a:r>
              <a:rPr lang="en-US" b="1">
                <a:latin typeface="+mn-lt"/>
              </a:rPr>
              <a:t>e joase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a determina amplificarea la frecvențe joase se parcurg următorii paşi: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Se determină PSF-ul TB</a:t>
            </a:r>
            <a:r>
              <a:rPr lang="ro-RO" sz="2400">
                <a:solidFill>
                  <a:srgbClr val="002060"/>
                </a:solidFill>
              </a:rPr>
              <a:t>. </a:t>
            </a:r>
            <a:r>
              <a:rPr lang="ro-RO" sz="2400"/>
              <a:t>Dintre toate mărimile din PSF cea mai importantă este curentul de colector, </a:t>
            </a:r>
            <a:r>
              <a:rPr lang="ro-RO" sz="2400" i="1"/>
              <a:t>I</a:t>
            </a:r>
            <a:r>
              <a:rPr lang="ro-RO" sz="2400" i="1" baseline="-25000"/>
              <a:t>C</a:t>
            </a:r>
            <a:r>
              <a:rPr lang="en-US" sz="2400"/>
              <a:t>,</a:t>
            </a:r>
            <a:r>
              <a:rPr lang="ro-RO" sz="2400"/>
              <a:t> cu ajutorul căruia se determină parametrii de semnal mic;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Se determină parametrii de semnal mic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(în cele mai multe cazuri doar </a:t>
            </a:r>
            <a:r>
              <a:rPr lang="ro-RO" sz="2400" i="1"/>
              <a:t>r</a:t>
            </a:r>
            <a:r>
              <a:rPr lang="el-GR" sz="2400" baseline="-25000"/>
              <a:t>π</a:t>
            </a:r>
            <a:r>
              <a:rPr lang="ro-RO" sz="2400"/>
              <a:t>);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Se</a:t>
            </a:r>
            <a:r>
              <a:rPr lang="ro-RO" b="1">
                <a:solidFill>
                  <a:srgbClr val="0070C0"/>
                </a:solidFill>
              </a:rPr>
              <a:t> d</a:t>
            </a:r>
            <a:r>
              <a:rPr lang="ro-RO" sz="2400" b="1">
                <a:solidFill>
                  <a:srgbClr val="0070C0"/>
                </a:solidFill>
              </a:rPr>
              <a:t>etermină amplificarea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pe schema echivalentă de semnal mic.</a:t>
            </a:r>
          </a:p>
          <a:p>
            <a:r>
              <a:rPr lang="ro-RO"/>
              <a:t>Aspectele se vor prezenta în detaliu la seminar.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8EA5E-9516-419F-8724-C6B1CECB677A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1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Amplificarea la frecven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ț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joase</a:t>
            </a:r>
            <a:endParaRPr lang="en-US" sz="54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Se presupune etajul de amplificare din figură: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0F31E-2FF4-424F-A145-FD96822CFE44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25609" y="511865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TB este în conexiune EC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690A8-6533-4688-BEF9-987E84DF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579907"/>
            <a:ext cx="56197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4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Amplificarea la frecven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ț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joase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Pasul 1. PSF-ul</a:t>
            </a:r>
          </a:p>
          <a:p>
            <a:r>
              <a:rPr lang="ro-RO" sz="2400"/>
              <a:t>Se determină în funcție de particularitățile circuitului, pe schema echivalentă de c.c. (sursa de c.a. se pasivizează, condensatoarele se consideră gol)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C7771-037C-43D2-A457-6049259E988E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7444401" y="4980766"/>
                <a:ext cx="1136036" cy="44841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401" y="4980766"/>
                <a:ext cx="1136036" cy="448417"/>
              </a:xfrm>
              <a:prstGeom prst="rect">
                <a:avLst/>
              </a:prstGeom>
              <a:blipFill>
                <a:blip r:embed="rId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7366615" y="3135965"/>
                <a:ext cx="1810365" cy="42703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6615" y="3135965"/>
                <a:ext cx="1810365" cy="427035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/>
              <p:cNvSpPr txBox="1"/>
              <p:nvPr/>
            </p:nvSpPr>
            <p:spPr bwMode="auto">
              <a:xfrm>
                <a:off x="7379930" y="3610972"/>
                <a:ext cx="3594100" cy="141461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9930" y="3610972"/>
                <a:ext cx="3594100" cy="1414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6744058" y="5483939"/>
                <a:ext cx="2192594" cy="80819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4058" y="5483939"/>
                <a:ext cx="2192594" cy="808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8993084" y="5502629"/>
                <a:ext cx="2912808" cy="77081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‖"/>
                          <m:endChr m:val=""/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3084" y="5502629"/>
                <a:ext cx="2912808" cy="770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ADC22C-244F-4399-BB86-4EF7EF97C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72" y="3208078"/>
            <a:ext cx="6234113" cy="31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8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0BCC-C48C-44AE-8699-9E26F347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Amplificarea la frecven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ț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joase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27DA-3E62-44CF-90E0-D6E7CFCE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 </a:t>
            </a:r>
            <a:r>
              <a:rPr lang="ro-RO" b="1"/>
              <a:t>Circuit echivalent de c.c.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85CC-629A-44B6-8247-310FF7CF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DFFC-E725-408D-9F1A-B161905E0A16}" type="datetime1">
              <a:rPr lang="en-US" smtClean="0"/>
              <a:t>11/6/2020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FBBA-2CAD-4940-8FE1-F3E57082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37E6-5615-4444-BBD0-4B498DA2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11D-27E2-4392-B8DA-5BFB42AFC86D}" type="slidenum">
              <a:rPr lang="ro-RO" smtClean="0"/>
              <a:t>38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4E740-8ED1-4F09-BD3F-5E3A840F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0674"/>
            <a:ext cx="5715000" cy="3489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DBBF3-E569-4F27-BE3D-1B61282513C1}"/>
              </a:ext>
            </a:extLst>
          </p:cNvPr>
          <p:cNvSpPr txBox="1"/>
          <p:nvPr/>
        </p:nvSpPr>
        <p:spPr>
          <a:xfrm>
            <a:off x="7037318" y="2742160"/>
            <a:ext cx="4641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În baza TB se poate aplica </a:t>
            </a:r>
            <a:r>
              <a:rPr lang="ro-RO" sz="2400" b="1">
                <a:solidFill>
                  <a:srgbClr val="FF0000"/>
                </a:solidFill>
              </a:rPr>
              <a:t>echivalarea Thévenin</a:t>
            </a:r>
            <a:r>
              <a:rPr lang="ro-RO" sz="240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rgbClr val="0070C0"/>
                </a:solidFill>
              </a:rPr>
              <a:t>Circuitul liniar activ</a:t>
            </a:r>
            <a:r>
              <a:rPr lang="ro-RO" sz="2400" b="1"/>
              <a:t> </a:t>
            </a:r>
            <a:r>
              <a:rPr lang="ro-RO" sz="2400"/>
              <a:t>este alcătuit din bateria EC (clona), R1 și R2;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rgbClr val="0070C0"/>
                </a:solidFill>
              </a:rPr>
              <a:t>Circuitul liniar pasiv</a:t>
            </a:r>
            <a:r>
              <a:rPr lang="ro-RO" sz="2400"/>
              <a:t> este alcătuit din jocțiunea BE a TB (care în PSF poate fi înlocuită cu o rezistență) și R4.</a:t>
            </a:r>
          </a:p>
        </p:txBody>
      </p:sp>
    </p:spTree>
    <p:extLst>
      <p:ext uri="{BB962C8B-B14F-4D97-AF65-F5344CB8AC3E}">
        <p14:creationId xmlns:p14="http://schemas.microsoft.com/office/powerpoint/2010/main" val="4229355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Amplificarea la frecven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ț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Pasul 2. Parametrii de semnal mic</a:t>
            </a:r>
          </a:p>
          <a:p>
            <a:r>
              <a:rPr lang="ro-RO"/>
              <a:t>Prezintă interes doar rezistența bază-emitor de semnal mic, r</a:t>
            </a:r>
            <a:r>
              <a:rPr lang="el-GR" baseline="-25000"/>
              <a:t>π</a:t>
            </a:r>
            <a:r>
              <a:rPr lang="ro-RO"/>
              <a:t> 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Factorul de amplificare </a:t>
            </a:r>
            <a:r>
              <a:rPr lang="ro-RO">
                <a:sym typeface="Symbol" panose="05050102010706020507" pitchFamily="18" charset="2"/>
              </a:rPr>
              <a:t> se dă în probleme iar curentul de colector </a:t>
            </a:r>
            <a:r>
              <a:rPr lang="ro-RO" i="1">
                <a:sym typeface="Symbol" panose="05050102010706020507" pitchFamily="18" charset="2"/>
              </a:rPr>
              <a:t>I</a:t>
            </a:r>
            <a:r>
              <a:rPr lang="ro-RO" i="1" baseline="-25000">
                <a:sym typeface="Symbol" panose="05050102010706020507" pitchFamily="18" charset="2"/>
              </a:rPr>
              <a:t>C</a:t>
            </a:r>
            <a:r>
              <a:rPr lang="ro-RO">
                <a:sym typeface="Symbol" panose="05050102010706020507" pitchFamily="18" charset="2"/>
              </a:rPr>
              <a:t> se determină din PSF</a:t>
            </a:r>
            <a:endParaRPr lang="ro-RO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260E-FB5D-4D74-AF8C-99E9414E122B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807" name="Object 5"/>
              <p:cNvSpPr txBox="1"/>
              <p:nvPr/>
            </p:nvSpPr>
            <p:spPr bwMode="auto">
              <a:xfrm>
                <a:off x="4355280" y="2825274"/>
                <a:ext cx="3481439" cy="88843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40⋅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𝑚𝐴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7680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280" y="2825274"/>
                <a:ext cx="3481439" cy="888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61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Caracteristici statice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Factorii de amplificare </a:t>
            </a:r>
            <a:r>
              <a:rPr lang="en-US">
                <a:sym typeface="Symbol" panose="05050102010706020507" pitchFamily="18" charset="2"/>
              </a:rPr>
              <a:t> </a:t>
            </a:r>
            <a:r>
              <a:rPr lang="ro-RO">
                <a:sym typeface="Symbol" panose="05050102010706020507" pitchFamily="18" charset="2"/>
              </a:rPr>
              <a:t>şi </a:t>
            </a:r>
            <a:r>
              <a:rPr lang="en-US">
                <a:sym typeface="Symbol" panose="05050102010706020507" pitchFamily="18" charset="2"/>
              </a:rPr>
              <a:t></a:t>
            </a:r>
            <a:r>
              <a:rPr lang="ro-RO">
                <a:sym typeface="Symbol" panose="05050102010706020507" pitchFamily="18" charset="2"/>
              </a:rPr>
              <a:t> sunt determinați în c.c. şi se găsesc în literatura de specialitate ca şi în programul SPICE de simulare a circuitelor electrice sub forma </a:t>
            </a:r>
            <a:r>
              <a:rPr lang="en-US">
                <a:sym typeface="Symbol" panose="05050102010706020507" pitchFamily="18" charset="2"/>
              </a:rPr>
              <a:t></a:t>
            </a:r>
            <a:r>
              <a:rPr lang="ro-RO" baseline="-25000">
                <a:sym typeface="Symbol" panose="05050102010706020507" pitchFamily="18" charset="2"/>
              </a:rPr>
              <a:t>DC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ro-RO">
                <a:sym typeface="Symbol" panose="05050102010706020507" pitchFamily="18" charset="2"/>
              </a:rPr>
              <a:t>şi </a:t>
            </a:r>
            <a:r>
              <a:rPr lang="en-US">
                <a:sym typeface="Symbol" panose="05050102010706020507" pitchFamily="18" charset="2"/>
              </a:rPr>
              <a:t></a:t>
            </a:r>
            <a:r>
              <a:rPr lang="ro-RO" baseline="-25000">
                <a:sym typeface="Symbol" panose="05050102010706020507" pitchFamily="18" charset="2"/>
              </a:rPr>
              <a:t>DC</a:t>
            </a:r>
            <a:r>
              <a:rPr lang="ro-RO">
                <a:sym typeface="Symbol" panose="05050102010706020507" pitchFamily="18" charset="2"/>
              </a:rPr>
              <a:t> (DC = Direct Current – curent continuu);</a:t>
            </a:r>
          </a:p>
          <a:p>
            <a:r>
              <a:rPr lang="ro-RO">
                <a:sym typeface="Symbol" panose="05050102010706020507" pitchFamily="18" charset="2"/>
              </a:rPr>
              <a:t>Parametrii </a:t>
            </a:r>
            <a:r>
              <a:rPr lang="en-US">
                <a:sym typeface="Symbol" panose="05050102010706020507" pitchFamily="18" charset="2"/>
              </a:rPr>
              <a:t></a:t>
            </a:r>
            <a:r>
              <a:rPr lang="ro-RO" baseline="-25000">
                <a:sym typeface="Symbol" panose="05050102010706020507" pitchFamily="18" charset="2"/>
              </a:rPr>
              <a:t>DC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ro-RO">
                <a:sym typeface="Symbol" panose="05050102010706020507" pitchFamily="18" charset="2"/>
              </a:rPr>
              <a:t>şi </a:t>
            </a:r>
            <a:r>
              <a:rPr lang="en-US">
                <a:sym typeface="Symbol" panose="05050102010706020507" pitchFamily="18" charset="2"/>
              </a:rPr>
              <a:t></a:t>
            </a:r>
            <a:r>
              <a:rPr lang="ro-RO" baseline="-25000">
                <a:sym typeface="Symbol" panose="05050102010706020507" pitchFamily="18" charset="2"/>
              </a:rPr>
              <a:t>DC</a:t>
            </a:r>
            <a:r>
              <a:rPr lang="ro-RO">
                <a:sym typeface="Symbol" panose="05050102010706020507" pitchFamily="18" charset="2"/>
              </a:rPr>
              <a:t> se determină în aşa numitul PUNCT STATIC DE FUNCȚIONARE (PSF) care se găseşte pe caracteristicile statice ale TB.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A2F6-FA8A-4952-96D1-44B5256E3625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13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Amplificarea la frecven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ț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Pasul 3. Amplificarea, </a:t>
            </a:r>
            <a:r>
              <a:rPr lang="ro-RO" b="1" i="1">
                <a:solidFill>
                  <a:srgbClr val="0070C0"/>
                </a:solidFill>
              </a:rPr>
              <a:t>A</a:t>
            </a:r>
            <a:r>
              <a:rPr lang="ro-RO" b="1" i="1" baseline="-25000">
                <a:solidFill>
                  <a:srgbClr val="0070C0"/>
                </a:solidFill>
              </a:rPr>
              <a:t>u</a:t>
            </a:r>
            <a:endParaRPr lang="ro-RO" b="1" i="1">
              <a:solidFill>
                <a:srgbClr val="0070C0"/>
              </a:solidFill>
            </a:endParaRPr>
          </a:p>
          <a:p>
            <a:r>
              <a:rPr lang="ro-RO" sz="2400"/>
              <a:t>Se determină pe schema echivalentă de semnal mic pe care se pasivizează sursa de alimentare de c.c. </a:t>
            </a:r>
            <a:r>
              <a:rPr lang="en-US" sz="2400"/>
              <a:t>i</a:t>
            </a:r>
            <a:r>
              <a:rPr lang="ro-RO" sz="2400"/>
              <a:t>ar condensatoarele se consideră scurtcircuit.</a:t>
            </a:r>
            <a:endParaRPr lang="en-US" sz="2400" baseline="-25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724F2-D409-4423-A501-38E0B453B915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4AA5-A9D3-4039-903C-021C82D9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256" y="3179579"/>
            <a:ext cx="4281488" cy="30856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5CFB698E-1AE2-4F77-B0A7-87EB0821FC07}"/>
                  </a:ext>
                </a:extLst>
              </p:cNvPr>
              <p:cNvSpPr txBox="1"/>
              <p:nvPr/>
            </p:nvSpPr>
            <p:spPr bwMode="auto">
              <a:xfrm>
                <a:off x="8921592" y="4106716"/>
                <a:ext cx="1553496" cy="91035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5CFB698E-1AE2-4F77-B0A7-87EB0821F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1592" y="4106716"/>
                <a:ext cx="1553496" cy="910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22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Amplificarea la frecven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ț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Pasul 3. Amplificarea</a:t>
            </a:r>
            <a:r>
              <a:rPr lang="en-US" b="1">
                <a:solidFill>
                  <a:srgbClr val="0070C0"/>
                </a:solidFill>
              </a:rPr>
              <a:t> (continuare)</a:t>
            </a:r>
            <a:endParaRPr lang="ro-RO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BA7E32-D310-4F32-8188-6BFE3D35115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421401" y="4086837"/>
                <a:ext cx="1553496" cy="91035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1401" y="4086837"/>
                <a:ext cx="1553496" cy="9103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4635000" y="4247229"/>
                <a:ext cx="2921998" cy="58957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𝑖𝑒𝑠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"/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000" y="4247229"/>
                <a:ext cx="2921998" cy="589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7970479" y="4086836"/>
                <a:ext cx="1280241" cy="91035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79" y="4086836"/>
                <a:ext cx="1280241" cy="910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/>
              <p:cNvSpPr txBox="1"/>
              <p:nvPr/>
            </p:nvSpPr>
            <p:spPr bwMode="auto">
              <a:xfrm>
                <a:off x="4566353" y="5221288"/>
                <a:ext cx="3059293" cy="93885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6353" y="5221288"/>
                <a:ext cx="3059293" cy="938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D4AAE1D-4DEB-4256-869C-3E98DAA4D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396052"/>
            <a:ext cx="6004560" cy="1615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2CD13-AD66-474B-8409-B14ABFF25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512" y="18669"/>
            <a:ext cx="4281488" cy="30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Răspunsul în frecvență</a:t>
            </a:r>
            <a:endParaRPr lang="en-US" b="1">
              <a:latin typeface="+mn-lt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Răspunsul în frecvență al unui sistem reprezintă modul în care variază amplitudinea semnalului de ieşire în funcție de frecvența semnal</a:t>
            </a:r>
            <a:r>
              <a:rPr lang="ro-RO"/>
              <a:t>ului</a:t>
            </a:r>
            <a:r>
              <a:rPr lang="en-US"/>
              <a:t> aplicat la intrare.</a:t>
            </a:r>
            <a:endParaRPr lang="ro-RO"/>
          </a:p>
          <a:p>
            <a:pPr eaLnBrk="1" hangingPunct="1"/>
            <a:r>
              <a:rPr lang="ro-RO"/>
              <a:t>În cazul TB, pe măsură ce frecvența semnalului prelucrat creşte, amplitudinea curentului de ieşire scade (și implicit va scădea și amplitudinea tensiunii de ieșire).</a:t>
            </a:r>
          </a:p>
          <a:p>
            <a:r>
              <a:rPr lang="ro-RO"/>
              <a:t>Frecvența la care curentul de semnal mic scade la 0,707 din valoarea de la frecvențe joase, se numeşte </a:t>
            </a:r>
            <a:r>
              <a:rPr lang="ro-RO" b="1">
                <a:solidFill>
                  <a:srgbClr val="0070C0"/>
                </a:solidFill>
              </a:rPr>
              <a:t>frecvență limită superioară</a:t>
            </a:r>
            <a:r>
              <a:rPr lang="ro-RO"/>
              <a:t>.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4AE0393-233D-4EB0-87E4-8E184D08A9A3}" type="datetime1">
              <a:rPr lang="en-US" smtClean="0"/>
              <a:t>11/6/2020</a:t>
            </a:fld>
            <a:endParaRPr lang="en-US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FE6D90-B820-40F8-84F5-ABDC5408950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8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Răspunsul în frecvență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Răspunsul în frecvență al TB se poate determina pe un circuit simplificat care conține un singur element având comportare dependentă de frecvență şi anume capacitatea </a:t>
            </a:r>
            <a:r>
              <a:rPr lang="en-US"/>
              <a:t>baz</a:t>
            </a:r>
            <a:r>
              <a:rPr lang="ro-RO"/>
              <a:t>ă-emitor, C</a:t>
            </a:r>
            <a:r>
              <a:rPr lang="ro-RO" baseline="-25000">
                <a:sym typeface="Symbol" panose="05050102010706020507" pitchFamily="18" charset="2"/>
              </a:rPr>
              <a:t></a:t>
            </a:r>
            <a:r>
              <a:rPr lang="ro-RO">
                <a:sym typeface="Symbol" panose="05050102010706020507" pitchFamily="18" charset="2"/>
              </a:rPr>
              <a:t>:</a:t>
            </a:r>
            <a:endParaRPr lang="ro-RO"/>
          </a:p>
        </p:txBody>
      </p:sp>
      <p:sp>
        <p:nvSpPr>
          <p:cNvPr id="563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31452C-E42A-4CE3-9ABB-9E03A44674EE}" type="datetime1">
              <a:rPr lang="en-US" smtClean="0"/>
              <a:t>11/6/2020</a:t>
            </a:fld>
            <a:endParaRPr lang="en-US"/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6A827F-7316-4014-A93D-69689FBED3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4B92F-D3D5-4C50-8899-ACAEEE26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5" y="3251994"/>
            <a:ext cx="42100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4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Răspunsul în frecvență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3316" name="Content Placeholder 7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2000"/>
          </a:xfrm>
        </p:spPr>
        <p:txBody>
          <a:bodyPr>
            <a:normAutofit/>
          </a:bodyPr>
          <a:lstStyle/>
          <a:p>
            <a:r>
              <a:rPr lang="ro-RO"/>
              <a:t>La frecvențe relativ joase, unde se poate neglija influența lui </a:t>
            </a:r>
            <a:r>
              <a:rPr lang="ro-RO">
                <a:cs typeface="Arial" charset="0"/>
              </a:rPr>
              <a:t>C</a:t>
            </a:r>
            <a:r>
              <a:rPr lang="ro-RO" baseline="-25000">
                <a:sym typeface="Symbol" panose="05050102010706020507" pitchFamily="18" charset="2"/>
              </a:rPr>
              <a:t></a:t>
            </a:r>
            <a:r>
              <a:rPr lang="ro-RO">
                <a:cs typeface="Arial" charset="0"/>
              </a:rPr>
              <a:t>,</a:t>
            </a:r>
            <a:r>
              <a:rPr lang="ro-RO"/>
              <a:t> se poate scrie: </a:t>
            </a:r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Câștigul în curent la joasă frecvență și în conexiunea EC se exprimă cu ajutorul unuia dintre parametri hibrizi: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>
                <a:sym typeface="Symbol" panose="05050102010706020507" pitchFamily="18" charset="2"/>
              </a:rPr>
              <a:t>unde </a:t>
            </a:r>
            <a:r>
              <a:rPr lang="ro-RO" baseline="-25000">
                <a:sym typeface="Symbol" panose="05050102010706020507" pitchFamily="18" charset="2"/>
              </a:rPr>
              <a:t>DC</a:t>
            </a:r>
            <a:r>
              <a:rPr lang="ro-RO">
                <a:sym typeface="Symbol" panose="05050102010706020507" pitchFamily="18" charset="2"/>
              </a:rPr>
              <a:t> reprezintă factorul  de c.c.</a:t>
            </a:r>
            <a:endParaRPr lang="ro-RO"/>
          </a:p>
        </p:txBody>
      </p:sp>
      <p:sp>
        <p:nvSpPr>
          <p:cNvPr id="922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2E52C0-F3ED-4C62-80E0-E2F197989492}" type="datetime1">
              <a:rPr lang="en-US" smtClean="0"/>
              <a:t>11/6/2020</a:t>
            </a:fld>
            <a:endParaRPr lang="en-US"/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922C05-C0A1-4AD9-9D38-275E41D54C1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Object 25"/>
              <p:cNvSpPr txBox="1"/>
              <p:nvPr/>
            </p:nvSpPr>
            <p:spPr bwMode="auto">
              <a:xfrm>
                <a:off x="3757356" y="2387600"/>
                <a:ext cx="4677288" cy="482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314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7356" y="2387600"/>
                <a:ext cx="4677288" cy="482600"/>
              </a:xfrm>
              <a:prstGeom prst="rect">
                <a:avLst/>
              </a:prstGeom>
              <a:blipFill>
                <a:blip r:embed="rId2"/>
                <a:stretch>
                  <a:fillRect l="-260" b="-506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26"/>
              <p:cNvSpPr txBox="1"/>
              <p:nvPr/>
            </p:nvSpPr>
            <p:spPr bwMode="auto">
              <a:xfrm>
                <a:off x="4413250" y="3859980"/>
                <a:ext cx="3365500" cy="8988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315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3250" y="3859980"/>
                <a:ext cx="3365500" cy="898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D010C67-E49F-42E2-9663-029E69CE3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4697360"/>
            <a:ext cx="3276600" cy="15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9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Răspunsul în frecvență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4340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Dacă se ține seama de capacitatea </a:t>
            </a:r>
            <a:r>
              <a:rPr lang="ro-RO">
                <a:cs typeface="Arial" charset="0"/>
              </a:rPr>
              <a:t>C</a:t>
            </a:r>
            <a:r>
              <a:rPr lang="ro-RO" baseline="-25000">
                <a:sym typeface="Symbol" panose="05050102010706020507" pitchFamily="18" charset="2"/>
              </a:rPr>
              <a:t></a:t>
            </a:r>
            <a:r>
              <a:rPr lang="ro-RO"/>
              <a:t> se obține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Câștigul de curent la semnal mic devine astfel:</a:t>
            </a:r>
            <a:endParaRPr lang="en-US"/>
          </a:p>
        </p:txBody>
      </p:sp>
      <p:sp>
        <p:nvSpPr>
          <p:cNvPr id="1024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D8A50B-45E4-4F08-83A9-052867188509}" type="datetime1">
              <a:rPr lang="en-US" smtClean="0"/>
              <a:t>11/6/2020</a:t>
            </a:fld>
            <a:endParaRPr lang="en-US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DA8609-779F-472D-8CC1-4A39E3F3F1C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8"/>
              <p:cNvSpPr txBox="1"/>
              <p:nvPr/>
            </p:nvSpPr>
            <p:spPr bwMode="auto">
              <a:xfrm>
                <a:off x="2714316" y="3280134"/>
                <a:ext cx="6763365" cy="106024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𝑓𝑒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33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4316" y="3280134"/>
                <a:ext cx="6763365" cy="1060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Object 9"/>
              <p:cNvSpPr txBox="1"/>
              <p:nvPr/>
            </p:nvSpPr>
            <p:spPr bwMode="auto">
              <a:xfrm>
                <a:off x="4568952" y="4846638"/>
                <a:ext cx="3054094" cy="9271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𝑓𝑒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33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8952" y="4846638"/>
                <a:ext cx="3054094" cy="927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"/>
              <p:cNvSpPr txBox="1"/>
              <p:nvPr/>
            </p:nvSpPr>
            <p:spPr>
              <a:xfrm>
                <a:off x="3372676" y="2303463"/>
                <a:ext cx="5446643" cy="97667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676" y="2303463"/>
                <a:ext cx="5446643" cy="976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6">
                <a:extLst>
                  <a:ext uri="{FF2B5EF4-FFF2-40B4-BE49-F238E27FC236}">
                    <a16:creationId xmlns:a16="http://schemas.microsoft.com/office/drawing/2014/main" id="{398AC52B-2D5D-49CD-ADE6-AF38FEF7FB43}"/>
                  </a:ext>
                </a:extLst>
              </p:cNvPr>
              <p:cNvSpPr txBox="1"/>
              <p:nvPr/>
            </p:nvSpPr>
            <p:spPr bwMode="auto">
              <a:xfrm>
                <a:off x="8929864" y="463646"/>
                <a:ext cx="2876220" cy="74572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𝑓𝑒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Object 26">
                <a:extLst>
                  <a:ext uri="{FF2B5EF4-FFF2-40B4-BE49-F238E27FC236}">
                    <a16:creationId xmlns:a16="http://schemas.microsoft.com/office/drawing/2014/main" id="{398AC52B-2D5D-49CD-ADE6-AF38FEF7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9864" y="463646"/>
                <a:ext cx="2876220" cy="745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24EEC2E-C0F7-4ECC-8785-230657AD7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4697360"/>
            <a:ext cx="3276600" cy="15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42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Răspunsul în frecvență</a:t>
            </a:r>
            <a:endParaRPr lang="en-US" sz="1800">
              <a:latin typeface="UT Sans" panose="00000500000000000000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365760" indent="-256032">
                  <a:defRPr/>
                </a:pPr>
                <a:r>
                  <a:rPr lang="ro-RO" sz="2400"/>
                  <a:t>Din egalitatea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707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ro-RO" sz="2400"/>
              </a:p>
              <a:p>
                <a:pPr marL="365760" indent="-256032">
                  <a:buNone/>
                  <a:defRPr/>
                </a:pPr>
                <a:r>
                  <a:rPr lang="ro-RO" sz="2400"/>
                  <a:t>	</a:t>
                </a:r>
              </a:p>
              <a:p>
                <a:pPr marL="365760" indent="-256032">
                  <a:buNone/>
                  <a:defRPr/>
                </a:pPr>
                <a:r>
                  <a:rPr lang="ro-RO" sz="2400"/>
                  <a:t>	</a:t>
                </a:r>
              </a:p>
              <a:p>
                <a:pPr marL="365760" indent="-256032">
                  <a:buNone/>
                  <a:defRPr/>
                </a:pPr>
                <a:endParaRPr lang="en-US" sz="2400"/>
              </a:p>
              <a:p>
                <a:pPr marL="365760" indent="-256032">
                  <a:buNone/>
                  <a:defRPr/>
                </a:pPr>
                <a:r>
                  <a:rPr lang="en-US" sz="2400"/>
                  <a:t>    </a:t>
                </a:r>
                <a:r>
                  <a:rPr lang="ro-RO" sz="2400"/>
                  <a:t>care exprimă faptul că la frecvența de tăiere amplificarea scade la 0,707 din valoarea maximă, rezultă</a:t>
                </a:r>
                <a:r>
                  <a:rPr lang="en-US" sz="2400"/>
                  <a:t> pentru </a:t>
                </a:r>
                <a:r>
                  <a:rPr lang="en-US" sz="2400">
                    <a:sym typeface="Symbol" panose="05050102010706020507" pitchFamily="18" charset="2"/>
                  </a:rPr>
                  <a:t>=2</a:t>
                </a:r>
                <a:r>
                  <a:rPr lang="en-US" sz="2400" i="1">
                    <a:sym typeface="Symbol" panose="05050102010706020507" pitchFamily="18" charset="2"/>
                  </a:rPr>
                  <a:t>f</a:t>
                </a:r>
                <a:r>
                  <a:rPr lang="ro-RO" sz="2400"/>
                  <a:t>:</a:t>
                </a:r>
              </a:p>
              <a:p>
                <a:pPr marL="109728" indent="0">
                  <a:buNone/>
                  <a:defRPr/>
                </a:pPr>
                <a:endParaRPr lang="ro-RO" sz="2400">
                  <a:solidFill>
                    <a:srgbClr val="0070C0"/>
                  </a:solidFill>
                </a:endParaRPr>
              </a:p>
              <a:p>
                <a:pPr marL="109728" indent="0">
                  <a:buNone/>
                  <a:defRPr/>
                </a:pPr>
                <a:endParaRPr lang="ro-RO" sz="2400">
                  <a:solidFill>
                    <a:srgbClr val="C00000"/>
                  </a:solidFill>
                </a:endParaRPr>
              </a:p>
              <a:p>
                <a:pPr marL="365760" indent="-256032">
                  <a:defRPr/>
                </a:pPr>
                <a:r>
                  <a:rPr lang="ro-RO" sz="2400">
                    <a:solidFill>
                      <a:srgbClr val="C00000"/>
                    </a:solidFill>
                  </a:rPr>
                  <a:t>Dacă, de exemplu, r</a:t>
                </a:r>
                <a:r>
                  <a:rPr lang="el-GR" sz="2400" baseline="-25000">
                    <a:solidFill>
                      <a:srgbClr val="C00000"/>
                    </a:solidFill>
                    <a:cs typeface="Arial" charset="0"/>
                    <a:sym typeface="Symbol" panose="05050102010706020507" pitchFamily="18" charset="2"/>
                  </a:rPr>
                  <a:t></a:t>
                </a:r>
                <a:r>
                  <a:rPr lang="ro-RO" sz="2400">
                    <a:solidFill>
                      <a:srgbClr val="C00000"/>
                    </a:solidFill>
                    <a:cs typeface="Arial" charset="0"/>
                  </a:rPr>
                  <a:t>=2,6k</a:t>
                </a:r>
                <a:r>
                  <a:rPr lang="el-GR" sz="2400">
                    <a:solidFill>
                      <a:srgbClr val="C00000"/>
                    </a:solidFill>
                    <a:cs typeface="Arial" charset="0"/>
                  </a:rPr>
                  <a:t>Ω</a:t>
                </a:r>
                <a:r>
                  <a:rPr lang="ro-RO" sz="2400">
                    <a:solidFill>
                      <a:srgbClr val="C00000"/>
                    </a:solidFill>
                    <a:cs typeface="Arial" charset="0"/>
                  </a:rPr>
                  <a:t> și C</a:t>
                </a:r>
                <a:r>
                  <a:rPr lang="el-GR" sz="2400" baseline="-25000">
                    <a:solidFill>
                      <a:srgbClr val="C00000"/>
                    </a:solidFill>
                    <a:cs typeface="Arial" charset="0"/>
                    <a:sym typeface="Symbol" panose="05050102010706020507" pitchFamily="18" charset="2"/>
                  </a:rPr>
                  <a:t></a:t>
                </a:r>
                <a:r>
                  <a:rPr lang="ro-RO" sz="2400">
                    <a:solidFill>
                      <a:srgbClr val="C00000"/>
                    </a:solidFill>
                    <a:cs typeface="Arial" charset="0"/>
                  </a:rPr>
                  <a:t>=4pF, </a:t>
                </a:r>
                <a:br>
                  <a:rPr lang="ro-RO" sz="2400">
                    <a:solidFill>
                      <a:srgbClr val="C00000"/>
                    </a:solidFill>
                    <a:cs typeface="Arial" charset="0"/>
                  </a:rPr>
                </a:br>
                <a:r>
                  <a:rPr lang="ro-RO" sz="2400">
                    <a:solidFill>
                      <a:srgbClr val="C00000"/>
                    </a:solidFill>
                    <a:cs typeface="Arial" charset="0"/>
                  </a:rPr>
                  <a:t>se obține f=15,3MHz</a:t>
                </a:r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3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0" b="-280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5B22C1-6757-4836-9C09-510EB97E2AF5}" type="datetime1">
              <a:rPr lang="en-US" smtClean="0"/>
              <a:t>11/6/2020</a:t>
            </a:fld>
            <a:endParaRPr lang="en-US"/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1127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90B04D-59C5-49DB-8C80-FC1AD103494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Object 7"/>
              <p:cNvSpPr txBox="1"/>
              <p:nvPr/>
            </p:nvSpPr>
            <p:spPr bwMode="auto">
              <a:xfrm>
                <a:off x="3002154" y="2545602"/>
                <a:ext cx="6187691" cy="1003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𝑓𝑒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ro-RO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ro-RO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𝑓𝑒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707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5362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2154" y="2545602"/>
                <a:ext cx="6187691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Object 8"/>
              <p:cNvSpPr txBox="1"/>
              <p:nvPr/>
            </p:nvSpPr>
            <p:spPr bwMode="auto">
              <a:xfrm>
                <a:off x="5170587" y="4362686"/>
                <a:ext cx="1850819" cy="91040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5363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0587" y="4362686"/>
                <a:ext cx="1850819" cy="910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62E3349-05FC-4E56-B112-BFA0E8B6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4697360"/>
            <a:ext cx="3276600" cy="15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6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Comutația TB</a:t>
            </a:r>
            <a:endParaRPr lang="en-US" sz="6000" b="1">
              <a:latin typeface="+mn-lt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Comutația presupune trecerea TB din blocare în saturație și invers, din saturație în blocare.</a:t>
            </a:r>
          </a:p>
          <a:p>
            <a:pPr eaLnBrk="1" hangingPunct="1"/>
            <a:r>
              <a:rPr lang="ro-RO"/>
              <a:t>Este în strânsă legătură cu comportarea în frecvență a TB.</a:t>
            </a:r>
          </a:p>
          <a:p>
            <a:pPr eaLnBrk="1" hangingPunct="1"/>
            <a:r>
              <a:rPr lang="ro-RO"/>
              <a:t>Comportarea în frecvență se referă la semnal mic, în timp ce comutația presupune nivele mari de semnal.</a:t>
            </a:r>
            <a:endParaRPr lang="en-US"/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1247CA-6A6B-4A90-82B4-57299711DE48}" type="datetime1">
              <a:rPr lang="en-US" smtClean="0"/>
              <a:t>11/6/2020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27A903-4494-48C1-95AE-3FF6EAA74E5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endParaRPr lang="en-US" sz="280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Se consideră TB de tipul npn la care se aplică la intrare un impuls care se modifică între –</a:t>
            </a:r>
            <a:r>
              <a:rPr lang="en-US"/>
              <a:t>U</a:t>
            </a:r>
            <a:r>
              <a:rPr lang="en-US" baseline="-25000"/>
              <a:t>bloc</a:t>
            </a:r>
            <a:r>
              <a:rPr lang="ro-RO"/>
              <a:t> </a:t>
            </a:r>
            <a:r>
              <a:rPr lang="en-US"/>
              <a:t>(tensiunea de blocare) </a:t>
            </a:r>
            <a:r>
              <a:rPr lang="ro-RO"/>
              <a:t>și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en-US"/>
              <a:t> (tensiunea de trecere </a:t>
            </a:r>
            <a:r>
              <a:rPr lang="ro-RO"/>
              <a:t>î</a:t>
            </a:r>
            <a:r>
              <a:rPr lang="en-US"/>
              <a:t>n satura</a:t>
            </a:r>
            <a:r>
              <a:rPr lang="ro-RO"/>
              <a:t>ț</a:t>
            </a:r>
            <a:r>
              <a:rPr lang="en-US"/>
              <a:t>ie)</a:t>
            </a:r>
            <a:endParaRPr lang="ro-RO"/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C1956E-42E7-4456-B2F2-CBE486072FE0}" type="datetime1">
              <a:rPr lang="en-US" smtClean="0"/>
              <a:t>11/6/2020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DC88F7-177D-495A-9C0D-957BB5D667B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D513C-DF7F-4485-A36A-D5730108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13" y="3089275"/>
            <a:ext cx="4419600" cy="326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1298F-679C-471D-8590-68A1E9022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889" y="3863925"/>
            <a:ext cx="4467849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5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3200"/>
            </a:br>
            <a:r>
              <a:rPr lang="ro-RO" sz="3200">
                <a:latin typeface="+mn-lt"/>
              </a:rPr>
              <a:t>Comutația blocare - saturație</a:t>
            </a:r>
            <a:endParaRPr lang="en-US" sz="2700">
              <a:latin typeface="+mn-lt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Pentru ca TB să fie blocat, inițial, tensiunea </a:t>
            </a:r>
            <a:r>
              <a:rPr lang="en-US"/>
              <a:t>E</a:t>
            </a:r>
            <a:r>
              <a:rPr lang="ro-RO" baseline="-25000"/>
              <a:t>B</a:t>
            </a:r>
            <a:r>
              <a:rPr lang="ro-RO"/>
              <a:t> aplicată față de masă este negativă: –</a:t>
            </a:r>
            <a:r>
              <a:rPr lang="en-US"/>
              <a:t>U</a:t>
            </a:r>
            <a:r>
              <a:rPr lang="en-US" baseline="-25000"/>
              <a:t>bloc</a:t>
            </a:r>
            <a:r>
              <a:rPr lang="ro-RO"/>
              <a:t>;</a:t>
            </a:r>
          </a:p>
          <a:p>
            <a:r>
              <a:rPr lang="ro-RO"/>
              <a:t>La t=0, </a:t>
            </a:r>
            <a:r>
              <a:rPr lang="en-US"/>
              <a:t>E</a:t>
            </a:r>
            <a:r>
              <a:rPr lang="ro-RO" baseline="-25000"/>
              <a:t>B</a:t>
            </a:r>
            <a:r>
              <a:rPr lang="ro-RO"/>
              <a:t> comută la valoarea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ro-RO"/>
              <a:t>. Se presupune că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ro-RO"/>
              <a:t> este o valoare pozitivă suficient de mare astfel încât TB trece în saturație;</a:t>
            </a:r>
          </a:p>
          <a:p>
            <a:pPr eaLnBrk="1" hangingPunct="1"/>
            <a:r>
              <a:rPr lang="ro-RO"/>
              <a:t>În saturație, ambele joncțiuni ale TB sunt polarizate direct.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37E008-C3C8-4020-A3D4-2A6BF33512F9}" type="datetime1">
              <a:rPr lang="en-US" smtClean="0"/>
              <a:t>11/6/2020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2AB48D-3189-47B8-AC43-673C2594B3C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2DE4D-0FA7-4CC7-B610-5A636643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8" y="4084484"/>
            <a:ext cx="3200400" cy="2365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02F38-3748-4025-B1F4-1B302A1F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47" y="4550953"/>
            <a:ext cx="3446243" cy="14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Caracteristici statice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>
              <a:defRPr/>
            </a:pPr>
            <a:r>
              <a:rPr lang="ro-RO"/>
              <a:t>În conexiunea EC se definesc următoarele caracteristici statice:</a:t>
            </a:r>
          </a:p>
          <a:p>
            <a:pPr marL="621348" lvl="1" indent="-256032">
              <a:defRPr/>
            </a:pPr>
            <a:r>
              <a:rPr lang="ro-RO"/>
              <a:t>Caracteristica de intrare </a:t>
            </a:r>
            <a:r>
              <a:rPr lang="ro-RO" b="1"/>
              <a:t>i</a:t>
            </a:r>
            <a:r>
              <a:rPr lang="ro-RO" b="1" baseline="-25000"/>
              <a:t>B</a:t>
            </a:r>
            <a:r>
              <a:rPr lang="ro-RO" b="1"/>
              <a:t>=f(u</a:t>
            </a:r>
            <a:r>
              <a:rPr lang="ro-RO" b="1" baseline="-25000"/>
              <a:t>BE</a:t>
            </a:r>
            <a:r>
              <a:rPr lang="ro-RO" b="1"/>
              <a:t>)</a:t>
            </a:r>
            <a:r>
              <a:rPr lang="ro-RO"/>
              <a:t>, U</a:t>
            </a:r>
            <a:r>
              <a:rPr lang="ro-RO" baseline="-25000"/>
              <a:t>CE</a:t>
            </a:r>
            <a:r>
              <a:rPr lang="ro-RO"/>
              <a:t>=const.</a:t>
            </a:r>
          </a:p>
          <a:p>
            <a:pPr marL="621348" lvl="1" indent="-256032">
              <a:defRPr/>
            </a:pPr>
            <a:r>
              <a:rPr lang="ro-RO"/>
              <a:t>Caracteristicile de ieşire </a:t>
            </a:r>
            <a:r>
              <a:rPr lang="ro-RO" b="1"/>
              <a:t>i</a:t>
            </a:r>
            <a:r>
              <a:rPr lang="ro-RO" b="1" baseline="-25000"/>
              <a:t>C</a:t>
            </a:r>
            <a:r>
              <a:rPr lang="ro-RO" b="1"/>
              <a:t>=f(u</a:t>
            </a:r>
            <a:r>
              <a:rPr lang="ro-RO" b="1" baseline="-25000"/>
              <a:t>CE</a:t>
            </a:r>
            <a:r>
              <a:rPr lang="ro-RO" b="1"/>
              <a:t>)</a:t>
            </a:r>
            <a:r>
              <a:rPr lang="ro-RO"/>
              <a:t>, I</a:t>
            </a:r>
            <a:r>
              <a:rPr lang="ro-RO" baseline="-25000"/>
              <a:t>B</a:t>
            </a:r>
            <a:r>
              <a:rPr lang="ro-RO"/>
              <a:t>=const.</a:t>
            </a:r>
          </a:p>
          <a:p>
            <a:pPr marL="621348" lvl="1" indent="-256032">
              <a:defRPr/>
            </a:pPr>
            <a:endParaRPr lang="ro-RO"/>
          </a:p>
          <a:p>
            <a:pPr marL="621348" lvl="1" indent="-256032">
              <a:defRPr/>
            </a:pPr>
            <a:endParaRPr lang="ro-RO"/>
          </a:p>
          <a:p>
            <a:pPr marL="621348" lvl="1" indent="-256032">
              <a:defRPr/>
            </a:pPr>
            <a:endParaRPr lang="ro-RO"/>
          </a:p>
          <a:p>
            <a:pPr marL="621348" lvl="1" indent="-256032">
              <a:defRPr/>
            </a:pPr>
            <a:endParaRPr lang="ro-RO"/>
          </a:p>
          <a:p>
            <a:pPr marL="621348" lvl="1" indent="-256032">
              <a:defRPr/>
            </a:pPr>
            <a:endParaRPr lang="ro-RO"/>
          </a:p>
          <a:p>
            <a:pPr marL="621348" lvl="1" indent="-256032">
              <a:defRPr/>
            </a:pPr>
            <a:endParaRPr lang="ro-RO"/>
          </a:p>
          <a:p>
            <a:pPr marL="621348" lvl="1" indent="-256032">
              <a:defRPr/>
            </a:pPr>
            <a:endParaRPr lang="ro-RO"/>
          </a:p>
          <a:p>
            <a:pPr marL="621348" lvl="1" indent="-256032">
              <a:defRPr/>
            </a:pPr>
            <a:endParaRPr lang="ro-RO"/>
          </a:p>
          <a:p>
            <a:pPr marL="347028" indent="-256032">
              <a:defRPr/>
            </a:pPr>
            <a:endParaRPr lang="ro-RO"/>
          </a:p>
          <a:p>
            <a:pPr marL="347028" indent="-256032">
              <a:defRPr/>
            </a:pPr>
            <a:r>
              <a:rPr lang="ro-RO"/>
              <a:t>Se numesc statice deoarece se determină în c.c.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D17F04-C72E-4F2A-81F8-975823C37B9D}" type="datetime1">
              <a:rPr lang="en-US" smtClean="0"/>
              <a:t>11/6/2020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57DEE-AA74-451D-8AD3-59F2BB9F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79" y="2809462"/>
            <a:ext cx="6267450" cy="26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48C163-A64D-4E09-B211-F5483693E9EC}"/>
              </a:ext>
            </a:extLst>
          </p:cNvPr>
          <p:cNvSpPr txBox="1"/>
          <p:nvPr/>
        </p:nvSpPr>
        <p:spPr>
          <a:xfrm>
            <a:off x="8276675" y="4001294"/>
            <a:ext cx="323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Observație:</a:t>
            </a:r>
          </a:p>
          <a:p>
            <a:r>
              <a:rPr lang="ro-RO"/>
              <a:t>RAN = Regiune Activă Normală</a:t>
            </a:r>
          </a:p>
        </p:txBody>
      </p:sp>
    </p:spTree>
    <p:extLst>
      <p:ext uri="{BB962C8B-B14F-4D97-AF65-F5344CB8AC3E}">
        <p14:creationId xmlns:p14="http://schemas.microsoft.com/office/powerpoint/2010/main" val="1884681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blocare - saturație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sz="2400"/>
              <a:t>Exemplu: un circuit realizat</a:t>
            </a:r>
            <a:r>
              <a:rPr lang="en-US" sz="2400"/>
              <a:t> </a:t>
            </a:r>
            <a:r>
              <a:rPr lang="ro-RO" sz="2400"/>
              <a:t>cu TB de tipul 2N2222, polarizat astfel încât TB să fie saturat.</a:t>
            </a:r>
          </a:p>
          <a:p>
            <a:endParaRPr lang="ro-RO" sz="2400"/>
          </a:p>
          <a:p>
            <a:endParaRPr lang="ro-RO" sz="2400"/>
          </a:p>
          <a:p>
            <a:endParaRPr lang="ro-RO" sz="2400"/>
          </a:p>
          <a:p>
            <a:endParaRPr lang="ro-RO" sz="2400"/>
          </a:p>
          <a:p>
            <a:endParaRPr lang="ro-RO" sz="2400"/>
          </a:p>
          <a:p>
            <a:endParaRPr lang="ro-RO" sz="2400"/>
          </a:p>
          <a:p>
            <a:endParaRPr lang="ro-RO" sz="2400"/>
          </a:p>
          <a:p>
            <a:r>
              <a:rPr lang="ro-RO" sz="2400"/>
              <a:t>Rezultă că ambele joncțiuni sunt polarizate direct.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36673-6B58-4383-AC37-0D51D0031D99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2E40-AEAA-4DBB-A4BE-1FB21C41A42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8217535" y="3175000"/>
                <a:ext cx="2833924" cy="508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=737,3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7535" y="3175000"/>
                <a:ext cx="2833924" cy="508000"/>
              </a:xfrm>
              <a:prstGeom prst="rect">
                <a:avLst/>
              </a:prstGeom>
              <a:blipFill>
                <a:blip r:embed="rId2"/>
                <a:stretch>
                  <a:fillRect l="-430" r="-43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Object 4"/>
              <p:cNvSpPr txBox="1"/>
              <p:nvPr/>
            </p:nvSpPr>
            <p:spPr bwMode="auto">
              <a:xfrm>
                <a:off x="2358420" y="4698823"/>
                <a:ext cx="7475160" cy="508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=737,3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−40,54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=696,7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5120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8420" y="4698823"/>
                <a:ext cx="7475160" cy="508000"/>
              </a:xfrm>
              <a:prstGeom prst="rect">
                <a:avLst/>
              </a:prstGeom>
              <a:blipFill>
                <a:blip r:embed="rId3"/>
                <a:stretch>
                  <a:fillRect l="-245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BE0399A-D62D-4CE8-8A7E-B563341FD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83"/>
          <a:stretch/>
        </p:blipFill>
        <p:spPr>
          <a:xfrm>
            <a:off x="2209800" y="2444184"/>
            <a:ext cx="5354003" cy="21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0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blocare - saturație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</a:t>
            </a:r>
            <a:r>
              <a:rPr lang="ro-RO"/>
              <a:t>ăspunsul în timp al </a:t>
            </a:r>
            <a:br>
              <a:rPr lang="ro-RO"/>
            </a:br>
            <a:r>
              <a:rPr lang="ro-RO"/>
              <a:t>curentului</a:t>
            </a:r>
            <a:r>
              <a:rPr lang="en-US"/>
              <a:t> </a:t>
            </a:r>
            <a:r>
              <a:rPr lang="ro-RO"/>
              <a:t>de colector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F83C9-E78D-480A-8CDE-0AFFD574F905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93CFC-F021-4B51-BD38-8F0429C9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825625"/>
            <a:ext cx="62484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45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blocare - saturație</a:t>
            </a:r>
            <a:endParaRPr lang="en-US" sz="2400" dirty="0">
              <a:latin typeface="UT Sans" panose="00000500000000000000" pitchFamily="50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/>
              <a:t>Pentru 0 </a:t>
            </a:r>
            <a:r>
              <a:rPr lang="ro-RO">
                <a:sym typeface="Symbol" pitchFamily="18" charset="2"/>
              </a:rPr>
              <a:t> </a:t>
            </a:r>
            <a:r>
              <a:rPr lang="ro-RO"/>
              <a:t>t </a:t>
            </a:r>
            <a:r>
              <a:rPr lang="ro-RO">
                <a:sym typeface="Symbol" pitchFamily="18" charset="2"/>
              </a:rPr>
              <a:t> </a:t>
            </a:r>
            <a:r>
              <a:rPr lang="ro-RO"/>
              <a:t>t</a:t>
            </a:r>
            <a:r>
              <a:rPr lang="ro-RO" baseline="-25000"/>
              <a:t>1</a:t>
            </a:r>
            <a:r>
              <a:rPr lang="ro-RO"/>
              <a:t>, sarcinile </a:t>
            </a:r>
            <a:br>
              <a:rPr lang="en-US"/>
            </a:br>
            <a:r>
              <a:rPr lang="ro-RO"/>
              <a:t>injectate în bază determină joncțiunea B-E să treacă din polarizare inversă în polarizare directă iar curentul de colector începe să crească și ajunge la 10% din valoarea sa finală;</a:t>
            </a:r>
          </a:p>
          <a:p>
            <a:pPr>
              <a:defRPr/>
            </a:pPr>
            <a:r>
              <a:rPr lang="ro-RO"/>
              <a:t>Intervalul de timp 0-t</a:t>
            </a:r>
            <a:r>
              <a:rPr lang="ro-RO" baseline="-25000"/>
              <a:t>1</a:t>
            </a:r>
            <a:r>
              <a:rPr lang="ro-RO"/>
              <a:t> se notează cu </a:t>
            </a:r>
            <a:r>
              <a:rPr lang="ro-RO" b="1">
                <a:solidFill>
                  <a:srgbClr val="0070C0"/>
                </a:solidFill>
              </a:rPr>
              <a:t>t</a:t>
            </a:r>
            <a:r>
              <a:rPr lang="ro-RO" b="1" baseline="-25000">
                <a:solidFill>
                  <a:srgbClr val="0070C0"/>
                </a:solidFill>
              </a:rPr>
              <a:t>d</a:t>
            </a:r>
            <a:r>
              <a:rPr lang="ro-RO"/>
              <a:t> și se numește timp de întârziere (delay time).</a:t>
            </a:r>
          </a:p>
          <a:p>
            <a:pPr>
              <a:defRPr/>
            </a:pPr>
            <a:r>
              <a:rPr lang="ro-RO"/>
              <a:t>Pentru t</a:t>
            </a:r>
            <a:r>
              <a:rPr lang="ro-RO" baseline="-25000"/>
              <a:t>1</a:t>
            </a:r>
            <a:r>
              <a:rPr lang="ro-RO"/>
              <a:t> </a:t>
            </a:r>
            <a:r>
              <a:rPr lang="ro-RO">
                <a:sym typeface="Symbol" pitchFamily="18" charset="2"/>
              </a:rPr>
              <a:t> </a:t>
            </a:r>
            <a:r>
              <a:rPr lang="ro-RO"/>
              <a:t>t </a:t>
            </a:r>
            <a:r>
              <a:rPr lang="ro-RO">
                <a:sym typeface="Symbol" pitchFamily="18" charset="2"/>
              </a:rPr>
              <a:t> </a:t>
            </a:r>
            <a:r>
              <a:rPr lang="ro-RO"/>
              <a:t>t</a:t>
            </a:r>
            <a:r>
              <a:rPr lang="ro-RO" baseline="-25000"/>
              <a:t>2</a:t>
            </a:r>
            <a:r>
              <a:rPr lang="ro-RO"/>
              <a:t>, sarcinile injectate în bază determină creșterea tensiunii B-E de la valoarea</a:t>
            </a:r>
            <a:r>
              <a:rPr lang="en-US"/>
              <a:t> </a:t>
            </a:r>
            <a:r>
              <a:rPr lang="ro-RO"/>
              <a:t>apropiată de blocare până la o valoare apropiată de saturație;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08F8BC-2DCE-4839-BB28-B1AC40AC5FA7}" type="datetime1">
              <a:rPr lang="en-US" smtClean="0"/>
              <a:t>11/6/2020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148A34-1707-496D-96FD-B084FE94D7D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15595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540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800" dirty="0">
              <a:latin typeface="UT Sans" panose="00000500000000000000" pitchFamily="50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intervalul t</a:t>
            </a:r>
            <a:r>
              <a:rPr lang="ro-RO" baseline="-25000"/>
              <a:t>1</a:t>
            </a:r>
            <a:r>
              <a:rPr lang="ro-RO"/>
              <a:t>-t</a:t>
            </a:r>
            <a:r>
              <a:rPr lang="ro-RO" baseline="-25000"/>
              <a:t>2</a:t>
            </a:r>
            <a:r>
              <a:rPr lang="ro-RO"/>
              <a:t> curentul de </a:t>
            </a:r>
            <a:br>
              <a:rPr lang="ro-RO"/>
            </a:br>
            <a:r>
              <a:rPr lang="ro-RO"/>
              <a:t>colector </a:t>
            </a:r>
            <a:r>
              <a:rPr lang="ro-RO" dirty="0"/>
              <a:t>crește de la 10% la 90% din valoarea sa finală;</a:t>
            </a:r>
          </a:p>
          <a:p>
            <a:pPr eaLnBrk="1" hangingPunct="1"/>
            <a:r>
              <a:rPr lang="ro-RO" dirty="0"/>
              <a:t>Intervalul de timp, în care curentul se modifică între 10% și 90% din valoarea sa finală, se notează cu </a:t>
            </a:r>
            <a:r>
              <a:rPr lang="ro-RO" b="1" dirty="0">
                <a:solidFill>
                  <a:srgbClr val="0070C0"/>
                </a:solidFill>
              </a:rPr>
              <a:t>t</a:t>
            </a:r>
            <a:r>
              <a:rPr lang="ro-RO" b="1" baseline="-25000" dirty="0">
                <a:solidFill>
                  <a:srgbClr val="0070C0"/>
                </a:solidFill>
              </a:rPr>
              <a:t>r</a:t>
            </a:r>
            <a:r>
              <a:rPr lang="ro-RO" dirty="0"/>
              <a:t> și se numește </a:t>
            </a:r>
            <a:r>
              <a:rPr lang="ro-RO" b="1" dirty="0"/>
              <a:t>timp de creștere</a:t>
            </a:r>
            <a:r>
              <a:rPr lang="ro-RO" dirty="0"/>
              <a:t> (</a:t>
            </a:r>
            <a:r>
              <a:rPr lang="ro-RO" i="1" dirty="0"/>
              <a:t>rise time</a:t>
            </a:r>
            <a:r>
              <a:rPr lang="ro-RO" dirty="0"/>
              <a:t>);</a:t>
            </a:r>
          </a:p>
          <a:p>
            <a:pPr eaLnBrk="1" hangingPunct="1"/>
            <a:r>
              <a:rPr lang="ro-RO" dirty="0"/>
              <a:t>Pentru t </a:t>
            </a:r>
            <a:r>
              <a:rPr lang="ro-RO" dirty="0">
                <a:sym typeface="Symbol" pitchFamily="18" charset="2"/>
              </a:rPr>
              <a:t> </a:t>
            </a:r>
            <a:r>
              <a:rPr lang="ro-RO" dirty="0"/>
              <a:t>t</a:t>
            </a:r>
            <a:r>
              <a:rPr lang="ro-RO" baseline="-25000" dirty="0"/>
              <a:t>2</a:t>
            </a:r>
            <a:r>
              <a:rPr lang="ro-RO" dirty="0"/>
              <a:t>, TB intră </a:t>
            </a:r>
            <a:r>
              <a:rPr lang="ro-RO"/>
              <a:t>în saturație</a:t>
            </a:r>
            <a:r>
              <a:rPr lang="ro-RO" dirty="0"/>
              <a:t>.</a:t>
            </a:r>
            <a:endParaRPr lang="en-US" dirty="0"/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A53090-DBF5-439D-9E61-47DF9175E1BE}" type="datetime1">
              <a:rPr lang="en-US" smtClean="0"/>
              <a:t>11/6/2020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24B3E6-8EFE-4F5F-93C4-BBA49D9964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ECA5886-1CA4-4D68-BD60-D800CEB9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15595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559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3200">
                <a:latin typeface="+mn-lt"/>
              </a:rPr>
              <a:t>Comutația saturație - blocare</a:t>
            </a:r>
            <a:endParaRPr lang="en-US" sz="2700">
              <a:latin typeface="+mn-lt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Comuta</a:t>
            </a:r>
            <a:r>
              <a:rPr lang="ro-RO"/>
              <a:t>ț</a:t>
            </a:r>
            <a:r>
              <a:rPr lang="en-US"/>
              <a:t>ia satura</a:t>
            </a:r>
            <a:r>
              <a:rPr lang="ro-RO"/>
              <a:t>ț</a:t>
            </a:r>
            <a:r>
              <a:rPr lang="en-US"/>
              <a:t>ie-blocare</a:t>
            </a:r>
            <a:r>
              <a:rPr lang="ro-RO"/>
              <a:t> </a:t>
            </a:r>
            <a:r>
              <a:rPr lang="en-US"/>
              <a:t>are loc la </a:t>
            </a:r>
            <a:br>
              <a:rPr lang="ro-RO"/>
            </a:br>
            <a:r>
              <a:rPr lang="en-US"/>
              <a:t>momentul t=t</a:t>
            </a:r>
            <a:r>
              <a:rPr lang="en-US" baseline="-25000"/>
              <a:t>3</a:t>
            </a:r>
          </a:p>
          <a:p>
            <a:pPr eaLnBrk="1" hangingPunct="1"/>
            <a:r>
              <a:rPr lang="ro-RO"/>
              <a:t>Impune eliminarea sarcinilor </a:t>
            </a:r>
            <a:br>
              <a:rPr lang="ro-RO"/>
            </a:br>
            <a:r>
              <a:rPr lang="ro-RO"/>
              <a:t>minoritare în exces acumulate</a:t>
            </a:r>
            <a:br>
              <a:rPr lang="ro-RO"/>
            </a:br>
            <a:r>
              <a:rPr lang="ro-RO"/>
              <a:t>în regiunile de emitor, bază și colector.</a:t>
            </a:r>
          </a:p>
          <a:p>
            <a:r>
              <a:rPr lang="ro-RO"/>
              <a:t>La t = t</a:t>
            </a:r>
            <a:r>
              <a:rPr lang="ro-RO" baseline="-25000"/>
              <a:t>3</a:t>
            </a:r>
            <a:r>
              <a:rPr lang="ro-RO"/>
              <a:t>, tensiunea din bază comută de la E</a:t>
            </a:r>
            <a:r>
              <a:rPr lang="ro-RO" baseline="-25000"/>
              <a:t>B0</a:t>
            </a:r>
            <a:r>
              <a:rPr lang="ro-RO"/>
              <a:t> la –</a:t>
            </a:r>
            <a:r>
              <a:rPr lang="en-US"/>
              <a:t>U</a:t>
            </a:r>
            <a:r>
              <a:rPr lang="en-US" baseline="-25000"/>
              <a:t>bloc</a:t>
            </a:r>
            <a:r>
              <a:rPr lang="ro-RO"/>
              <a:t> și sensul curentului de bază se inversează.</a:t>
            </a:r>
          </a:p>
          <a:p>
            <a:r>
              <a:rPr lang="ro-RO"/>
              <a:t>Inițial, în intervalul t</a:t>
            </a:r>
            <a:r>
              <a:rPr lang="ro-RO" baseline="-25000"/>
              <a:t>3</a:t>
            </a:r>
            <a:r>
              <a:rPr lang="ro-RO"/>
              <a:t>-t</a:t>
            </a:r>
            <a:r>
              <a:rPr lang="ro-RO" baseline="-25000"/>
              <a:t>4</a:t>
            </a:r>
            <a:r>
              <a:rPr lang="ro-RO"/>
              <a:t>, curentul de colector nu se modifică semnificativ datorită sarcinilor acumulate în bază;</a:t>
            </a:r>
            <a:endParaRPr lang="en-US"/>
          </a:p>
        </p:txBody>
      </p:sp>
      <p:sp>
        <p:nvSpPr>
          <p:cNvPr id="215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E5F6E9-6C5D-4FA3-A86A-7DEA7F850CB9}" type="datetime1">
              <a:rPr lang="en-US" smtClean="0"/>
              <a:t>11/6/2020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93372C-ABE0-4CD1-A1E3-D637FC9FA8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0FB0F-0DC6-477D-83C4-2C7ECC21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28" y="136525"/>
            <a:ext cx="5130318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saturație - blocare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Variația concentrației sarcinilor acumulate în B și C atunci când TB este în saturație și în regim activ direct: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4BA6E-FE41-46C4-A4E2-B8F7CED7BEDC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Content Placeholder 7" descr="10.45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9800" y="3054626"/>
            <a:ext cx="4775200" cy="2667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0" y="2895600"/>
            <a:ext cx="515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/>
              <a:t>Q</a:t>
            </a:r>
            <a:r>
              <a:rPr lang="ro-RO" sz="2400" baseline="-25000"/>
              <a:t>B</a:t>
            </a:r>
            <a:r>
              <a:rPr lang="ro-RO" sz="2400"/>
              <a:t> reprezintă sarcina în exces acumulată în baza TB aflat în regim activ direct;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/>
              <a:t>Q</a:t>
            </a:r>
            <a:r>
              <a:rPr lang="ro-RO" sz="2400" baseline="-25000"/>
              <a:t>Bx</a:t>
            </a:r>
            <a:r>
              <a:rPr lang="ro-RO" sz="2400"/>
              <a:t> și Q</a:t>
            </a:r>
            <a:r>
              <a:rPr lang="ro-RO" sz="2400" baseline="-25000"/>
              <a:t>C</a:t>
            </a:r>
            <a:r>
              <a:rPr lang="ro-RO" sz="2400"/>
              <a:t> reprezintă sarcinile suplimentare stocate de tranzistorul aflat la saturație.</a:t>
            </a:r>
          </a:p>
        </p:txBody>
      </p:sp>
    </p:spTree>
    <p:extLst>
      <p:ext uri="{BB962C8B-B14F-4D97-AF65-F5344CB8AC3E}">
        <p14:creationId xmlns:p14="http://schemas.microsoft.com/office/powerpoint/2010/main" val="3497080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saturație - blocare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Sarcina Q</a:t>
            </a:r>
            <a:r>
              <a:rPr lang="ro-RO" baseline="-25000"/>
              <a:t>Bx</a:t>
            </a:r>
            <a:r>
              <a:rPr lang="ro-RO"/>
              <a:t> din bază trebuie eliminată pentru a reduce la zero tensiunea de polarizare directă a joncțiunii B-C, înainte ca </a:t>
            </a:r>
            <a:r>
              <a:rPr lang="ro-RO" i="1"/>
              <a:t>I</a:t>
            </a:r>
            <a:r>
              <a:rPr lang="ro-RO" i="1" baseline="-25000"/>
              <a:t>C</a:t>
            </a:r>
            <a:r>
              <a:rPr lang="ro-RO"/>
              <a:t> să se modifice;</a:t>
            </a:r>
          </a:p>
          <a:p>
            <a:pPr eaLnBrk="1" hangingPunct="1"/>
            <a:r>
              <a:rPr lang="ro-RO"/>
              <a:t>Timpul necesar acestei acțiuni se numește </a:t>
            </a:r>
            <a:r>
              <a:rPr lang="ro-RO" b="1"/>
              <a:t>timp de stocare</a:t>
            </a:r>
            <a:r>
              <a:rPr lang="ro-RO"/>
              <a:t>, </a:t>
            </a:r>
            <a:r>
              <a:rPr lang="ro-RO" b="1">
                <a:solidFill>
                  <a:srgbClr val="0070C0"/>
                </a:solidFill>
              </a:rPr>
              <a:t>t</a:t>
            </a:r>
            <a:r>
              <a:rPr lang="ro-RO" b="1" baseline="-25000">
                <a:solidFill>
                  <a:srgbClr val="0070C0"/>
                </a:solidFill>
              </a:rPr>
              <a:t>s</a:t>
            </a:r>
            <a:r>
              <a:rPr lang="ro-RO"/>
              <a:t> (</a:t>
            </a:r>
            <a:r>
              <a:rPr lang="ro-RO" i="1"/>
              <a:t>storage time</a:t>
            </a:r>
            <a:r>
              <a:rPr lang="ro-RO"/>
              <a:t>) și reprezintă intervalul de timp dintre momentul când </a:t>
            </a:r>
            <a:r>
              <a:rPr lang="en-US"/>
              <a:t>E</a:t>
            </a:r>
            <a:r>
              <a:rPr lang="ro-RO" baseline="-25000"/>
              <a:t>B</a:t>
            </a:r>
            <a:r>
              <a:rPr lang="ro-RO"/>
              <a:t> devine egal cu –</a:t>
            </a:r>
            <a:r>
              <a:rPr lang="en-US" i="1"/>
              <a:t>U</a:t>
            </a:r>
            <a:r>
              <a:rPr lang="en-US" i="1" baseline="-25000"/>
              <a:t>bloc</a:t>
            </a:r>
            <a:r>
              <a:rPr lang="ro-RO"/>
              <a:t> </a:t>
            </a:r>
            <a:r>
              <a:rPr lang="en-US"/>
              <a:t>(t</a:t>
            </a:r>
            <a:r>
              <a:rPr lang="en-US" baseline="-25000"/>
              <a:t>3</a:t>
            </a:r>
            <a:r>
              <a:rPr lang="en-US"/>
              <a:t>) </a:t>
            </a:r>
            <a:r>
              <a:rPr lang="ro-RO"/>
              <a:t>și momentul în care </a:t>
            </a:r>
            <a:r>
              <a:rPr lang="ro-RO" i="1"/>
              <a:t>I</a:t>
            </a:r>
            <a:r>
              <a:rPr lang="ro-RO" i="1" baseline="-25000"/>
              <a:t>C</a:t>
            </a:r>
            <a:r>
              <a:rPr lang="ro-RO"/>
              <a:t> scade la 90% din valoarea sa maximă</a:t>
            </a:r>
            <a:r>
              <a:rPr lang="en-US"/>
              <a:t> (t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ro-RO"/>
              <a:t>.</a:t>
            </a:r>
            <a:endParaRPr lang="en-US"/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6D5A87-2376-44CB-88F2-D6214DDF1F5D}" type="datetime1">
              <a:rPr lang="en-US" smtClean="0"/>
              <a:t>11/6/2020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C09BFC-7DCB-4AEC-BA48-AAB3565588A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693431D-6EE7-45BD-8B7F-7D636AFD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15595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880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saturație - blocare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b="1">
                <a:solidFill>
                  <a:srgbClr val="0070C0"/>
                </a:solidFill>
              </a:rPr>
              <a:t>t</a:t>
            </a:r>
            <a:r>
              <a:rPr lang="ro-RO" b="1" baseline="-25000">
                <a:solidFill>
                  <a:srgbClr val="0070C0"/>
                </a:solidFill>
              </a:rPr>
              <a:t>f</a:t>
            </a:r>
            <a:r>
              <a:rPr lang="ro-RO"/>
              <a:t> reprezintă </a:t>
            </a:r>
            <a:r>
              <a:rPr lang="ro-RO" b="1"/>
              <a:t>timpul de cădere </a:t>
            </a:r>
            <a:r>
              <a:rPr lang="ro-RO"/>
              <a:t>(</a:t>
            </a:r>
            <a:r>
              <a:rPr lang="ro-RO" i="1"/>
              <a:t>fall time</a:t>
            </a:r>
            <a:r>
              <a:rPr lang="ro-RO"/>
              <a:t>).</a:t>
            </a:r>
          </a:p>
          <a:p>
            <a:pPr eaLnBrk="1" hangingPunct="1"/>
            <a:r>
              <a:rPr lang="ro-RO" i="1"/>
              <a:t>I</a:t>
            </a:r>
            <a:r>
              <a:rPr lang="ro-RO" i="1" baseline="-25000"/>
              <a:t>C</a:t>
            </a:r>
            <a:r>
              <a:rPr lang="ro-RO"/>
              <a:t> se modifică de la 90% la 10% din valoarea sa maximă.</a:t>
            </a:r>
          </a:p>
          <a:p>
            <a:pPr eaLnBrk="1" hangingPunct="1"/>
            <a:r>
              <a:rPr lang="ro-RO"/>
              <a:t>În acest interval joncțiunea B-C este polarizată invers dar continuă să fie eliminate sarcinile acumulate în bază;</a:t>
            </a:r>
          </a:p>
          <a:p>
            <a:pPr eaLnBrk="1" hangingPunct="1"/>
            <a:r>
              <a:rPr lang="ro-RO"/>
              <a:t>Descrește și valoarea tensiunii B-E.</a:t>
            </a:r>
          </a:p>
          <a:p>
            <a:pPr eaLnBrk="1" hangingPunct="1"/>
            <a:r>
              <a:rPr lang="ro-RO"/>
              <a:t>Răspunsul în timp la comutația TB se determină pe </a:t>
            </a:r>
            <a:r>
              <a:rPr lang="ro-RO" u="sng"/>
              <a:t>modelul Ebers-Moll</a:t>
            </a:r>
            <a:r>
              <a:rPr lang="ro-RO"/>
              <a:t>.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B6EF4E-8667-4928-ACCA-82FAAB73F924}" type="datetime1">
              <a:rPr lang="en-US" smtClean="0"/>
              <a:t>11/6/2020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9C0F12-3AA8-4EC0-81AB-86B920A4F2F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EC8CE2EA-1418-4C98-BCD1-7B769D0AE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15595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902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Anexa 1</a:t>
            </a:r>
            <a:br>
              <a:rPr lang="ro-RO" sz="3600" b="1">
                <a:latin typeface="+mn-lt"/>
              </a:rPr>
            </a:br>
            <a:r>
              <a:rPr lang="ro-RO" sz="3200" b="1">
                <a:latin typeface="+mn-lt"/>
              </a:rPr>
              <a:t>Teorema Miller</a:t>
            </a:r>
            <a:endParaRPr lang="en-US" sz="3200" b="1">
              <a:latin typeface="+mn-lt"/>
            </a:endParaRPr>
          </a:p>
        </p:txBody>
      </p:sp>
      <p:sp>
        <p:nvSpPr>
          <p:cNvPr id="92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Teorema Miller se aplică în circuitele liniare.</a:t>
            </a:r>
            <a:endParaRPr lang="en-US"/>
          </a:p>
          <a:p>
            <a:pPr eaLnBrk="1" hangingPunct="1"/>
            <a:r>
              <a:rPr lang="ro-RO"/>
              <a:t>Conform teoremei lui Miller, dacă o latură de circuit cu impedanța Z este conectată între două noduri 1 şi 2, în care tensiunile față de masă sunt V</a:t>
            </a:r>
            <a:r>
              <a:rPr lang="ro-RO" baseline="-25000"/>
              <a:t>1</a:t>
            </a:r>
            <a:r>
              <a:rPr lang="ro-RO"/>
              <a:t> şi V</a:t>
            </a:r>
            <a:r>
              <a:rPr lang="ro-RO" baseline="-25000"/>
              <a:t>2</a:t>
            </a:r>
            <a:r>
              <a:rPr lang="ro-RO"/>
              <a:t> şi se cunoaşte raportul V</a:t>
            </a:r>
            <a:r>
              <a:rPr lang="ro-RO" baseline="-25000"/>
              <a:t>1</a:t>
            </a:r>
            <a:r>
              <a:rPr lang="ro-RO"/>
              <a:t>/V</a:t>
            </a:r>
            <a:r>
              <a:rPr lang="ro-RO" baseline="-25000"/>
              <a:t>2</a:t>
            </a:r>
            <a:r>
              <a:rPr lang="ro-RO"/>
              <a:t>=K, atunci această latură se poate înlocui cu două laturi conectate în aceleaşi noduri (nodul 1 şi masă, respectiv nodul 2 şi masă) ale căror impedanțe sunt:</a:t>
            </a:r>
            <a:endParaRPr lang="en-US"/>
          </a:p>
        </p:txBody>
      </p:sp>
      <p:sp>
        <p:nvSpPr>
          <p:cNvPr id="9222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CFD0-3947-4557-ACC3-3D10767CFC65}" type="datetime1">
              <a:rPr lang="en-US" smtClean="0"/>
              <a:t>11/6/2020</a:t>
            </a:fld>
            <a:endParaRPr lang="en-US"/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5</a:t>
            </a:r>
          </a:p>
        </p:txBody>
      </p:sp>
      <p:sp>
        <p:nvSpPr>
          <p:cNvPr id="922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76F27-81D1-4522-AE4F-3535101D52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8" name="Object 1"/>
              <p:cNvSpPr txBox="1"/>
              <p:nvPr/>
            </p:nvSpPr>
            <p:spPr bwMode="auto">
              <a:xfrm>
                <a:off x="2330724" y="4686300"/>
                <a:ext cx="1707876" cy="863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218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0724" y="4686300"/>
                <a:ext cx="1707876" cy="863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Object 3"/>
              <p:cNvSpPr txBox="1"/>
              <p:nvPr/>
            </p:nvSpPr>
            <p:spPr bwMode="auto">
              <a:xfrm>
                <a:off x="5242062" y="4711700"/>
                <a:ext cx="1707875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𝐾𝑍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21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062" y="4711700"/>
                <a:ext cx="1707875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Object 5"/>
              <p:cNvSpPr txBox="1"/>
              <p:nvPr/>
            </p:nvSpPr>
            <p:spPr bwMode="auto">
              <a:xfrm>
                <a:off x="8153399" y="4686300"/>
                <a:ext cx="1213679" cy="863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>
          <p:sp>
            <p:nvSpPr>
              <p:cNvPr id="922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3399" y="4686300"/>
                <a:ext cx="1213679" cy="86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428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Anexa 1</a:t>
            </a:r>
            <a:b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Teorema Miller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400"/>
              <a:t>Schema inițială</a:t>
            </a:r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r>
              <a:rPr lang="ro-RO" sz="2400"/>
              <a:t>Schema echivalentă (după aplicarea teoremei Miller)</a:t>
            </a:r>
            <a:endParaRPr lang="en-US" sz="2400"/>
          </a:p>
        </p:txBody>
      </p:sp>
      <p:sp>
        <p:nvSpPr>
          <p:cNvPr id="3584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BA1D5-B7D7-49CF-A65D-F18A4F9A05C8}" type="datetime1">
              <a:rPr lang="en-US" smtClean="0"/>
              <a:t>11/6/2020</a:t>
            </a:fld>
            <a:endParaRPr lang="en-US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DE-Cursul 5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10052-2225-42C5-B086-5F11E05F9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3823" y="768857"/>
            <a:ext cx="5926074" cy="230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450" y="4432852"/>
            <a:ext cx="5926074" cy="156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28DFE585-BC7D-43EB-97CA-C6F9B89FCF2C}"/>
                  </a:ext>
                </a:extLst>
              </p:cNvPr>
              <p:cNvSpPr txBox="1"/>
              <p:nvPr/>
            </p:nvSpPr>
            <p:spPr bwMode="auto">
              <a:xfrm>
                <a:off x="8402224" y="4278796"/>
                <a:ext cx="1707876" cy="863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28DFE585-BC7D-43EB-97CA-C6F9B89FC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2224" y="4278796"/>
                <a:ext cx="1707876" cy="86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4540F6AA-11FA-445F-8932-7F6F8C4F1888}"/>
                  </a:ext>
                </a:extLst>
              </p:cNvPr>
              <p:cNvSpPr txBox="1"/>
              <p:nvPr/>
            </p:nvSpPr>
            <p:spPr bwMode="auto">
              <a:xfrm>
                <a:off x="8402225" y="5321783"/>
                <a:ext cx="1707875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𝐾𝑍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4540F6AA-11FA-445F-8932-7F6F8C4F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2225" y="5321783"/>
                <a:ext cx="1707875" cy="838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9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Valori limită maxime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TB are limitări în funcționare, reprezentate haşurat pe caracteristicile de ieşire.</a:t>
            </a:r>
          </a:p>
          <a:p>
            <a:r>
              <a:rPr lang="ro-RO"/>
              <a:t>În afară de zonele de blocare şi de saturație, între care are loc funcționarea liniară, TB prezintă limitări la mărimile:</a:t>
            </a:r>
          </a:p>
          <a:p>
            <a:pPr lvl="1"/>
            <a:r>
              <a:rPr lang="ro-RO"/>
              <a:t>Curent de colector maxim, </a:t>
            </a:r>
            <a:r>
              <a:rPr lang="ro-RO" i="1"/>
              <a:t>I</a:t>
            </a:r>
            <a:r>
              <a:rPr lang="ro-RO" i="1" baseline="-25000"/>
              <a:t>cmax</a:t>
            </a:r>
            <a:endParaRPr lang="ro-RO" i="1"/>
          </a:p>
          <a:p>
            <a:pPr lvl="1"/>
            <a:r>
              <a:rPr lang="ro-RO"/>
              <a:t>Tensiune C-E maximă, </a:t>
            </a:r>
            <a:r>
              <a:rPr lang="ro-RO" i="1"/>
              <a:t>U</a:t>
            </a:r>
            <a:r>
              <a:rPr lang="ro-RO" i="1" baseline="-25000"/>
              <a:t>CEmax</a:t>
            </a:r>
            <a:r>
              <a:rPr lang="ro-RO"/>
              <a:t> şi</a:t>
            </a:r>
          </a:p>
          <a:p>
            <a:pPr lvl="1"/>
            <a:r>
              <a:rPr lang="ro-RO"/>
              <a:t>Putere disipată maximă, </a:t>
            </a:r>
            <a:r>
              <a:rPr lang="ro-RO" i="1"/>
              <a:t>P</a:t>
            </a:r>
            <a:r>
              <a:rPr lang="ro-RO" i="1" baseline="-25000"/>
              <a:t>dmax</a:t>
            </a:r>
            <a:endParaRPr lang="ro-RO" i="1"/>
          </a:p>
          <a:p>
            <a:r>
              <a:rPr lang="ro-RO" i="1"/>
              <a:t>I</a:t>
            </a:r>
            <a:r>
              <a:rPr lang="ro-RO" i="1" baseline="-25000"/>
              <a:t>C</a:t>
            </a:r>
            <a:r>
              <a:rPr lang="ro-RO"/>
              <a:t> şi </a:t>
            </a:r>
            <a:r>
              <a:rPr lang="ro-RO" i="1"/>
              <a:t>U</a:t>
            </a:r>
            <a:r>
              <a:rPr lang="ro-RO" i="1" baseline="-25000"/>
              <a:t>CE</a:t>
            </a:r>
            <a:r>
              <a:rPr lang="ro-RO"/>
              <a:t> nu pot fi maxime simultan şi sunt </a:t>
            </a:r>
            <a:br>
              <a:rPr lang="ro-RO"/>
            </a:br>
            <a:r>
              <a:rPr lang="ro-RO"/>
              <a:t>legate prin relația: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8DA80-DEEE-43DA-8ED2-3936444DD539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9F35A4-FF61-4F6C-BF36-761EFBA63E45}"/>
              </a:ext>
            </a:extLst>
          </p:cNvPr>
          <p:cNvGrpSpPr/>
          <p:nvPr/>
        </p:nvGrpSpPr>
        <p:grpSpPr>
          <a:xfrm>
            <a:off x="4038600" y="5276057"/>
            <a:ext cx="1550099" cy="990600"/>
            <a:chOff x="5473699" y="5266531"/>
            <a:chExt cx="1550099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6"/>
                <p:cNvSpPr txBox="1"/>
                <p:nvPr/>
              </p:nvSpPr>
              <p:spPr>
                <a:xfrm>
                  <a:off x="5473699" y="5346700"/>
                  <a:ext cx="1550099" cy="830263"/>
                </a:xfrm>
                <a:prstGeom prst="rect">
                  <a:avLst/>
                </a:prstGeom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ro-RO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o-RO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𝐶𝐸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7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699" y="5346700"/>
                  <a:ext cx="1550099" cy="8302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5473699" y="5266531"/>
              <a:ext cx="1524000" cy="990600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F8DFD3-6DC2-478A-95A4-044F53A4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33" y="3657600"/>
            <a:ext cx="420909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Valori limită maxime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Exemplu: se presupune că un TB are </a:t>
            </a:r>
            <a:r>
              <a:rPr lang="ro-RO" i="1"/>
              <a:t>P</a:t>
            </a:r>
            <a:r>
              <a:rPr lang="ro-RO" i="1" baseline="-25000"/>
              <a:t>dmax</a:t>
            </a:r>
            <a:r>
              <a:rPr lang="ro-RO"/>
              <a:t>=500mW, </a:t>
            </a:r>
            <a:r>
              <a:rPr lang="ro-RO" i="1"/>
              <a:t>I</a:t>
            </a:r>
            <a:r>
              <a:rPr lang="ro-RO" i="1" baseline="-25000"/>
              <a:t>cmax</a:t>
            </a:r>
            <a:r>
              <a:rPr lang="ro-RO"/>
              <a:t>=50mA şi </a:t>
            </a:r>
            <a:r>
              <a:rPr lang="ro-RO" i="1"/>
              <a:t>U</a:t>
            </a:r>
            <a:r>
              <a:rPr lang="ro-RO" i="1" baseline="-25000"/>
              <a:t>CEmax</a:t>
            </a:r>
            <a:r>
              <a:rPr lang="ro-RO"/>
              <a:t>=20V</a:t>
            </a:r>
          </a:p>
          <a:p>
            <a:pPr lvl="1"/>
            <a:r>
              <a:rPr lang="ro-RO"/>
              <a:t>A-B este limitarea de curent, </a:t>
            </a:r>
            <a:r>
              <a:rPr lang="ro-RO" i="1"/>
              <a:t>I</a:t>
            </a:r>
            <a:r>
              <a:rPr lang="ro-RO" i="1" baseline="-25000"/>
              <a:t>cmax</a:t>
            </a:r>
            <a:r>
              <a:rPr lang="ro-RO"/>
              <a:t>;</a:t>
            </a:r>
          </a:p>
          <a:p>
            <a:pPr lvl="1"/>
            <a:r>
              <a:rPr lang="ro-RO"/>
              <a:t>B-C este limitarea de putere disipată, </a:t>
            </a:r>
            <a:r>
              <a:rPr lang="ro-RO" i="1"/>
              <a:t>P</a:t>
            </a:r>
            <a:r>
              <a:rPr lang="ro-RO" i="1" baseline="-25000"/>
              <a:t>dmax</a:t>
            </a:r>
            <a:r>
              <a:rPr lang="ro-RO"/>
              <a:t>;</a:t>
            </a:r>
          </a:p>
          <a:p>
            <a:pPr lvl="1"/>
            <a:r>
              <a:rPr lang="ro-RO"/>
              <a:t>C-D este limitarea de tensiune, </a:t>
            </a:r>
            <a:r>
              <a:rPr lang="ro-RO" i="1"/>
              <a:t>U</a:t>
            </a:r>
            <a:r>
              <a:rPr lang="ro-RO" i="1" baseline="-25000"/>
              <a:t>CEmax</a:t>
            </a:r>
            <a:r>
              <a:rPr lang="ro-RO"/>
              <a:t>;</a:t>
            </a:r>
          </a:p>
          <a:p>
            <a:pPr lvl="1"/>
            <a:r>
              <a:rPr lang="ro-RO"/>
              <a:t>Se observă că pentru </a:t>
            </a:r>
            <a:r>
              <a:rPr lang="ro-RO" i="1"/>
              <a:t>U</a:t>
            </a:r>
            <a:r>
              <a:rPr lang="ro-RO" i="1" baseline="-25000"/>
              <a:t>CE</a:t>
            </a:r>
            <a:r>
              <a:rPr lang="ro-RO"/>
              <a:t>=5V, curentul de colector </a:t>
            </a:r>
            <a:br>
              <a:rPr lang="ro-RO"/>
            </a:br>
            <a:r>
              <a:rPr lang="ro-RO"/>
              <a:t>ar rezulta </a:t>
            </a:r>
            <a:r>
              <a:rPr lang="ro-RO" i="1"/>
              <a:t>I</a:t>
            </a:r>
            <a:r>
              <a:rPr lang="ro-RO" i="1" baseline="-25000"/>
              <a:t>C</a:t>
            </a:r>
            <a:r>
              <a:rPr lang="ro-RO"/>
              <a:t>=100mA, dar depăşeşte valoarea </a:t>
            </a:r>
            <a:br>
              <a:rPr lang="ro-RO"/>
            </a:br>
            <a:r>
              <a:rPr lang="ro-RO"/>
              <a:t>maximă admisibilă, </a:t>
            </a:r>
            <a:r>
              <a:rPr lang="ro-RO" i="1"/>
              <a:t>I</a:t>
            </a:r>
            <a:r>
              <a:rPr lang="ro-RO" i="1" baseline="-25000"/>
              <a:t>cmax</a:t>
            </a:r>
            <a:r>
              <a:rPr lang="ro-RO"/>
              <a:t>, deci practic această </a:t>
            </a:r>
            <a:br>
              <a:rPr lang="ro-RO"/>
            </a:br>
            <a:r>
              <a:rPr lang="ro-RO"/>
              <a:t>valoare nu se poate obține.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6AD03-31BA-44CF-B150-ECBD6CBECB63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D354015D-EFF6-424F-A85B-53228B186973}"/>
                  </a:ext>
                </a:extLst>
              </p:cNvPr>
              <p:cNvSpPr txBox="1"/>
              <p:nvPr/>
            </p:nvSpPr>
            <p:spPr>
              <a:xfrm>
                <a:off x="1589035" y="5319763"/>
                <a:ext cx="3776785" cy="74944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ro-RO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𝑚𝑊</m:t>
                          </m:r>
                        </m:num>
                        <m:den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D354015D-EFF6-424F-A85B-53228B18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35" y="5319763"/>
                <a:ext cx="3776785" cy="74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2EEDF9A-B3F6-437C-AFC9-32FCF335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2679769"/>
            <a:ext cx="4210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P</a:t>
            </a:r>
            <a:r>
              <a:rPr lang="en-US" b="1">
                <a:latin typeface="+mn-lt"/>
              </a:rPr>
              <a:t>unctul </a:t>
            </a:r>
            <a:r>
              <a:rPr lang="ro-RO" b="1">
                <a:latin typeface="+mn-lt"/>
              </a:rPr>
              <a:t>S</a:t>
            </a:r>
            <a:r>
              <a:rPr lang="en-US" b="1">
                <a:latin typeface="+mn-lt"/>
              </a:rPr>
              <a:t>tatic de </a:t>
            </a:r>
            <a:r>
              <a:rPr lang="ro-RO" b="1">
                <a:latin typeface="+mn-lt"/>
              </a:rPr>
              <a:t>Funcționare (PSF)</a:t>
            </a:r>
            <a:endParaRPr lang="en-US" sz="6000" b="1">
              <a:latin typeface="+mn-lt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ro-RO"/>
              <a:t>PSF-ul unui TB este caracterizat de 4 parametri:</a:t>
            </a:r>
          </a:p>
          <a:p>
            <a:pPr marL="640080" lvl="1" indent="-256032">
              <a:defRPr/>
            </a:pPr>
            <a:r>
              <a:rPr lang="ro-RO" b="1" i="1">
                <a:solidFill>
                  <a:srgbClr val="C00000"/>
                </a:solidFill>
              </a:rPr>
              <a:t>U</a:t>
            </a:r>
            <a:r>
              <a:rPr lang="ro-RO" b="1" i="1" baseline="-25000">
                <a:solidFill>
                  <a:srgbClr val="C00000"/>
                </a:solidFill>
              </a:rPr>
              <a:t>BE</a:t>
            </a:r>
            <a:r>
              <a:rPr lang="ro-RO">
                <a:solidFill>
                  <a:srgbClr val="C00000"/>
                </a:solidFill>
              </a:rPr>
              <a:t> – tensiunea bază-emitor</a:t>
            </a:r>
          </a:p>
          <a:p>
            <a:pPr marL="640080" lvl="1" indent="-256032">
              <a:defRPr/>
            </a:pPr>
            <a:r>
              <a:rPr lang="ro-RO" b="1" i="1">
                <a:solidFill>
                  <a:srgbClr val="C00000"/>
                </a:solidFill>
              </a:rPr>
              <a:t>I</a:t>
            </a:r>
            <a:r>
              <a:rPr lang="ro-RO" b="1" i="1" baseline="-25000">
                <a:solidFill>
                  <a:srgbClr val="C00000"/>
                </a:solidFill>
              </a:rPr>
              <a:t>B</a:t>
            </a:r>
            <a:r>
              <a:rPr lang="ro-RO">
                <a:solidFill>
                  <a:srgbClr val="C00000"/>
                </a:solidFill>
              </a:rPr>
              <a:t> – curentul de bază</a:t>
            </a:r>
          </a:p>
          <a:p>
            <a:pPr marL="640080" lvl="1" indent="-256032">
              <a:defRPr/>
            </a:pPr>
            <a:r>
              <a:rPr lang="ro-RO" b="1" i="1">
                <a:solidFill>
                  <a:srgbClr val="C00000"/>
                </a:solidFill>
              </a:rPr>
              <a:t>I</a:t>
            </a:r>
            <a:r>
              <a:rPr lang="ro-RO" b="1" i="1" baseline="-25000">
                <a:solidFill>
                  <a:srgbClr val="C00000"/>
                </a:solidFill>
              </a:rPr>
              <a:t>C</a:t>
            </a:r>
            <a:r>
              <a:rPr lang="ro-RO">
                <a:solidFill>
                  <a:srgbClr val="C00000"/>
                </a:solidFill>
              </a:rPr>
              <a:t> – curentul de colector</a:t>
            </a:r>
          </a:p>
          <a:p>
            <a:pPr marL="640080" lvl="1" indent="-256032">
              <a:defRPr/>
            </a:pPr>
            <a:r>
              <a:rPr lang="ro-RO" b="1" i="1">
                <a:solidFill>
                  <a:srgbClr val="C00000"/>
                </a:solidFill>
              </a:rPr>
              <a:t>U</a:t>
            </a:r>
            <a:r>
              <a:rPr lang="ro-RO" b="1" i="1" baseline="-25000">
                <a:solidFill>
                  <a:srgbClr val="C00000"/>
                </a:solidFill>
              </a:rPr>
              <a:t>CE</a:t>
            </a:r>
            <a:r>
              <a:rPr lang="ro-RO">
                <a:solidFill>
                  <a:srgbClr val="C00000"/>
                </a:solidFill>
              </a:rPr>
              <a:t> – tensiunea colector-emitor</a:t>
            </a:r>
          </a:p>
          <a:p>
            <a:pPr marL="365760" indent="-256032">
              <a:defRPr/>
            </a:pPr>
            <a:r>
              <a:rPr lang="ro-RO"/>
              <a:t>Dacă se notează cu </a:t>
            </a:r>
            <a:r>
              <a:rPr lang="en-US" b="1">
                <a:solidFill>
                  <a:srgbClr val="0070C0"/>
                </a:solidFill>
              </a:rPr>
              <a:t>Q</a:t>
            </a:r>
            <a:r>
              <a:rPr lang="ro-RO"/>
              <a:t> acest punct, atât pe caracteristica de intrare, </a:t>
            </a:r>
            <a:r>
              <a:rPr lang="ro-RO" i="1"/>
              <a:t>i</a:t>
            </a:r>
            <a:r>
              <a:rPr lang="ro-RO" i="1" baseline="-25000"/>
              <a:t>B</a:t>
            </a:r>
            <a:r>
              <a:rPr lang="ro-RO"/>
              <a:t>(</a:t>
            </a:r>
            <a:r>
              <a:rPr lang="ro-RO" i="1"/>
              <a:t>u</a:t>
            </a:r>
            <a:r>
              <a:rPr lang="ro-RO" i="1" baseline="-25000"/>
              <a:t>BE</a:t>
            </a:r>
            <a:r>
              <a:rPr lang="ro-RO"/>
              <a:t>), cât şi pe cea de ieşire, </a:t>
            </a:r>
            <a:r>
              <a:rPr lang="ro-RO" i="1"/>
              <a:t>i</a:t>
            </a:r>
            <a:r>
              <a:rPr lang="ro-RO" i="1" baseline="-25000"/>
              <a:t>C</a:t>
            </a:r>
            <a:r>
              <a:rPr lang="ro-RO"/>
              <a:t>(</a:t>
            </a:r>
            <a:r>
              <a:rPr lang="ro-RO" i="1"/>
              <a:t>u</a:t>
            </a:r>
            <a:r>
              <a:rPr lang="ro-RO" i="1" baseline="-25000"/>
              <a:t>CE</a:t>
            </a:r>
            <a:r>
              <a:rPr lang="ro-RO"/>
              <a:t>), atunci parametrii </a:t>
            </a:r>
            <a:r>
              <a:rPr lang="en-US">
                <a:sym typeface="Symbol" panose="05050102010706020507" pitchFamily="18" charset="2"/>
              </a:rPr>
              <a:t></a:t>
            </a:r>
            <a:r>
              <a:rPr lang="ro-RO" baseline="-25000">
                <a:sym typeface="Symbol" panose="05050102010706020507" pitchFamily="18" charset="2"/>
              </a:rPr>
              <a:t>DC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ro-RO">
                <a:sym typeface="Symbol" panose="05050102010706020507" pitchFamily="18" charset="2"/>
              </a:rPr>
              <a:t>şi </a:t>
            </a:r>
            <a:r>
              <a:rPr lang="en-US">
                <a:sym typeface="Symbol" panose="05050102010706020507" pitchFamily="18" charset="2"/>
              </a:rPr>
              <a:t></a:t>
            </a:r>
            <a:r>
              <a:rPr lang="ro-RO" baseline="-25000">
                <a:sym typeface="Symbol" panose="05050102010706020507" pitchFamily="18" charset="2"/>
              </a:rPr>
              <a:t>DC</a:t>
            </a:r>
            <a:r>
              <a:rPr lang="ro-RO">
                <a:sym typeface="Symbol" panose="05050102010706020507" pitchFamily="18" charset="2"/>
              </a:rPr>
              <a:t> se scriu sub forma:</a:t>
            </a:r>
            <a:endParaRPr lang="ro-RO"/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12344B-B74C-492A-9772-FB71F03CC83E}" type="datetime1">
              <a:rPr lang="en-US" smtClean="0"/>
              <a:t>11/6/2020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>
              <a:xfrm>
                <a:off x="3691372" y="5097864"/>
                <a:ext cx="1530421" cy="90100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72" y="5097864"/>
                <a:ext cx="1530421" cy="901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>
              <a:xfrm>
                <a:off x="6622978" y="5097863"/>
                <a:ext cx="1530422" cy="90100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978" y="5097863"/>
                <a:ext cx="1530422" cy="901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45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PSF</a:t>
            </a:r>
            <a:br>
              <a:rPr lang="en-US" sz="3200" b="1">
                <a:latin typeface="+mn-lt"/>
              </a:rPr>
            </a:br>
            <a:r>
              <a:rPr lang="ro-RO" sz="3200" b="1">
                <a:latin typeface="+mn-lt"/>
              </a:rPr>
              <a:t>Comparație între </a:t>
            </a:r>
            <a:r>
              <a:rPr lang="ro-RO" sz="3200" b="1">
                <a:latin typeface="+mn-lt"/>
                <a:sym typeface="Symbol" panose="05050102010706020507" pitchFamily="18" charset="2"/>
              </a:rPr>
              <a:t></a:t>
            </a:r>
            <a:r>
              <a:rPr lang="ro-RO" sz="3200" b="1" baseline="-25000">
                <a:latin typeface="+mn-lt"/>
                <a:sym typeface="Symbol" panose="05050102010706020507" pitchFamily="18" charset="2"/>
              </a:rPr>
              <a:t>DC</a:t>
            </a:r>
            <a:r>
              <a:rPr lang="ro-RO" sz="3200" b="1">
                <a:latin typeface="+mn-lt"/>
                <a:sym typeface="Symbol" panose="05050102010706020507" pitchFamily="18" charset="2"/>
              </a:rPr>
              <a:t> şi </a:t>
            </a:r>
            <a:r>
              <a:rPr lang="ro-RO" sz="3200" b="1" baseline="-25000">
                <a:latin typeface="+mn-lt"/>
                <a:sym typeface="Symbol" panose="05050102010706020507" pitchFamily="18" charset="2"/>
              </a:rPr>
              <a:t>ac</a:t>
            </a:r>
            <a:endParaRPr lang="en-US" sz="3200" b="1">
              <a:latin typeface="+mn-lt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>
              <a:defRPr/>
            </a:pPr>
            <a:r>
              <a:rPr lang="ro-RO">
                <a:sym typeface="Symbol" panose="05050102010706020507" pitchFamily="18" charset="2"/>
              </a:rPr>
              <a:t>Factorul de amplificare în c.a. se notează </a:t>
            </a:r>
            <a:r>
              <a:rPr lang="en-US">
                <a:sym typeface="Symbol" panose="05050102010706020507" pitchFamily="18" charset="2"/>
              </a:rPr>
              <a:t></a:t>
            </a:r>
            <a:r>
              <a:rPr lang="ro-RO" baseline="-25000">
                <a:sym typeface="Symbol" panose="05050102010706020507" pitchFamily="18" charset="2"/>
              </a:rPr>
              <a:t>ac</a:t>
            </a:r>
            <a:r>
              <a:rPr lang="ro-RO">
                <a:sym typeface="Symbol" panose="05050102010706020507" pitchFamily="18" charset="2"/>
              </a:rPr>
              <a:t>.</a:t>
            </a:r>
          </a:p>
          <a:p>
            <a:pPr marL="365760" indent="-256032">
              <a:defRPr/>
            </a:pPr>
            <a:r>
              <a:rPr lang="en-US">
                <a:sym typeface="Symbol" panose="05050102010706020507" pitchFamily="18" charset="2"/>
              </a:rPr>
              <a:t></a:t>
            </a:r>
            <a:r>
              <a:rPr lang="ro-RO" baseline="-25000">
                <a:sym typeface="Symbol" panose="05050102010706020507" pitchFamily="18" charset="2"/>
              </a:rPr>
              <a:t>ac</a:t>
            </a:r>
            <a:r>
              <a:rPr lang="ro-RO">
                <a:sym typeface="Symbol" panose="05050102010706020507" pitchFamily="18" charset="2"/>
              </a:rPr>
              <a:t> se determină pe caracteristica neliniară </a:t>
            </a:r>
            <a:r>
              <a:rPr lang="ro-RO" i="1">
                <a:sym typeface="Symbol" panose="05050102010706020507" pitchFamily="18" charset="2"/>
              </a:rPr>
              <a:t>i</a:t>
            </a:r>
            <a:r>
              <a:rPr lang="ro-RO" i="1" baseline="-25000">
                <a:sym typeface="Symbol" panose="05050102010706020507" pitchFamily="18" charset="2"/>
              </a:rPr>
              <a:t>C</a:t>
            </a:r>
            <a:r>
              <a:rPr lang="ro-RO">
                <a:sym typeface="Symbol" panose="05050102010706020507" pitchFamily="18" charset="2"/>
              </a:rPr>
              <a:t>(</a:t>
            </a:r>
            <a:r>
              <a:rPr lang="ro-RO" i="1">
                <a:sym typeface="Symbol" panose="05050102010706020507" pitchFamily="18" charset="2"/>
              </a:rPr>
              <a:t>i</a:t>
            </a:r>
            <a:r>
              <a:rPr lang="ro-RO" i="1" baseline="-25000">
                <a:sym typeface="Symbol" panose="05050102010706020507" pitchFamily="18" charset="2"/>
              </a:rPr>
              <a:t>B</a:t>
            </a:r>
            <a:r>
              <a:rPr lang="ro-RO">
                <a:sym typeface="Symbol" panose="05050102010706020507" pitchFamily="18" charset="2"/>
              </a:rPr>
              <a:t>) pentru mici variații în jurul PSF, notat </a:t>
            </a:r>
            <a:r>
              <a:rPr lang="ro-RO" b="1">
                <a:solidFill>
                  <a:srgbClr val="0070C0"/>
                </a:solidFill>
                <a:sym typeface="Symbol" panose="05050102010706020507" pitchFamily="18" charset="2"/>
              </a:rPr>
              <a:t>Q</a:t>
            </a:r>
            <a:r>
              <a:rPr lang="ro-RO">
                <a:sym typeface="Symbol" panose="05050102010706020507" pitchFamily="18" charset="2"/>
              </a:rPr>
              <a:t>, ale mărimilor care intervin în relație.</a:t>
            </a:r>
          </a:p>
          <a:p>
            <a:pPr marL="365760" indent="-256032">
              <a:defRPr/>
            </a:pPr>
            <a:endParaRPr lang="ro-RO"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sym typeface="Symbol" panose="05050102010706020507" pitchFamily="18" charset="2"/>
            </a:endParaRPr>
          </a:p>
          <a:p>
            <a:pPr marL="452628" indent="-342900">
              <a:defRPr/>
            </a:pPr>
            <a:r>
              <a:rPr lang="ro-RO">
                <a:sym typeface="Symbol" panose="05050102010706020507" pitchFamily="18" charset="2"/>
              </a:rPr>
              <a:t>De obicei, </a:t>
            </a:r>
            <a:r>
              <a:rPr lang="ro-RO" b="1">
                <a:sym typeface="Symbol" panose="05050102010706020507" pitchFamily="18" charset="2"/>
              </a:rPr>
              <a:t></a:t>
            </a:r>
            <a:r>
              <a:rPr lang="ro-RO" b="1" baseline="-25000">
                <a:sym typeface="Symbol" panose="05050102010706020507" pitchFamily="18" charset="2"/>
              </a:rPr>
              <a:t>DC</a:t>
            </a:r>
            <a:r>
              <a:rPr lang="ro-RO" b="1">
                <a:sym typeface="Symbol" panose="05050102010706020507" pitchFamily="18" charset="2"/>
              </a:rPr>
              <a:t>  </a:t>
            </a:r>
            <a:r>
              <a:rPr lang="ro-RO" b="1" baseline="-25000">
                <a:sym typeface="Symbol" panose="05050102010706020507" pitchFamily="18" charset="2"/>
              </a:rPr>
              <a:t>ac</a:t>
            </a:r>
            <a:endParaRPr lang="ro-RO" b="1">
              <a:sym typeface="Symbol" panose="05050102010706020507" pitchFamily="18" charset="2"/>
            </a:endParaRPr>
          </a:p>
          <a:p>
            <a:pPr marL="452628" indent="-342900">
              <a:defRPr/>
            </a:pPr>
            <a:r>
              <a:rPr lang="ro-RO">
                <a:solidFill>
                  <a:srgbClr val="0070C0"/>
                </a:solidFill>
                <a:sym typeface="Symbol" panose="05050102010706020507" pitchFamily="18" charset="2"/>
              </a:rPr>
              <a:t>În cele ce urmează se va lucra cu un singur factor de amplificare în curent, </a:t>
            </a:r>
            <a:r>
              <a:rPr lang="en-US" b="1">
                <a:solidFill>
                  <a:srgbClr val="0070C0"/>
                </a:solidFill>
                <a:sym typeface="Symbol" panose="05050102010706020507" pitchFamily="18" charset="2"/>
              </a:rPr>
              <a:t></a:t>
            </a:r>
            <a:r>
              <a:rPr lang="ro-RO">
                <a:solidFill>
                  <a:srgbClr val="0070C0"/>
                </a:solidFill>
                <a:sym typeface="Symbol" panose="05050102010706020507" pitchFamily="18" charset="2"/>
              </a:rPr>
              <a:t>.</a:t>
            </a:r>
            <a:endParaRPr lang="ro-RO">
              <a:solidFill>
                <a:srgbClr val="0070C0"/>
              </a:solidFill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38968A-A0AC-4D2D-8E67-03C1FC68ED80}" type="datetime1">
              <a:rPr lang="en-US" smtClean="0"/>
              <a:t>11/6/2020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>
              <a:xfrm>
                <a:off x="1536699" y="3263341"/>
                <a:ext cx="1688821" cy="94691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99" y="3263341"/>
                <a:ext cx="1688821" cy="94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73979" y="2983691"/>
            <a:ext cx="4876800" cy="2374815"/>
            <a:chOff x="3419764" y="2443018"/>
            <a:chExt cx="5021580" cy="24453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764" y="2443018"/>
              <a:ext cx="5021580" cy="2065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62400" y="4508038"/>
              <a:ext cx="1385887" cy="38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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DC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=I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CQ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/I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BQ</a:t>
              </a:r>
              <a:endParaRPr lang="en-US">
                <a:latin typeface="UT Sans" panose="00000500000000000000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39089" y="4508039"/>
              <a:ext cx="1513626" cy="38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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ac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=I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/  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B</a:t>
              </a:r>
              <a:endParaRPr lang="en-US"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19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4076</Words>
  <Application>Microsoft Office PowerPoint</Application>
  <PresentationFormat>Widescreen</PresentationFormat>
  <Paragraphs>561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Lucida Sans Unicode</vt:lpstr>
      <vt:lpstr>UT Sans</vt:lpstr>
      <vt:lpstr>Wingdings 3</vt:lpstr>
      <vt:lpstr>Office Theme</vt:lpstr>
      <vt:lpstr>DISPOZITIVE ELECTRONICE</vt:lpstr>
      <vt:lpstr>Probleme tratate</vt:lpstr>
      <vt:lpstr>Caracteristici statice</vt:lpstr>
      <vt:lpstr>Caracteristici statice</vt:lpstr>
      <vt:lpstr>Caracteristici statice</vt:lpstr>
      <vt:lpstr>Valori limită maxime</vt:lpstr>
      <vt:lpstr>Valori limită maxime</vt:lpstr>
      <vt:lpstr>Punctul Static de Funcționare (PSF)</vt:lpstr>
      <vt:lpstr>PSF Comparație între DC şi ac</vt:lpstr>
      <vt:lpstr>Foile de catalog pentru TB</vt:lpstr>
      <vt:lpstr>Polarizarea TB</vt:lpstr>
      <vt:lpstr>Polarizarea TB</vt:lpstr>
      <vt:lpstr>Polarizarea TB Circuit de polarizare cu 2 surse de c.c.</vt:lpstr>
      <vt:lpstr>Polarizarea TB Circuit de polarizare cu 2 surse de c.c.</vt:lpstr>
      <vt:lpstr>Polarizarea TB Circuit de polarizare cu o singură sursă</vt:lpstr>
      <vt:lpstr>Modularea grosimii bazei Efectul Early</vt:lpstr>
      <vt:lpstr>Modularea grosimii bazei Efectul Early</vt:lpstr>
      <vt:lpstr>Modularea grosimii bazei Efectul Early</vt:lpstr>
      <vt:lpstr>Modularea grosimii bazei Efectul Early</vt:lpstr>
      <vt:lpstr>Modularea grosimii bazei Efectul Early</vt:lpstr>
      <vt:lpstr>Rezistența de ieşire, ro</vt:lpstr>
      <vt:lpstr>Rezistența de ieşire, ro</vt:lpstr>
      <vt:lpstr>Dependența lui  de IC</vt:lpstr>
      <vt:lpstr>Dependența lui  de temperatură</vt:lpstr>
      <vt:lpstr>Modele pentru TB</vt:lpstr>
      <vt:lpstr>Modelul hibrid</vt:lpstr>
      <vt:lpstr>Modelul hibrid</vt:lpstr>
      <vt:lpstr>Modelul pi-hibrid (-hibrid)</vt:lpstr>
      <vt:lpstr>Modelul pi-hibrid (-hibrid)</vt:lpstr>
      <vt:lpstr>Modelul pi-hibrid (-hibrid)</vt:lpstr>
      <vt:lpstr>Modelul pi-hibrid (-hibrid)</vt:lpstr>
      <vt:lpstr>Modelul pi-hibrid (-hibrid) simplificat</vt:lpstr>
      <vt:lpstr>TB ca amplificator Polarizare cu divizor de tensiune</vt:lpstr>
      <vt:lpstr>TB ca amplificator Polarizare cu divizor de tensiune</vt:lpstr>
      <vt:lpstr>Amplificarea la frecvențe joase</vt:lpstr>
      <vt:lpstr>Amplificarea la frecvențe joase</vt:lpstr>
      <vt:lpstr>Amplificarea la frecvențe joase</vt:lpstr>
      <vt:lpstr>Amplificarea la frecvențe joase</vt:lpstr>
      <vt:lpstr>Amplificarea la frecvențe joase</vt:lpstr>
      <vt:lpstr>Amplificarea la frecvențe joase</vt:lpstr>
      <vt:lpstr>Amplificarea la frecvențe joase</vt:lpstr>
      <vt:lpstr>Răspunsul în frecvență</vt:lpstr>
      <vt:lpstr>Răspunsul în frecvență</vt:lpstr>
      <vt:lpstr>Răspunsul în frecvență</vt:lpstr>
      <vt:lpstr>Răspunsul în frecvență</vt:lpstr>
      <vt:lpstr>Răspunsul în frecvență</vt:lpstr>
      <vt:lpstr>Comutația TB</vt:lpstr>
      <vt:lpstr>Comutația TB</vt:lpstr>
      <vt:lpstr>Comutația TB Comutația blocare - saturație</vt:lpstr>
      <vt:lpstr>Comutația TB Comutația blocare - saturație</vt:lpstr>
      <vt:lpstr>Comutația TB Comutația blocare - saturație</vt:lpstr>
      <vt:lpstr>Comutația TB Comutația blocare - saturație</vt:lpstr>
      <vt:lpstr>Comutația TB Comutația blocare - saturație</vt:lpstr>
      <vt:lpstr>Comutația TB Comutația saturație - blocare</vt:lpstr>
      <vt:lpstr>Comutația TB Comutația saturație - blocare</vt:lpstr>
      <vt:lpstr>Comutația TB Comutația saturație - blocare</vt:lpstr>
      <vt:lpstr>Comutația TB Comutația saturație - blocare</vt:lpstr>
      <vt:lpstr>Anexa 1 Teorema Miller</vt:lpstr>
      <vt:lpstr>Anexa 1 Teorema Miller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ELECTRONICE</dc:title>
  <dc:creator>geoic@yahoo.com</dc:creator>
  <cp:lastModifiedBy>geoic@yahoo.com</cp:lastModifiedBy>
  <cp:revision>102</cp:revision>
  <dcterms:created xsi:type="dcterms:W3CDTF">2020-11-05T16:06:06Z</dcterms:created>
  <dcterms:modified xsi:type="dcterms:W3CDTF">2020-11-06T11:05:16Z</dcterms:modified>
</cp:coreProperties>
</file>