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sldIdLst>
    <p:sldId id="256" r:id="rId2"/>
    <p:sldId id="280" r:id="rId3"/>
    <p:sldId id="322" r:id="rId4"/>
    <p:sldId id="379" r:id="rId5"/>
    <p:sldId id="378" r:id="rId6"/>
    <p:sldId id="334" r:id="rId7"/>
    <p:sldId id="417" r:id="rId8"/>
    <p:sldId id="387" r:id="rId9"/>
    <p:sldId id="388" r:id="rId10"/>
    <p:sldId id="389" r:id="rId11"/>
    <p:sldId id="381" r:id="rId12"/>
    <p:sldId id="335" r:id="rId13"/>
    <p:sldId id="326" r:id="rId14"/>
    <p:sldId id="327" r:id="rId15"/>
    <p:sldId id="414" r:id="rId16"/>
    <p:sldId id="328" r:id="rId17"/>
    <p:sldId id="330" r:id="rId18"/>
    <p:sldId id="332" r:id="rId19"/>
    <p:sldId id="361" r:id="rId20"/>
    <p:sldId id="404" r:id="rId21"/>
    <p:sldId id="395" r:id="rId22"/>
    <p:sldId id="408" r:id="rId23"/>
    <p:sldId id="410" r:id="rId24"/>
    <p:sldId id="411" r:id="rId25"/>
    <p:sldId id="412" r:id="rId26"/>
    <p:sldId id="380" r:id="rId27"/>
    <p:sldId id="409" r:id="rId28"/>
    <p:sldId id="406" r:id="rId29"/>
    <p:sldId id="407" r:id="rId30"/>
    <p:sldId id="393" r:id="rId31"/>
    <p:sldId id="402" r:id="rId32"/>
    <p:sldId id="369" r:id="rId33"/>
    <p:sldId id="386" r:id="rId34"/>
    <p:sldId id="396" r:id="rId35"/>
    <p:sldId id="416" r:id="rId36"/>
    <p:sldId id="397" r:id="rId37"/>
    <p:sldId id="398" r:id="rId38"/>
    <p:sldId id="399" r:id="rId39"/>
    <p:sldId id="400" r:id="rId40"/>
    <p:sldId id="403" r:id="rId41"/>
    <p:sldId id="347" r:id="rId42"/>
    <p:sldId id="401" r:id="rId43"/>
    <p:sldId id="349" r:id="rId44"/>
    <p:sldId id="415" r:id="rId45"/>
    <p:sldId id="350" r:id="rId46"/>
    <p:sldId id="385" r:id="rId47"/>
    <p:sldId id="351" r:id="rId48"/>
    <p:sldId id="353" r:id="rId49"/>
    <p:sldId id="354" r:id="rId50"/>
    <p:sldId id="355" r:id="rId51"/>
    <p:sldId id="418" r:id="rId52"/>
    <p:sldId id="419" r:id="rId53"/>
    <p:sldId id="420" r:id="rId54"/>
    <p:sldId id="421" r:id="rId55"/>
    <p:sldId id="422" r:id="rId56"/>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94660"/>
  </p:normalViewPr>
  <p:slideViewPr>
    <p:cSldViewPr snapToGrid="0">
      <p:cViewPr varScale="1">
        <p:scale>
          <a:sx n="78" d="100"/>
          <a:sy n="78" d="100"/>
        </p:scale>
        <p:origin x="102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7EA96-A6B3-4D89-8E25-DB8883EF2A06}" type="datetimeFigureOut">
              <a:rPr lang="ro-RO" smtClean="0"/>
              <a:t>30.10.2020</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EDB6E-F1C1-408A-A6C4-675CA5EE7A44}" type="slidenum">
              <a:rPr lang="ro-RO" smtClean="0"/>
              <a:t>‹#›</a:t>
            </a:fld>
            <a:endParaRPr lang="ro-RO"/>
          </a:p>
        </p:txBody>
      </p:sp>
    </p:spTree>
    <p:extLst>
      <p:ext uri="{BB962C8B-B14F-4D97-AF65-F5344CB8AC3E}">
        <p14:creationId xmlns:p14="http://schemas.microsoft.com/office/powerpoint/2010/main" val="191836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B7494-CA0D-4F1B-85AC-F8B6892238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9CD75E71-4F55-4382-A739-5E3E15EF1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7365E2E1-D87A-4A16-AC0A-BEDABC2AED38}"/>
              </a:ext>
            </a:extLst>
          </p:cNvPr>
          <p:cNvSpPr>
            <a:spLocks noGrp="1"/>
          </p:cNvSpPr>
          <p:nvPr>
            <p:ph type="dt" sz="half" idx="10"/>
          </p:nvPr>
        </p:nvSpPr>
        <p:spPr/>
        <p:txBody>
          <a:bodyPr/>
          <a:lstStyle/>
          <a:p>
            <a:fld id="{287937F0-F631-41C1-B907-1ECE91D6E8F2}" type="datetime1">
              <a:rPr lang="en-US" smtClean="0"/>
              <a:t>10/30/2020</a:t>
            </a:fld>
            <a:endParaRPr lang="ro-RO"/>
          </a:p>
        </p:txBody>
      </p:sp>
      <p:sp>
        <p:nvSpPr>
          <p:cNvPr id="5" name="Footer Placeholder 4">
            <a:extLst>
              <a:ext uri="{FF2B5EF4-FFF2-40B4-BE49-F238E27FC236}">
                <a16:creationId xmlns:a16="http://schemas.microsoft.com/office/drawing/2014/main" id="{8122A39F-1169-46A5-AEF4-20ECD012FCC1}"/>
              </a:ext>
            </a:extLst>
          </p:cNvPr>
          <p:cNvSpPr>
            <a:spLocks noGrp="1"/>
          </p:cNvSpPr>
          <p:nvPr>
            <p:ph type="ftr" sz="quarter" idx="11"/>
          </p:nvPr>
        </p:nvSpPr>
        <p:spPr/>
        <p:txBody>
          <a:bodyPr/>
          <a:lstStyle/>
          <a:p>
            <a:r>
              <a:rPr lang="ro-RO"/>
              <a:t>DE-Cursul 4</a:t>
            </a:r>
          </a:p>
        </p:txBody>
      </p:sp>
      <p:sp>
        <p:nvSpPr>
          <p:cNvPr id="6" name="Slide Number Placeholder 5">
            <a:extLst>
              <a:ext uri="{FF2B5EF4-FFF2-40B4-BE49-F238E27FC236}">
                <a16:creationId xmlns:a16="http://schemas.microsoft.com/office/drawing/2014/main" id="{B79D679A-1005-4271-BE4D-E225C26ED357}"/>
              </a:ext>
            </a:extLst>
          </p:cNvPr>
          <p:cNvSpPr>
            <a:spLocks noGrp="1"/>
          </p:cNvSpPr>
          <p:nvPr>
            <p:ph type="sldNum" sz="quarter" idx="12"/>
          </p:nvPr>
        </p:nvSpPr>
        <p:spPr/>
        <p:txBody>
          <a:bodyPr/>
          <a:lstStyle/>
          <a:p>
            <a:fld id="{B278D986-62B8-4F8D-BA52-2647BEFDE061}" type="slidenum">
              <a:rPr lang="ro-RO" smtClean="0"/>
              <a:t>‹#›</a:t>
            </a:fld>
            <a:endParaRPr lang="ro-RO"/>
          </a:p>
        </p:txBody>
      </p:sp>
    </p:spTree>
    <p:extLst>
      <p:ext uri="{BB962C8B-B14F-4D97-AF65-F5344CB8AC3E}">
        <p14:creationId xmlns:p14="http://schemas.microsoft.com/office/powerpoint/2010/main" val="42360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95397-0204-4084-8DC2-03C34800AB8B}"/>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FBC6DD02-77B1-4063-96B7-E539CE7438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7F2444B3-7265-4363-BD05-0126FFBE936E}"/>
              </a:ext>
            </a:extLst>
          </p:cNvPr>
          <p:cNvSpPr>
            <a:spLocks noGrp="1"/>
          </p:cNvSpPr>
          <p:nvPr>
            <p:ph type="dt" sz="half" idx="10"/>
          </p:nvPr>
        </p:nvSpPr>
        <p:spPr/>
        <p:txBody>
          <a:bodyPr/>
          <a:lstStyle/>
          <a:p>
            <a:fld id="{C080A71D-E176-462A-ADAC-57A7C00BCD90}" type="datetime1">
              <a:rPr lang="en-US" smtClean="0"/>
              <a:t>10/30/2020</a:t>
            </a:fld>
            <a:endParaRPr lang="ro-RO"/>
          </a:p>
        </p:txBody>
      </p:sp>
      <p:sp>
        <p:nvSpPr>
          <p:cNvPr id="5" name="Footer Placeholder 4">
            <a:extLst>
              <a:ext uri="{FF2B5EF4-FFF2-40B4-BE49-F238E27FC236}">
                <a16:creationId xmlns:a16="http://schemas.microsoft.com/office/drawing/2014/main" id="{D9BD0D3A-5D32-4B2F-8EA9-A143C9184AEA}"/>
              </a:ext>
            </a:extLst>
          </p:cNvPr>
          <p:cNvSpPr>
            <a:spLocks noGrp="1"/>
          </p:cNvSpPr>
          <p:nvPr>
            <p:ph type="ftr" sz="quarter" idx="11"/>
          </p:nvPr>
        </p:nvSpPr>
        <p:spPr/>
        <p:txBody>
          <a:bodyPr/>
          <a:lstStyle/>
          <a:p>
            <a:r>
              <a:rPr lang="ro-RO"/>
              <a:t>DE-Cursul 4</a:t>
            </a:r>
          </a:p>
        </p:txBody>
      </p:sp>
      <p:sp>
        <p:nvSpPr>
          <p:cNvPr id="6" name="Slide Number Placeholder 5">
            <a:extLst>
              <a:ext uri="{FF2B5EF4-FFF2-40B4-BE49-F238E27FC236}">
                <a16:creationId xmlns:a16="http://schemas.microsoft.com/office/drawing/2014/main" id="{54EF2776-5125-490F-B167-9AA034C03E5A}"/>
              </a:ext>
            </a:extLst>
          </p:cNvPr>
          <p:cNvSpPr>
            <a:spLocks noGrp="1"/>
          </p:cNvSpPr>
          <p:nvPr>
            <p:ph type="sldNum" sz="quarter" idx="12"/>
          </p:nvPr>
        </p:nvSpPr>
        <p:spPr/>
        <p:txBody>
          <a:bodyPr/>
          <a:lstStyle/>
          <a:p>
            <a:fld id="{B278D986-62B8-4F8D-BA52-2647BEFDE061}" type="slidenum">
              <a:rPr lang="ro-RO" smtClean="0"/>
              <a:t>‹#›</a:t>
            </a:fld>
            <a:endParaRPr lang="ro-RO"/>
          </a:p>
        </p:txBody>
      </p:sp>
    </p:spTree>
    <p:extLst>
      <p:ext uri="{BB962C8B-B14F-4D97-AF65-F5344CB8AC3E}">
        <p14:creationId xmlns:p14="http://schemas.microsoft.com/office/powerpoint/2010/main" val="49632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19D46A-1E69-426A-84DB-444540F9B1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09E807B3-7F27-4FFE-A1D6-9ACE2AFB3D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079868A5-2524-4139-BF32-E718CF159352}"/>
              </a:ext>
            </a:extLst>
          </p:cNvPr>
          <p:cNvSpPr>
            <a:spLocks noGrp="1"/>
          </p:cNvSpPr>
          <p:nvPr>
            <p:ph type="dt" sz="half" idx="10"/>
          </p:nvPr>
        </p:nvSpPr>
        <p:spPr/>
        <p:txBody>
          <a:bodyPr/>
          <a:lstStyle/>
          <a:p>
            <a:fld id="{662027E5-2EC1-4A88-BD50-14686980A3CA}" type="datetime1">
              <a:rPr lang="en-US" smtClean="0"/>
              <a:t>10/30/2020</a:t>
            </a:fld>
            <a:endParaRPr lang="ro-RO"/>
          </a:p>
        </p:txBody>
      </p:sp>
      <p:sp>
        <p:nvSpPr>
          <p:cNvPr id="5" name="Footer Placeholder 4">
            <a:extLst>
              <a:ext uri="{FF2B5EF4-FFF2-40B4-BE49-F238E27FC236}">
                <a16:creationId xmlns:a16="http://schemas.microsoft.com/office/drawing/2014/main" id="{540F0280-0A0B-488B-BF3B-269F1B7B22B2}"/>
              </a:ext>
            </a:extLst>
          </p:cNvPr>
          <p:cNvSpPr>
            <a:spLocks noGrp="1"/>
          </p:cNvSpPr>
          <p:nvPr>
            <p:ph type="ftr" sz="quarter" idx="11"/>
          </p:nvPr>
        </p:nvSpPr>
        <p:spPr/>
        <p:txBody>
          <a:bodyPr/>
          <a:lstStyle/>
          <a:p>
            <a:r>
              <a:rPr lang="ro-RO"/>
              <a:t>DE-Cursul 4</a:t>
            </a:r>
          </a:p>
        </p:txBody>
      </p:sp>
      <p:sp>
        <p:nvSpPr>
          <p:cNvPr id="6" name="Slide Number Placeholder 5">
            <a:extLst>
              <a:ext uri="{FF2B5EF4-FFF2-40B4-BE49-F238E27FC236}">
                <a16:creationId xmlns:a16="http://schemas.microsoft.com/office/drawing/2014/main" id="{A933132E-E75E-437A-A4A9-06D951FA6CC6}"/>
              </a:ext>
            </a:extLst>
          </p:cNvPr>
          <p:cNvSpPr>
            <a:spLocks noGrp="1"/>
          </p:cNvSpPr>
          <p:nvPr>
            <p:ph type="sldNum" sz="quarter" idx="12"/>
          </p:nvPr>
        </p:nvSpPr>
        <p:spPr/>
        <p:txBody>
          <a:bodyPr/>
          <a:lstStyle/>
          <a:p>
            <a:fld id="{B278D986-62B8-4F8D-BA52-2647BEFDE061}" type="slidenum">
              <a:rPr lang="ro-RO" smtClean="0"/>
              <a:t>‹#›</a:t>
            </a:fld>
            <a:endParaRPr lang="ro-RO"/>
          </a:p>
        </p:txBody>
      </p:sp>
    </p:spTree>
    <p:extLst>
      <p:ext uri="{BB962C8B-B14F-4D97-AF65-F5344CB8AC3E}">
        <p14:creationId xmlns:p14="http://schemas.microsoft.com/office/powerpoint/2010/main" val="117976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C3C2-F77C-41EA-A5DD-654D5AFB3C8A}"/>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15F8ED7C-8FC1-4B1A-A9DB-6161067E6E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3C9C7C0-CEC3-4C28-81CF-B0BBCD78D76B}"/>
              </a:ext>
            </a:extLst>
          </p:cNvPr>
          <p:cNvSpPr>
            <a:spLocks noGrp="1"/>
          </p:cNvSpPr>
          <p:nvPr>
            <p:ph type="dt" sz="half" idx="10"/>
          </p:nvPr>
        </p:nvSpPr>
        <p:spPr/>
        <p:txBody>
          <a:bodyPr/>
          <a:lstStyle/>
          <a:p>
            <a:fld id="{AB11219A-3A4A-4B10-8B34-5B06DBD0D11A}" type="datetime1">
              <a:rPr lang="en-US" smtClean="0"/>
              <a:t>10/30/2020</a:t>
            </a:fld>
            <a:endParaRPr lang="ro-RO"/>
          </a:p>
        </p:txBody>
      </p:sp>
      <p:sp>
        <p:nvSpPr>
          <p:cNvPr id="5" name="Footer Placeholder 4">
            <a:extLst>
              <a:ext uri="{FF2B5EF4-FFF2-40B4-BE49-F238E27FC236}">
                <a16:creationId xmlns:a16="http://schemas.microsoft.com/office/drawing/2014/main" id="{0F235327-28CB-400E-947B-B40A69760FE9}"/>
              </a:ext>
            </a:extLst>
          </p:cNvPr>
          <p:cNvSpPr>
            <a:spLocks noGrp="1"/>
          </p:cNvSpPr>
          <p:nvPr>
            <p:ph type="ftr" sz="quarter" idx="11"/>
          </p:nvPr>
        </p:nvSpPr>
        <p:spPr/>
        <p:txBody>
          <a:bodyPr/>
          <a:lstStyle/>
          <a:p>
            <a:r>
              <a:rPr lang="ro-RO"/>
              <a:t>DE-Cursul 4</a:t>
            </a:r>
          </a:p>
        </p:txBody>
      </p:sp>
      <p:sp>
        <p:nvSpPr>
          <p:cNvPr id="6" name="Slide Number Placeholder 5">
            <a:extLst>
              <a:ext uri="{FF2B5EF4-FFF2-40B4-BE49-F238E27FC236}">
                <a16:creationId xmlns:a16="http://schemas.microsoft.com/office/drawing/2014/main" id="{348114E8-A74A-4409-98E8-5343115D3DC4}"/>
              </a:ext>
            </a:extLst>
          </p:cNvPr>
          <p:cNvSpPr>
            <a:spLocks noGrp="1"/>
          </p:cNvSpPr>
          <p:nvPr>
            <p:ph type="sldNum" sz="quarter" idx="12"/>
          </p:nvPr>
        </p:nvSpPr>
        <p:spPr/>
        <p:txBody>
          <a:bodyPr/>
          <a:lstStyle/>
          <a:p>
            <a:fld id="{B278D986-62B8-4F8D-BA52-2647BEFDE061}" type="slidenum">
              <a:rPr lang="ro-RO" smtClean="0"/>
              <a:t>‹#›</a:t>
            </a:fld>
            <a:endParaRPr lang="ro-RO"/>
          </a:p>
        </p:txBody>
      </p:sp>
    </p:spTree>
    <p:extLst>
      <p:ext uri="{BB962C8B-B14F-4D97-AF65-F5344CB8AC3E}">
        <p14:creationId xmlns:p14="http://schemas.microsoft.com/office/powerpoint/2010/main" val="132739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F6D4B-4D03-4521-B90D-EAB304A66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1A34B6DF-DB26-465E-AC95-BE81950C16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1E440D-C8A4-466F-8F2A-1EEB1DFF9430}"/>
              </a:ext>
            </a:extLst>
          </p:cNvPr>
          <p:cNvSpPr>
            <a:spLocks noGrp="1"/>
          </p:cNvSpPr>
          <p:nvPr>
            <p:ph type="dt" sz="half" idx="10"/>
          </p:nvPr>
        </p:nvSpPr>
        <p:spPr/>
        <p:txBody>
          <a:bodyPr/>
          <a:lstStyle/>
          <a:p>
            <a:fld id="{A87C8ABE-4C0D-44F6-B755-E5FCD43AEC8A}" type="datetime1">
              <a:rPr lang="en-US" smtClean="0"/>
              <a:t>10/30/2020</a:t>
            </a:fld>
            <a:endParaRPr lang="ro-RO"/>
          </a:p>
        </p:txBody>
      </p:sp>
      <p:sp>
        <p:nvSpPr>
          <p:cNvPr id="5" name="Footer Placeholder 4">
            <a:extLst>
              <a:ext uri="{FF2B5EF4-FFF2-40B4-BE49-F238E27FC236}">
                <a16:creationId xmlns:a16="http://schemas.microsoft.com/office/drawing/2014/main" id="{0A195C2C-8296-489D-B8A8-EBB0950B96B9}"/>
              </a:ext>
            </a:extLst>
          </p:cNvPr>
          <p:cNvSpPr>
            <a:spLocks noGrp="1"/>
          </p:cNvSpPr>
          <p:nvPr>
            <p:ph type="ftr" sz="quarter" idx="11"/>
          </p:nvPr>
        </p:nvSpPr>
        <p:spPr/>
        <p:txBody>
          <a:bodyPr/>
          <a:lstStyle/>
          <a:p>
            <a:r>
              <a:rPr lang="ro-RO"/>
              <a:t>DE-Cursul 4</a:t>
            </a:r>
          </a:p>
        </p:txBody>
      </p:sp>
      <p:sp>
        <p:nvSpPr>
          <p:cNvPr id="6" name="Slide Number Placeholder 5">
            <a:extLst>
              <a:ext uri="{FF2B5EF4-FFF2-40B4-BE49-F238E27FC236}">
                <a16:creationId xmlns:a16="http://schemas.microsoft.com/office/drawing/2014/main" id="{4656654F-02E9-4A19-ABF1-9F43EA367612}"/>
              </a:ext>
            </a:extLst>
          </p:cNvPr>
          <p:cNvSpPr>
            <a:spLocks noGrp="1"/>
          </p:cNvSpPr>
          <p:nvPr>
            <p:ph type="sldNum" sz="quarter" idx="12"/>
          </p:nvPr>
        </p:nvSpPr>
        <p:spPr/>
        <p:txBody>
          <a:bodyPr/>
          <a:lstStyle/>
          <a:p>
            <a:fld id="{B278D986-62B8-4F8D-BA52-2647BEFDE061}" type="slidenum">
              <a:rPr lang="ro-RO" smtClean="0"/>
              <a:t>‹#›</a:t>
            </a:fld>
            <a:endParaRPr lang="ro-RO"/>
          </a:p>
        </p:txBody>
      </p:sp>
    </p:spTree>
    <p:extLst>
      <p:ext uri="{BB962C8B-B14F-4D97-AF65-F5344CB8AC3E}">
        <p14:creationId xmlns:p14="http://schemas.microsoft.com/office/powerpoint/2010/main" val="120575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19D2-44E7-4BCF-B876-8098E3846152}"/>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EC0D0981-D5DA-4791-897E-3AE36E5E66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52058A02-E292-4BE9-8227-E8857234AA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B3307042-B7A4-487E-A720-475301D5D99C}"/>
              </a:ext>
            </a:extLst>
          </p:cNvPr>
          <p:cNvSpPr>
            <a:spLocks noGrp="1"/>
          </p:cNvSpPr>
          <p:nvPr>
            <p:ph type="dt" sz="half" idx="10"/>
          </p:nvPr>
        </p:nvSpPr>
        <p:spPr/>
        <p:txBody>
          <a:bodyPr/>
          <a:lstStyle/>
          <a:p>
            <a:fld id="{8F6789C9-377A-436A-93C0-6B033C42F434}" type="datetime1">
              <a:rPr lang="en-US" smtClean="0"/>
              <a:t>10/30/2020</a:t>
            </a:fld>
            <a:endParaRPr lang="ro-RO"/>
          </a:p>
        </p:txBody>
      </p:sp>
      <p:sp>
        <p:nvSpPr>
          <p:cNvPr id="6" name="Footer Placeholder 5">
            <a:extLst>
              <a:ext uri="{FF2B5EF4-FFF2-40B4-BE49-F238E27FC236}">
                <a16:creationId xmlns:a16="http://schemas.microsoft.com/office/drawing/2014/main" id="{2068A43C-2A25-42D6-9D15-4A2D60824CA2}"/>
              </a:ext>
            </a:extLst>
          </p:cNvPr>
          <p:cNvSpPr>
            <a:spLocks noGrp="1"/>
          </p:cNvSpPr>
          <p:nvPr>
            <p:ph type="ftr" sz="quarter" idx="11"/>
          </p:nvPr>
        </p:nvSpPr>
        <p:spPr/>
        <p:txBody>
          <a:bodyPr/>
          <a:lstStyle/>
          <a:p>
            <a:r>
              <a:rPr lang="ro-RO"/>
              <a:t>DE-Cursul 4</a:t>
            </a:r>
          </a:p>
        </p:txBody>
      </p:sp>
      <p:sp>
        <p:nvSpPr>
          <p:cNvPr id="7" name="Slide Number Placeholder 6">
            <a:extLst>
              <a:ext uri="{FF2B5EF4-FFF2-40B4-BE49-F238E27FC236}">
                <a16:creationId xmlns:a16="http://schemas.microsoft.com/office/drawing/2014/main" id="{EDB61E9F-5CCA-42A9-8032-92E2FEA1B7AA}"/>
              </a:ext>
            </a:extLst>
          </p:cNvPr>
          <p:cNvSpPr>
            <a:spLocks noGrp="1"/>
          </p:cNvSpPr>
          <p:nvPr>
            <p:ph type="sldNum" sz="quarter" idx="12"/>
          </p:nvPr>
        </p:nvSpPr>
        <p:spPr/>
        <p:txBody>
          <a:bodyPr/>
          <a:lstStyle/>
          <a:p>
            <a:fld id="{B278D986-62B8-4F8D-BA52-2647BEFDE061}" type="slidenum">
              <a:rPr lang="ro-RO" smtClean="0"/>
              <a:t>‹#›</a:t>
            </a:fld>
            <a:endParaRPr lang="ro-RO"/>
          </a:p>
        </p:txBody>
      </p:sp>
    </p:spTree>
    <p:extLst>
      <p:ext uri="{BB962C8B-B14F-4D97-AF65-F5344CB8AC3E}">
        <p14:creationId xmlns:p14="http://schemas.microsoft.com/office/powerpoint/2010/main" val="343057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027A-3CC8-4D3E-85B7-3457B0E3CA29}"/>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2AC4C303-9E99-4BC0-BB05-59BE8B387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FC7B85-F4FD-48D1-B598-7FC5C83078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34E641A1-723D-4DE8-9059-629A1BA09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F4941B-454C-4B98-B3C6-9A880FFFFD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DD52987F-78A3-425F-86BC-596C72D44905}"/>
              </a:ext>
            </a:extLst>
          </p:cNvPr>
          <p:cNvSpPr>
            <a:spLocks noGrp="1"/>
          </p:cNvSpPr>
          <p:nvPr>
            <p:ph type="dt" sz="half" idx="10"/>
          </p:nvPr>
        </p:nvSpPr>
        <p:spPr/>
        <p:txBody>
          <a:bodyPr/>
          <a:lstStyle/>
          <a:p>
            <a:fld id="{230B67B8-6D4D-4EF4-A9A7-279678E78F77}" type="datetime1">
              <a:rPr lang="en-US" smtClean="0"/>
              <a:t>10/30/2020</a:t>
            </a:fld>
            <a:endParaRPr lang="ro-RO"/>
          </a:p>
        </p:txBody>
      </p:sp>
      <p:sp>
        <p:nvSpPr>
          <p:cNvPr id="8" name="Footer Placeholder 7">
            <a:extLst>
              <a:ext uri="{FF2B5EF4-FFF2-40B4-BE49-F238E27FC236}">
                <a16:creationId xmlns:a16="http://schemas.microsoft.com/office/drawing/2014/main" id="{9B3364CF-2D23-4874-98BA-B9C9184988ED}"/>
              </a:ext>
            </a:extLst>
          </p:cNvPr>
          <p:cNvSpPr>
            <a:spLocks noGrp="1"/>
          </p:cNvSpPr>
          <p:nvPr>
            <p:ph type="ftr" sz="quarter" idx="11"/>
          </p:nvPr>
        </p:nvSpPr>
        <p:spPr/>
        <p:txBody>
          <a:bodyPr/>
          <a:lstStyle/>
          <a:p>
            <a:r>
              <a:rPr lang="ro-RO"/>
              <a:t>DE-Cursul 4</a:t>
            </a:r>
          </a:p>
        </p:txBody>
      </p:sp>
      <p:sp>
        <p:nvSpPr>
          <p:cNvPr id="9" name="Slide Number Placeholder 8">
            <a:extLst>
              <a:ext uri="{FF2B5EF4-FFF2-40B4-BE49-F238E27FC236}">
                <a16:creationId xmlns:a16="http://schemas.microsoft.com/office/drawing/2014/main" id="{82A408AE-71D8-499D-8AFE-DEF16BB6165A}"/>
              </a:ext>
            </a:extLst>
          </p:cNvPr>
          <p:cNvSpPr>
            <a:spLocks noGrp="1"/>
          </p:cNvSpPr>
          <p:nvPr>
            <p:ph type="sldNum" sz="quarter" idx="12"/>
          </p:nvPr>
        </p:nvSpPr>
        <p:spPr/>
        <p:txBody>
          <a:bodyPr/>
          <a:lstStyle/>
          <a:p>
            <a:fld id="{B278D986-62B8-4F8D-BA52-2647BEFDE061}" type="slidenum">
              <a:rPr lang="ro-RO" smtClean="0"/>
              <a:t>‹#›</a:t>
            </a:fld>
            <a:endParaRPr lang="ro-RO"/>
          </a:p>
        </p:txBody>
      </p:sp>
    </p:spTree>
    <p:extLst>
      <p:ext uri="{BB962C8B-B14F-4D97-AF65-F5344CB8AC3E}">
        <p14:creationId xmlns:p14="http://schemas.microsoft.com/office/powerpoint/2010/main" val="401968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A30B-3C12-4105-9F86-C5518219C6A9}"/>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6E08FEB6-3A47-4BF7-B908-E66BF213C457}"/>
              </a:ext>
            </a:extLst>
          </p:cNvPr>
          <p:cNvSpPr>
            <a:spLocks noGrp="1"/>
          </p:cNvSpPr>
          <p:nvPr>
            <p:ph type="dt" sz="half" idx="10"/>
          </p:nvPr>
        </p:nvSpPr>
        <p:spPr/>
        <p:txBody>
          <a:bodyPr/>
          <a:lstStyle/>
          <a:p>
            <a:fld id="{437FE354-9B50-4C44-AAC7-FEACB3ACC306}" type="datetime1">
              <a:rPr lang="en-US" smtClean="0"/>
              <a:t>10/30/2020</a:t>
            </a:fld>
            <a:endParaRPr lang="ro-RO"/>
          </a:p>
        </p:txBody>
      </p:sp>
      <p:sp>
        <p:nvSpPr>
          <p:cNvPr id="4" name="Footer Placeholder 3">
            <a:extLst>
              <a:ext uri="{FF2B5EF4-FFF2-40B4-BE49-F238E27FC236}">
                <a16:creationId xmlns:a16="http://schemas.microsoft.com/office/drawing/2014/main" id="{38549731-97A7-47F4-BD79-8152CAA29DD8}"/>
              </a:ext>
            </a:extLst>
          </p:cNvPr>
          <p:cNvSpPr>
            <a:spLocks noGrp="1"/>
          </p:cNvSpPr>
          <p:nvPr>
            <p:ph type="ftr" sz="quarter" idx="11"/>
          </p:nvPr>
        </p:nvSpPr>
        <p:spPr/>
        <p:txBody>
          <a:bodyPr/>
          <a:lstStyle/>
          <a:p>
            <a:r>
              <a:rPr lang="ro-RO"/>
              <a:t>DE-Cursul 4</a:t>
            </a:r>
          </a:p>
        </p:txBody>
      </p:sp>
      <p:sp>
        <p:nvSpPr>
          <p:cNvPr id="5" name="Slide Number Placeholder 4">
            <a:extLst>
              <a:ext uri="{FF2B5EF4-FFF2-40B4-BE49-F238E27FC236}">
                <a16:creationId xmlns:a16="http://schemas.microsoft.com/office/drawing/2014/main" id="{9465BA28-A7EC-4FA7-B69E-269D84E7DC0F}"/>
              </a:ext>
            </a:extLst>
          </p:cNvPr>
          <p:cNvSpPr>
            <a:spLocks noGrp="1"/>
          </p:cNvSpPr>
          <p:nvPr>
            <p:ph type="sldNum" sz="quarter" idx="12"/>
          </p:nvPr>
        </p:nvSpPr>
        <p:spPr/>
        <p:txBody>
          <a:bodyPr/>
          <a:lstStyle/>
          <a:p>
            <a:fld id="{B278D986-62B8-4F8D-BA52-2647BEFDE061}" type="slidenum">
              <a:rPr lang="ro-RO" smtClean="0"/>
              <a:t>‹#›</a:t>
            </a:fld>
            <a:endParaRPr lang="ro-RO"/>
          </a:p>
        </p:txBody>
      </p:sp>
    </p:spTree>
    <p:extLst>
      <p:ext uri="{BB962C8B-B14F-4D97-AF65-F5344CB8AC3E}">
        <p14:creationId xmlns:p14="http://schemas.microsoft.com/office/powerpoint/2010/main" val="131547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46F78-547C-4BBD-9E7E-9BEE1CC19D94}"/>
              </a:ext>
            </a:extLst>
          </p:cNvPr>
          <p:cNvSpPr>
            <a:spLocks noGrp="1"/>
          </p:cNvSpPr>
          <p:nvPr>
            <p:ph type="dt" sz="half" idx="10"/>
          </p:nvPr>
        </p:nvSpPr>
        <p:spPr/>
        <p:txBody>
          <a:bodyPr/>
          <a:lstStyle/>
          <a:p>
            <a:fld id="{34A6664F-FC00-403E-8CA5-63C4FB10E655}" type="datetime1">
              <a:rPr lang="en-US" smtClean="0"/>
              <a:t>10/30/2020</a:t>
            </a:fld>
            <a:endParaRPr lang="ro-RO"/>
          </a:p>
        </p:txBody>
      </p:sp>
      <p:sp>
        <p:nvSpPr>
          <p:cNvPr id="3" name="Footer Placeholder 2">
            <a:extLst>
              <a:ext uri="{FF2B5EF4-FFF2-40B4-BE49-F238E27FC236}">
                <a16:creationId xmlns:a16="http://schemas.microsoft.com/office/drawing/2014/main" id="{4A14C305-E4A3-44EF-A22E-16313BAAE373}"/>
              </a:ext>
            </a:extLst>
          </p:cNvPr>
          <p:cNvSpPr>
            <a:spLocks noGrp="1"/>
          </p:cNvSpPr>
          <p:nvPr>
            <p:ph type="ftr" sz="quarter" idx="11"/>
          </p:nvPr>
        </p:nvSpPr>
        <p:spPr/>
        <p:txBody>
          <a:bodyPr/>
          <a:lstStyle/>
          <a:p>
            <a:r>
              <a:rPr lang="ro-RO"/>
              <a:t>DE-Cursul 4</a:t>
            </a:r>
          </a:p>
        </p:txBody>
      </p:sp>
      <p:sp>
        <p:nvSpPr>
          <p:cNvPr id="4" name="Slide Number Placeholder 3">
            <a:extLst>
              <a:ext uri="{FF2B5EF4-FFF2-40B4-BE49-F238E27FC236}">
                <a16:creationId xmlns:a16="http://schemas.microsoft.com/office/drawing/2014/main" id="{3ED47053-6314-45F2-A607-C6597DD974FD}"/>
              </a:ext>
            </a:extLst>
          </p:cNvPr>
          <p:cNvSpPr>
            <a:spLocks noGrp="1"/>
          </p:cNvSpPr>
          <p:nvPr>
            <p:ph type="sldNum" sz="quarter" idx="12"/>
          </p:nvPr>
        </p:nvSpPr>
        <p:spPr/>
        <p:txBody>
          <a:bodyPr/>
          <a:lstStyle/>
          <a:p>
            <a:fld id="{B278D986-62B8-4F8D-BA52-2647BEFDE061}" type="slidenum">
              <a:rPr lang="ro-RO" smtClean="0"/>
              <a:t>‹#›</a:t>
            </a:fld>
            <a:endParaRPr lang="ro-RO"/>
          </a:p>
        </p:txBody>
      </p:sp>
    </p:spTree>
    <p:extLst>
      <p:ext uri="{BB962C8B-B14F-4D97-AF65-F5344CB8AC3E}">
        <p14:creationId xmlns:p14="http://schemas.microsoft.com/office/powerpoint/2010/main" val="103093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C022-D0B7-4AF0-AD58-D9B04A7C4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BE3C118E-B612-4A3C-97BA-EB674F5CEC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599EEAC6-2970-4609-AA73-3FEC62DDC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A1F7B-C68A-4458-9C16-F619E2D2D059}"/>
              </a:ext>
            </a:extLst>
          </p:cNvPr>
          <p:cNvSpPr>
            <a:spLocks noGrp="1"/>
          </p:cNvSpPr>
          <p:nvPr>
            <p:ph type="dt" sz="half" idx="10"/>
          </p:nvPr>
        </p:nvSpPr>
        <p:spPr/>
        <p:txBody>
          <a:bodyPr/>
          <a:lstStyle/>
          <a:p>
            <a:fld id="{3A042F3F-6F78-4E14-B5BF-AB0345CF5580}" type="datetime1">
              <a:rPr lang="en-US" smtClean="0"/>
              <a:t>10/30/2020</a:t>
            </a:fld>
            <a:endParaRPr lang="ro-RO"/>
          </a:p>
        </p:txBody>
      </p:sp>
      <p:sp>
        <p:nvSpPr>
          <p:cNvPr id="6" name="Footer Placeholder 5">
            <a:extLst>
              <a:ext uri="{FF2B5EF4-FFF2-40B4-BE49-F238E27FC236}">
                <a16:creationId xmlns:a16="http://schemas.microsoft.com/office/drawing/2014/main" id="{8A635D10-88F0-44BE-815A-F50C75F8F41B}"/>
              </a:ext>
            </a:extLst>
          </p:cNvPr>
          <p:cNvSpPr>
            <a:spLocks noGrp="1"/>
          </p:cNvSpPr>
          <p:nvPr>
            <p:ph type="ftr" sz="quarter" idx="11"/>
          </p:nvPr>
        </p:nvSpPr>
        <p:spPr/>
        <p:txBody>
          <a:bodyPr/>
          <a:lstStyle/>
          <a:p>
            <a:r>
              <a:rPr lang="ro-RO"/>
              <a:t>DE-Cursul 4</a:t>
            </a:r>
          </a:p>
        </p:txBody>
      </p:sp>
      <p:sp>
        <p:nvSpPr>
          <p:cNvPr id="7" name="Slide Number Placeholder 6">
            <a:extLst>
              <a:ext uri="{FF2B5EF4-FFF2-40B4-BE49-F238E27FC236}">
                <a16:creationId xmlns:a16="http://schemas.microsoft.com/office/drawing/2014/main" id="{49A37024-9F8D-4DBB-A67B-0B91B7A352D6}"/>
              </a:ext>
            </a:extLst>
          </p:cNvPr>
          <p:cNvSpPr>
            <a:spLocks noGrp="1"/>
          </p:cNvSpPr>
          <p:nvPr>
            <p:ph type="sldNum" sz="quarter" idx="12"/>
          </p:nvPr>
        </p:nvSpPr>
        <p:spPr/>
        <p:txBody>
          <a:bodyPr/>
          <a:lstStyle/>
          <a:p>
            <a:fld id="{B278D986-62B8-4F8D-BA52-2647BEFDE061}" type="slidenum">
              <a:rPr lang="ro-RO" smtClean="0"/>
              <a:t>‹#›</a:t>
            </a:fld>
            <a:endParaRPr lang="ro-RO"/>
          </a:p>
        </p:txBody>
      </p:sp>
    </p:spTree>
    <p:extLst>
      <p:ext uri="{BB962C8B-B14F-4D97-AF65-F5344CB8AC3E}">
        <p14:creationId xmlns:p14="http://schemas.microsoft.com/office/powerpoint/2010/main" val="187503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DC489-3D1D-43A6-AD00-C163D6710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701B8C37-BC78-4B97-ACC4-2631F3A513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4DE3D04F-4707-4897-AAD8-2A344998C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A7434-576E-4E3D-93F6-4FAB0B32693F}"/>
              </a:ext>
            </a:extLst>
          </p:cNvPr>
          <p:cNvSpPr>
            <a:spLocks noGrp="1"/>
          </p:cNvSpPr>
          <p:nvPr>
            <p:ph type="dt" sz="half" idx="10"/>
          </p:nvPr>
        </p:nvSpPr>
        <p:spPr/>
        <p:txBody>
          <a:bodyPr/>
          <a:lstStyle/>
          <a:p>
            <a:fld id="{FFE82DB6-A345-4238-9128-46CCE7C17531}" type="datetime1">
              <a:rPr lang="en-US" smtClean="0"/>
              <a:t>10/30/2020</a:t>
            </a:fld>
            <a:endParaRPr lang="ro-RO"/>
          </a:p>
        </p:txBody>
      </p:sp>
      <p:sp>
        <p:nvSpPr>
          <p:cNvPr id="6" name="Footer Placeholder 5">
            <a:extLst>
              <a:ext uri="{FF2B5EF4-FFF2-40B4-BE49-F238E27FC236}">
                <a16:creationId xmlns:a16="http://schemas.microsoft.com/office/drawing/2014/main" id="{FDDA5D38-9D88-40DD-94F9-F2F2A79F9C90}"/>
              </a:ext>
            </a:extLst>
          </p:cNvPr>
          <p:cNvSpPr>
            <a:spLocks noGrp="1"/>
          </p:cNvSpPr>
          <p:nvPr>
            <p:ph type="ftr" sz="quarter" idx="11"/>
          </p:nvPr>
        </p:nvSpPr>
        <p:spPr/>
        <p:txBody>
          <a:bodyPr/>
          <a:lstStyle/>
          <a:p>
            <a:r>
              <a:rPr lang="ro-RO"/>
              <a:t>DE-Cursul 4</a:t>
            </a:r>
          </a:p>
        </p:txBody>
      </p:sp>
      <p:sp>
        <p:nvSpPr>
          <p:cNvPr id="7" name="Slide Number Placeholder 6">
            <a:extLst>
              <a:ext uri="{FF2B5EF4-FFF2-40B4-BE49-F238E27FC236}">
                <a16:creationId xmlns:a16="http://schemas.microsoft.com/office/drawing/2014/main" id="{734515BB-0088-4753-B383-4560D4D4DBD3}"/>
              </a:ext>
            </a:extLst>
          </p:cNvPr>
          <p:cNvSpPr>
            <a:spLocks noGrp="1"/>
          </p:cNvSpPr>
          <p:nvPr>
            <p:ph type="sldNum" sz="quarter" idx="12"/>
          </p:nvPr>
        </p:nvSpPr>
        <p:spPr/>
        <p:txBody>
          <a:bodyPr/>
          <a:lstStyle/>
          <a:p>
            <a:fld id="{B278D986-62B8-4F8D-BA52-2647BEFDE061}" type="slidenum">
              <a:rPr lang="ro-RO" smtClean="0"/>
              <a:t>‹#›</a:t>
            </a:fld>
            <a:endParaRPr lang="ro-RO"/>
          </a:p>
        </p:txBody>
      </p:sp>
    </p:spTree>
    <p:extLst>
      <p:ext uri="{BB962C8B-B14F-4D97-AF65-F5344CB8AC3E}">
        <p14:creationId xmlns:p14="http://schemas.microsoft.com/office/powerpoint/2010/main" val="45880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D337D-20FD-451D-BE4C-E4387DB5C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F686596B-C72A-4422-98C6-2B048A363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03E22F3-8456-4797-9D60-1EE7781BA1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0CE47-EB19-4C60-9C82-95F9EEC1056E}" type="datetime1">
              <a:rPr lang="en-US" smtClean="0"/>
              <a:t>10/30/2020</a:t>
            </a:fld>
            <a:endParaRPr lang="ro-RO"/>
          </a:p>
        </p:txBody>
      </p:sp>
      <p:sp>
        <p:nvSpPr>
          <p:cNvPr id="5" name="Footer Placeholder 4">
            <a:extLst>
              <a:ext uri="{FF2B5EF4-FFF2-40B4-BE49-F238E27FC236}">
                <a16:creationId xmlns:a16="http://schemas.microsoft.com/office/drawing/2014/main" id="{699CCA6F-E2F4-49F9-AC8C-83D0D07FE1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a:t>DE-Cursul 4</a:t>
            </a:r>
          </a:p>
        </p:txBody>
      </p:sp>
      <p:sp>
        <p:nvSpPr>
          <p:cNvPr id="6" name="Slide Number Placeholder 5">
            <a:extLst>
              <a:ext uri="{FF2B5EF4-FFF2-40B4-BE49-F238E27FC236}">
                <a16:creationId xmlns:a16="http://schemas.microsoft.com/office/drawing/2014/main" id="{22A3F2E5-7FFE-410A-ADEA-4DB9B2AFFE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8D986-62B8-4F8D-BA52-2647BEFDE061}" type="slidenum">
              <a:rPr lang="ro-RO" smtClean="0"/>
              <a:t>‹#›</a:t>
            </a:fld>
            <a:endParaRPr lang="ro-RO"/>
          </a:p>
        </p:txBody>
      </p:sp>
    </p:spTree>
    <p:extLst>
      <p:ext uri="{BB962C8B-B14F-4D97-AF65-F5344CB8AC3E}">
        <p14:creationId xmlns:p14="http://schemas.microsoft.com/office/powerpoint/2010/main" val="2964069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BJT%20Fab.Op.webm" TargetMode="External"/><Relationship Id="rId2" Type="http://schemas.openxmlformats.org/officeDocument/2006/relationships/hyperlink" Target="http://www.learnabout-electronics.org/bipolar_junction_transistors_05.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4.emf"/><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4.emf"/><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3707-8A33-4406-88AF-FEDA2665F3FD}"/>
              </a:ext>
            </a:extLst>
          </p:cNvPr>
          <p:cNvSpPr>
            <a:spLocks noGrp="1"/>
          </p:cNvSpPr>
          <p:nvPr>
            <p:ph type="ctrTitle"/>
          </p:nvPr>
        </p:nvSpPr>
        <p:spPr/>
        <p:txBody>
          <a:bodyPr/>
          <a:lstStyle/>
          <a:p>
            <a:r>
              <a:rPr kumimoji="0" lang="ro-RO" sz="6000" b="1" i="0" u="none" strike="noStrike" kern="1200" cap="none" spc="0" normalizeH="0" baseline="0" noProof="0">
                <a:ln>
                  <a:noFill/>
                </a:ln>
                <a:solidFill>
                  <a:prstClr val="black"/>
                </a:solidFill>
                <a:effectLst/>
                <a:uLnTx/>
                <a:uFillTx/>
                <a:latin typeface="Calibri Light" panose="020F0302020204030204"/>
                <a:ea typeface="+mj-ea"/>
                <a:cs typeface="+mj-cs"/>
              </a:rPr>
              <a:t>DISPOZITIVE ELECTRONICE</a:t>
            </a:r>
            <a:endParaRPr lang="ro-RO"/>
          </a:p>
        </p:txBody>
      </p:sp>
      <p:sp>
        <p:nvSpPr>
          <p:cNvPr id="3" name="Subtitle 2">
            <a:extLst>
              <a:ext uri="{FF2B5EF4-FFF2-40B4-BE49-F238E27FC236}">
                <a16:creationId xmlns:a16="http://schemas.microsoft.com/office/drawing/2014/main" id="{8493AC3A-CB38-4239-A3B7-8FFF247442FB}"/>
              </a:ext>
            </a:extLst>
          </p:cNvPr>
          <p:cNvSpPr>
            <a:spLocks noGrp="1"/>
          </p:cNvSpPr>
          <p:nvPr>
            <p:ph type="subTitle" idx="1"/>
          </p:nvPr>
        </p:nvSpPr>
        <p:spPr/>
        <p:txBody>
          <a:bodyPr/>
          <a:lstStyle/>
          <a:p>
            <a:r>
              <a:rPr lang="en-US"/>
              <a:t>Cursul nr. 4</a:t>
            </a:r>
            <a:endParaRPr lang="ro-RO"/>
          </a:p>
        </p:txBody>
      </p:sp>
      <p:grpSp>
        <p:nvGrpSpPr>
          <p:cNvPr id="4" name="Group 3">
            <a:extLst>
              <a:ext uri="{FF2B5EF4-FFF2-40B4-BE49-F238E27FC236}">
                <a16:creationId xmlns:a16="http://schemas.microsoft.com/office/drawing/2014/main" id="{D9FD07E9-F857-4035-8342-82F6CDFFAAD3}"/>
              </a:ext>
            </a:extLst>
          </p:cNvPr>
          <p:cNvGrpSpPr/>
          <p:nvPr/>
        </p:nvGrpSpPr>
        <p:grpSpPr>
          <a:xfrm>
            <a:off x="711200" y="596055"/>
            <a:ext cx="10769599" cy="1138340"/>
            <a:chOff x="685800" y="596055"/>
            <a:chExt cx="7498846" cy="1138340"/>
          </a:xfrm>
        </p:grpSpPr>
        <p:pic>
          <p:nvPicPr>
            <p:cNvPr id="5" name="Picture 4" descr="Logo-UT-IESC-RGB-RO">
              <a:extLst>
                <a:ext uri="{FF2B5EF4-FFF2-40B4-BE49-F238E27FC236}">
                  <a16:creationId xmlns:a16="http://schemas.microsoft.com/office/drawing/2014/main" id="{9C60D616-A177-45F1-AD9F-EC29D8BDD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3170610"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FC259AFA-1F0F-4A97-94B3-3CB1A5C395B7}"/>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a:latin typeface="UT Sans" panose="00000500000000000000" pitchFamily="50" charset="0"/>
                </a:rPr>
                <a:t>Departamentul de Electronică şi Calculatoare</a:t>
              </a:r>
              <a:endParaRPr lang="ro-RO" sz="1200" b="1">
                <a:latin typeface="UT Sans" panose="00000500000000000000" pitchFamily="50" charset="0"/>
              </a:endParaRPr>
            </a:p>
            <a:p>
              <a:pPr algn="r"/>
              <a:r>
                <a:rPr lang="ro-RO" sz="1200">
                  <a:latin typeface="UT Sans" panose="00000500000000000000" pitchFamily="50" charset="0"/>
                </a:rPr>
                <a:t>s</a:t>
              </a:r>
              <a:r>
                <a:rPr lang="en-US" sz="1200">
                  <a:latin typeface="UT Sans" panose="00000500000000000000" pitchFamily="50" charset="0"/>
                </a:rPr>
                <a:t>tr. Politehnicii 1, 500024 Braşov</a:t>
              </a:r>
              <a:endParaRPr lang="ro-RO" sz="1200">
                <a:latin typeface="UT Sans" panose="00000500000000000000" pitchFamily="50" charset="0"/>
              </a:endParaRPr>
            </a:p>
            <a:p>
              <a:pPr algn="r"/>
              <a:r>
                <a:rPr lang="en-US" sz="1200">
                  <a:latin typeface="UT Sans" panose="00000500000000000000" pitchFamily="50" charset="0"/>
                </a:rPr>
                <a:t>0268 478705</a:t>
              </a:r>
              <a:endParaRPr lang="ro-RO" sz="1200">
                <a:latin typeface="UT Sans" panose="00000500000000000000" pitchFamily="50" charset="0"/>
              </a:endParaRPr>
            </a:p>
            <a:p>
              <a:pPr algn="r" rtl="1">
                <a:defRPr sz="1000"/>
              </a:pPr>
              <a:endParaRPr lang="en-GB" sz="900">
                <a:solidFill>
                  <a:srgbClr val="333333"/>
                </a:solidFill>
                <a:latin typeface="UT Sans" panose="00000500000000000000" pitchFamily="50" charset="0"/>
              </a:endParaRPr>
            </a:p>
          </p:txBody>
        </p:sp>
      </p:grpSp>
    </p:spTree>
    <p:extLst>
      <p:ext uri="{BB962C8B-B14F-4D97-AF65-F5344CB8AC3E}">
        <p14:creationId xmlns:p14="http://schemas.microsoft.com/office/powerpoint/2010/main" val="269148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en-US" b="1">
                <a:latin typeface="+mn-lt"/>
              </a:rPr>
              <a:t>Introducere</a:t>
            </a:r>
          </a:p>
        </p:txBody>
      </p:sp>
      <p:sp>
        <p:nvSpPr>
          <p:cNvPr id="29698" name="Content Placeholder 1"/>
          <p:cNvSpPr>
            <a:spLocks noGrp="1"/>
          </p:cNvSpPr>
          <p:nvPr>
            <p:ph idx="1"/>
          </p:nvPr>
        </p:nvSpPr>
        <p:spPr/>
        <p:txBody>
          <a:bodyPr/>
          <a:lstStyle/>
          <a:p>
            <a:pPr eaLnBrk="1" hangingPunct="1">
              <a:buFont typeface="Wingdings 3" pitchFamily="18" charset="2"/>
              <a:buNone/>
            </a:pPr>
            <a:r>
              <a:rPr lang="en-US"/>
              <a:t>Tranzistorul comercial</a:t>
            </a:r>
            <a:r>
              <a:rPr lang="ro-RO"/>
              <a:t> </a:t>
            </a:r>
            <a:r>
              <a:rPr lang="en-US"/>
              <a:t>produs la Westinghouse</a:t>
            </a:r>
            <a:r>
              <a:rPr lang="ro-RO"/>
              <a:t>:</a:t>
            </a:r>
          </a:p>
        </p:txBody>
      </p:sp>
      <p:sp>
        <p:nvSpPr>
          <p:cNvPr id="29699"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D49562B-68E5-4282-8E41-AE6C31951AFA}" type="datetime1">
              <a:rPr lang="en-US" smtClean="0"/>
              <a:t>10/30/2020</a:t>
            </a:fld>
            <a:endParaRPr lang="en-US"/>
          </a:p>
        </p:txBody>
      </p:sp>
      <p:sp>
        <p:nvSpPr>
          <p:cNvPr id="2970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9701"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73506F8E-2BDE-4904-8D04-FE6CB37B6042}" type="slidenum">
              <a:rPr lang="en-US" smtClean="0"/>
              <a:pPr>
                <a:defRPr/>
              </a:pPr>
              <a:t>10</a:t>
            </a:fld>
            <a:endParaRPr lang="en-US"/>
          </a:p>
        </p:txBody>
      </p:sp>
      <p:pic>
        <p:nvPicPr>
          <p:cNvPr id="29703" name="Picture 3"/>
          <p:cNvPicPr>
            <a:picLocks noChangeAspect="1" noChangeArrowheads="1"/>
          </p:cNvPicPr>
          <p:nvPr/>
        </p:nvPicPr>
        <p:blipFill>
          <a:blip r:embed="rId2"/>
          <a:srcRect/>
          <a:stretch>
            <a:fillRect/>
          </a:stretch>
        </p:blipFill>
        <p:spPr bwMode="auto">
          <a:xfrm>
            <a:off x="2667000" y="2743201"/>
            <a:ext cx="2209800" cy="3116263"/>
          </a:xfrm>
          <a:prstGeom prst="rect">
            <a:avLst/>
          </a:prstGeom>
          <a:noFill/>
          <a:ln w="9525">
            <a:noFill/>
            <a:miter lim="800000"/>
            <a:headEnd/>
            <a:tailEnd/>
          </a:ln>
        </p:spPr>
      </p:pic>
      <p:pic>
        <p:nvPicPr>
          <p:cNvPr id="29704" name="Picture 4"/>
          <p:cNvPicPr>
            <a:picLocks noChangeAspect="1" noChangeArrowheads="1"/>
          </p:cNvPicPr>
          <p:nvPr/>
        </p:nvPicPr>
        <p:blipFill>
          <a:blip r:embed="rId3"/>
          <a:srcRect/>
          <a:stretch>
            <a:fillRect/>
          </a:stretch>
        </p:blipFill>
        <p:spPr bwMode="auto">
          <a:xfrm>
            <a:off x="6172200" y="3505201"/>
            <a:ext cx="3562350" cy="2087563"/>
          </a:xfrm>
          <a:prstGeom prst="rect">
            <a:avLst/>
          </a:prstGeom>
          <a:noFill/>
          <a:ln w="9525">
            <a:noFill/>
            <a:miter lim="800000"/>
            <a:headEnd/>
            <a:tailEnd/>
          </a:ln>
        </p:spPr>
      </p:pic>
      <p:sp>
        <p:nvSpPr>
          <p:cNvPr id="2" name="TextBox 1">
            <a:extLst>
              <a:ext uri="{FF2B5EF4-FFF2-40B4-BE49-F238E27FC236}">
                <a16:creationId xmlns:a16="http://schemas.microsoft.com/office/drawing/2014/main" id="{565EE275-C842-441E-A595-29585E4874AD}"/>
              </a:ext>
            </a:extLst>
          </p:cNvPr>
          <p:cNvSpPr txBox="1"/>
          <p:nvPr/>
        </p:nvSpPr>
        <p:spPr>
          <a:xfrm>
            <a:off x="6629400" y="2819400"/>
            <a:ext cx="2667000" cy="369332"/>
          </a:xfrm>
          <a:prstGeom prst="rect">
            <a:avLst/>
          </a:prstGeom>
          <a:noFill/>
        </p:spPr>
        <p:txBody>
          <a:bodyPr wrap="square" rtlCol="0">
            <a:spAutoFit/>
          </a:bodyPr>
          <a:lstStyle/>
          <a:p>
            <a:pPr algn="ctr"/>
            <a:r>
              <a:rPr lang="en-US">
                <a:solidFill>
                  <a:srgbClr val="0070C0"/>
                </a:solidFill>
              </a:rPr>
              <a:t>structura intern</a:t>
            </a:r>
            <a:r>
              <a:rPr lang="ro-RO">
                <a:solidFill>
                  <a:srgbClr val="0070C0"/>
                </a:solidFill>
              </a:rPr>
              <a:t>ă</a:t>
            </a:r>
            <a:endParaRPr lang="en-US" sz="200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kumimoji="0" lang="en-US" sz="4400" b="1" i="0" u="none" strike="noStrike" kern="1200" cap="none" spc="0" normalizeH="0" baseline="0" noProof="0">
                <a:ln>
                  <a:noFill/>
                </a:ln>
                <a:solidFill>
                  <a:prstClr val="black"/>
                </a:solidFill>
                <a:effectLst/>
                <a:uLnTx/>
                <a:uFillTx/>
                <a:latin typeface="Calibri" panose="020F0502020204030204"/>
                <a:ea typeface="+mj-ea"/>
                <a:cs typeface="+mj-cs"/>
              </a:rPr>
              <a:t>Introducere</a:t>
            </a:r>
            <a:endParaRPr lang="en-US" sz="3200">
              <a:latin typeface="UT Sans" panose="00000500000000000000" pitchFamily="50" charset="0"/>
            </a:endParaRPr>
          </a:p>
        </p:txBody>
      </p:sp>
      <p:sp>
        <p:nvSpPr>
          <p:cNvPr id="26626" name="Content Placeholder 1"/>
          <p:cNvSpPr>
            <a:spLocks noGrp="1"/>
          </p:cNvSpPr>
          <p:nvPr>
            <p:ph idx="1"/>
          </p:nvPr>
        </p:nvSpPr>
        <p:spPr/>
        <p:txBody>
          <a:bodyPr/>
          <a:lstStyle/>
          <a:p>
            <a:pPr eaLnBrk="1" hangingPunct="1"/>
            <a:r>
              <a:rPr lang="ro-RO"/>
              <a:t>Tranzistorul se numeşte </a:t>
            </a:r>
            <a:r>
              <a:rPr lang="ro-RO" b="1">
                <a:solidFill>
                  <a:srgbClr val="0070C0"/>
                </a:solidFill>
              </a:rPr>
              <a:t>bipolar</a:t>
            </a:r>
            <a:r>
              <a:rPr lang="ro-RO"/>
              <a:t> deoarece la conducția curentului electric participă atât electroni (sarcini electrice negative) cât şi goluri (sarcini electrice pozitive).</a:t>
            </a:r>
            <a:endParaRPr lang="en-US"/>
          </a:p>
          <a:p>
            <a:pPr eaLnBrk="1" hangingPunct="1"/>
            <a:r>
              <a:rPr lang="ro-RO"/>
              <a:t>Poate fi componentă de sine stătătoare sau poate face parte dintr-un circuit integrat </a:t>
            </a:r>
            <a:r>
              <a:rPr lang="en-US"/>
              <a:t>(CI) </a:t>
            </a:r>
            <a:r>
              <a:rPr lang="ro-RO"/>
              <a:t>care conține zeci sau sute de TB.</a:t>
            </a:r>
          </a:p>
          <a:p>
            <a:pPr eaLnBrk="1" hangingPunct="1"/>
            <a:r>
              <a:rPr lang="ro-RO"/>
              <a:t>Se foloseşte în:</a:t>
            </a:r>
          </a:p>
          <a:p>
            <a:pPr lvl="1"/>
            <a:r>
              <a:rPr lang="ro-RO"/>
              <a:t>amplificatoare, </a:t>
            </a:r>
          </a:p>
          <a:p>
            <a:pPr lvl="1"/>
            <a:r>
              <a:rPr lang="ro-RO"/>
              <a:t>comutatoare, </a:t>
            </a:r>
          </a:p>
          <a:p>
            <a:pPr lvl="1"/>
            <a:r>
              <a:rPr lang="ro-RO"/>
              <a:t>oscilatoare.</a:t>
            </a:r>
            <a:endParaRPr lang="en-US"/>
          </a:p>
        </p:txBody>
      </p:sp>
      <p:sp>
        <p:nvSpPr>
          <p:cNvPr id="4" name="Date Placeholder 3"/>
          <p:cNvSpPr>
            <a:spLocks noGrp="1"/>
          </p:cNvSpPr>
          <p:nvPr>
            <p:ph type="dt" sz="half" idx="10"/>
          </p:nvPr>
        </p:nvSpPr>
        <p:spPr/>
        <p:txBody>
          <a:bodyPr/>
          <a:lstStyle/>
          <a:p>
            <a:pPr>
              <a:defRPr/>
            </a:pPr>
            <a:fld id="{9E99700D-1550-4BC6-B9EC-689F097CF716}" type="datetime1">
              <a:rPr lang="en-US" smtClean="0"/>
              <a:t>10/30/2020</a:t>
            </a:fld>
            <a:endParaRPr lang="en-US"/>
          </a:p>
        </p:txBody>
      </p:sp>
      <p:sp>
        <p:nvSpPr>
          <p:cNvPr id="5" name="Footer Placeholder 4"/>
          <p:cNvSpPr>
            <a:spLocks noGrp="1"/>
          </p:cNvSpPr>
          <p:nvPr>
            <p:ph type="ftr" sz="quarter" idx="11"/>
          </p:nvPr>
        </p:nvSpPr>
        <p:spPr/>
        <p:txBody>
          <a:bodyPr/>
          <a:lstStyle/>
          <a:p>
            <a:pPr>
              <a:defRPr/>
            </a:pPr>
            <a:r>
              <a:rPr lang="en-US"/>
              <a:t>DE-Cursul 4</a:t>
            </a:r>
          </a:p>
        </p:txBody>
      </p:sp>
      <p:sp>
        <p:nvSpPr>
          <p:cNvPr id="6" name="Slide Number Placeholder 5"/>
          <p:cNvSpPr>
            <a:spLocks noGrp="1"/>
          </p:cNvSpPr>
          <p:nvPr>
            <p:ph type="sldNum" sz="quarter" idx="12"/>
          </p:nvPr>
        </p:nvSpPr>
        <p:spPr/>
        <p:txBody>
          <a:bodyPr/>
          <a:lstStyle/>
          <a:p>
            <a:pPr>
              <a:defRPr/>
            </a:pPr>
            <a:fld id="{2C92C8DA-E957-4900-BAAF-151B88D79CE2}" type="slidenum">
              <a:rPr lang="en-US" smtClean="0"/>
              <a:pPr>
                <a:defRPr/>
              </a:pPr>
              <a:t>11</a:t>
            </a:fld>
            <a:endParaRPr lang="en-US"/>
          </a:p>
        </p:txBody>
      </p:sp>
      <p:pic>
        <p:nvPicPr>
          <p:cNvPr id="7" name="Picture 6">
            <a:extLst>
              <a:ext uri="{FF2B5EF4-FFF2-40B4-BE49-F238E27FC236}">
                <a16:creationId xmlns:a16="http://schemas.microsoft.com/office/drawing/2014/main" id="{F4D5AEE1-6C58-4FC6-8E56-4DBE1D1B31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958281"/>
            <a:ext cx="1219200" cy="617838"/>
          </a:xfrm>
          <a:prstGeom prst="rect">
            <a:avLst/>
          </a:prstGeom>
        </p:spPr>
      </p:pic>
      <p:pic>
        <p:nvPicPr>
          <p:cNvPr id="9" name="Picture 8">
            <a:extLst>
              <a:ext uri="{FF2B5EF4-FFF2-40B4-BE49-F238E27FC236}">
                <a16:creationId xmlns:a16="http://schemas.microsoft.com/office/drawing/2014/main" id="{22E07146-6390-4F9B-A34B-E47C3E6DB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959" y="4795473"/>
            <a:ext cx="1962882" cy="1250046"/>
          </a:xfrm>
          <a:prstGeom prst="rect">
            <a:avLst/>
          </a:prstGeom>
        </p:spPr>
      </p:pic>
      <p:pic>
        <p:nvPicPr>
          <p:cNvPr id="11" name="Picture 10">
            <a:extLst>
              <a:ext uri="{FF2B5EF4-FFF2-40B4-BE49-F238E27FC236}">
                <a16:creationId xmlns:a16="http://schemas.microsoft.com/office/drawing/2014/main" id="{F4CBE171-8D4A-43FA-A9E5-1FC3F073BA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8283" y="4795473"/>
            <a:ext cx="1600200" cy="1200150"/>
          </a:xfrm>
          <a:prstGeom prst="rect">
            <a:avLst/>
          </a:prstGeom>
        </p:spPr>
      </p:pic>
      <p:pic>
        <p:nvPicPr>
          <p:cNvPr id="12" name="Picture 11">
            <a:extLst>
              <a:ext uri="{FF2B5EF4-FFF2-40B4-BE49-F238E27FC236}">
                <a16:creationId xmlns:a16="http://schemas.microsoft.com/office/drawing/2014/main" id="{47F56DD3-1292-4EB6-AF59-493B9DE58132}"/>
              </a:ext>
            </a:extLst>
          </p:cNvPr>
          <p:cNvPicPr>
            <a:picLocks noChangeAspect="1"/>
          </p:cNvPicPr>
          <p:nvPr/>
        </p:nvPicPr>
        <p:blipFill>
          <a:blip r:embed="rId5"/>
          <a:stretch>
            <a:fillRect/>
          </a:stretch>
        </p:blipFill>
        <p:spPr>
          <a:xfrm>
            <a:off x="9357301" y="4463733"/>
            <a:ext cx="2705100" cy="17132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defRPr/>
            </a:pPr>
            <a:r>
              <a:rPr lang="en-US" b="1">
                <a:latin typeface="+mn-lt"/>
              </a:rPr>
              <a:t>Struc</a:t>
            </a:r>
            <a:r>
              <a:rPr lang="ro-RO" b="1">
                <a:latin typeface="+mn-lt"/>
              </a:rPr>
              <a:t>tură</a:t>
            </a:r>
            <a:endParaRPr lang="en-US" sz="4000" b="1">
              <a:latin typeface="+mn-lt"/>
            </a:endParaRPr>
          </a:p>
        </p:txBody>
      </p:sp>
      <p:sp>
        <p:nvSpPr>
          <p:cNvPr id="27650" name="Content Placeholder 2"/>
          <p:cNvSpPr>
            <a:spLocks noGrp="1"/>
          </p:cNvSpPr>
          <p:nvPr>
            <p:ph idx="1"/>
          </p:nvPr>
        </p:nvSpPr>
        <p:spPr/>
        <p:txBody>
          <a:bodyPr/>
          <a:lstStyle/>
          <a:p>
            <a:pPr eaLnBrk="1" hangingPunct="1">
              <a:buFont typeface="Arial" charset="0"/>
              <a:buChar char="•"/>
            </a:pPr>
            <a:r>
              <a:rPr lang="ro-RO"/>
              <a:t>TB are 3 regiuni dopate diferit:</a:t>
            </a:r>
          </a:p>
          <a:p>
            <a:pPr lvl="1" eaLnBrk="1" hangingPunct="1">
              <a:buFont typeface="Arial" charset="0"/>
              <a:buChar char="–"/>
            </a:pPr>
            <a:r>
              <a:rPr lang="ro-RO"/>
              <a:t>2 zone de tip </a:t>
            </a:r>
            <a:r>
              <a:rPr lang="ro-RO" b="1">
                <a:solidFill>
                  <a:srgbClr val="C00000"/>
                </a:solidFill>
              </a:rPr>
              <a:t>n</a:t>
            </a:r>
            <a:r>
              <a:rPr lang="ro-RO"/>
              <a:t> separate de o regiune de tip </a:t>
            </a:r>
            <a:r>
              <a:rPr lang="ro-RO" b="1">
                <a:solidFill>
                  <a:srgbClr val="C00000"/>
                </a:solidFill>
              </a:rPr>
              <a:t>p</a:t>
            </a:r>
            <a:r>
              <a:rPr lang="ro-RO"/>
              <a:t> care alcătuiesc TB de tipul </a:t>
            </a:r>
            <a:r>
              <a:rPr lang="ro-RO" b="1">
                <a:solidFill>
                  <a:srgbClr val="C00000"/>
                </a:solidFill>
              </a:rPr>
              <a:t>npn</a:t>
            </a:r>
          </a:p>
          <a:p>
            <a:pPr lvl="1" eaLnBrk="1" hangingPunct="1">
              <a:buFont typeface="Arial" charset="0"/>
              <a:buChar char="–"/>
            </a:pPr>
            <a:r>
              <a:rPr lang="ro-RO"/>
              <a:t>2 zone de tip </a:t>
            </a:r>
            <a:r>
              <a:rPr lang="ro-RO" b="1">
                <a:solidFill>
                  <a:srgbClr val="C00000"/>
                </a:solidFill>
              </a:rPr>
              <a:t>p</a:t>
            </a:r>
            <a:r>
              <a:rPr lang="ro-RO"/>
              <a:t> separate de o regiune de tip </a:t>
            </a:r>
            <a:r>
              <a:rPr lang="ro-RO" b="1">
                <a:solidFill>
                  <a:srgbClr val="C00000"/>
                </a:solidFill>
              </a:rPr>
              <a:t>n</a:t>
            </a:r>
            <a:r>
              <a:rPr lang="ro-RO"/>
              <a:t> care alcătuiesc TB de tipul </a:t>
            </a:r>
            <a:r>
              <a:rPr lang="ro-RO" b="1">
                <a:solidFill>
                  <a:srgbClr val="C00000"/>
                </a:solidFill>
              </a:rPr>
              <a:t>pnp</a:t>
            </a:r>
          </a:p>
          <a:p>
            <a:pPr eaLnBrk="1" hangingPunct="1">
              <a:buFont typeface="Arial" charset="0"/>
              <a:buChar char="•"/>
            </a:pPr>
            <a:r>
              <a:rPr lang="ro-RO"/>
              <a:t>Conexiunile la cele 3 regiuni se numesc:</a:t>
            </a:r>
          </a:p>
          <a:p>
            <a:pPr lvl="1">
              <a:buFont typeface="Arial" charset="0"/>
              <a:buChar char="–"/>
            </a:pPr>
            <a:r>
              <a:rPr lang="en-US" b="1">
                <a:solidFill>
                  <a:srgbClr val="C00000"/>
                </a:solidFill>
              </a:rPr>
              <a:t> </a:t>
            </a:r>
            <a:r>
              <a:rPr lang="ro-RO">
                <a:solidFill>
                  <a:srgbClr val="00B050"/>
                </a:solidFill>
              </a:rPr>
              <a:t>COLECTOR</a:t>
            </a:r>
            <a:endParaRPr lang="ro-RO">
              <a:solidFill>
                <a:srgbClr val="0070C0"/>
              </a:solidFill>
            </a:endParaRPr>
          </a:p>
          <a:p>
            <a:pPr lvl="1" eaLnBrk="1" hangingPunct="1">
              <a:buFont typeface="Arial" charset="0"/>
              <a:buChar char="–"/>
            </a:pPr>
            <a:r>
              <a:rPr lang="en-US" b="1"/>
              <a:t> </a:t>
            </a:r>
            <a:r>
              <a:rPr lang="ro-RO">
                <a:solidFill>
                  <a:srgbClr val="FF0000"/>
                </a:solidFill>
              </a:rPr>
              <a:t>BAZĂ</a:t>
            </a:r>
          </a:p>
          <a:p>
            <a:pPr lvl="1">
              <a:buFont typeface="Arial" charset="0"/>
              <a:buChar char="–"/>
            </a:pPr>
            <a:r>
              <a:rPr lang="en-US" b="1"/>
              <a:t> </a:t>
            </a:r>
            <a:r>
              <a:rPr lang="ro-RO">
                <a:solidFill>
                  <a:srgbClr val="0070C0"/>
                </a:solidFill>
              </a:rPr>
              <a:t>EMITOR</a:t>
            </a:r>
            <a:endParaRPr lang="ro-RO">
              <a:solidFill>
                <a:srgbClr val="00B050"/>
              </a:solidFill>
            </a:endParaRPr>
          </a:p>
        </p:txBody>
      </p:sp>
      <p:sp>
        <p:nvSpPr>
          <p:cNvPr id="22531"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494DEA7-3137-4EE4-ACC2-2F66C37E1377}" type="datetime1">
              <a:rPr lang="en-US" smtClean="0"/>
              <a:t>10/30/2020</a:t>
            </a:fld>
            <a:endParaRPr lang="en-US"/>
          </a:p>
        </p:txBody>
      </p:sp>
      <p:sp>
        <p:nvSpPr>
          <p:cNvPr id="22532"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2533"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3F7E3382-8A8F-45E7-B52B-326412D3909A}" type="slidenum">
              <a:rPr lang="en-US"/>
              <a:pPr>
                <a:defRPr/>
              </a:pPr>
              <a:t>12</a:t>
            </a:fld>
            <a:endParaRPr lang="en-US"/>
          </a:p>
        </p:txBody>
      </p:sp>
      <p:pic>
        <p:nvPicPr>
          <p:cNvPr id="2" name="Picture 1">
            <a:extLst>
              <a:ext uri="{FF2B5EF4-FFF2-40B4-BE49-F238E27FC236}">
                <a16:creationId xmlns:a16="http://schemas.microsoft.com/office/drawing/2014/main" id="{D3ABFD1E-6E48-4052-8D12-B0AC54AAC3BD}"/>
              </a:ext>
            </a:extLst>
          </p:cNvPr>
          <p:cNvPicPr>
            <a:picLocks noChangeAspect="1"/>
          </p:cNvPicPr>
          <p:nvPr/>
        </p:nvPicPr>
        <p:blipFill>
          <a:blip r:embed="rId2"/>
          <a:stretch>
            <a:fillRect/>
          </a:stretch>
        </p:blipFill>
        <p:spPr>
          <a:xfrm>
            <a:off x="5578768" y="3503337"/>
            <a:ext cx="5775032" cy="26736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defRPr/>
            </a:pPr>
            <a:r>
              <a:rPr lang="ro-RO" b="1">
                <a:latin typeface="+mn-lt"/>
              </a:rPr>
              <a:t>Simbol</a:t>
            </a:r>
            <a:endParaRPr lang="en-US" sz="4000" b="1">
              <a:latin typeface="+mn-lt"/>
            </a:endParaRPr>
          </a:p>
        </p:txBody>
      </p:sp>
      <p:sp>
        <p:nvSpPr>
          <p:cNvPr id="28674" name="Content Placeholder 2"/>
          <p:cNvSpPr>
            <a:spLocks noGrp="1"/>
          </p:cNvSpPr>
          <p:nvPr>
            <p:ph idx="1"/>
          </p:nvPr>
        </p:nvSpPr>
        <p:spPr/>
        <p:txBody>
          <a:bodyPr>
            <a:normAutofit/>
          </a:bodyPr>
          <a:lstStyle/>
          <a:p>
            <a:r>
              <a:rPr lang="ro-RO"/>
              <a:t>Structura simplificată </a:t>
            </a:r>
            <a:br>
              <a:rPr lang="ro-RO"/>
            </a:br>
            <a:r>
              <a:rPr lang="ro-RO"/>
              <a:t>și simbolurile TB</a:t>
            </a:r>
            <a:endParaRPr lang="en-US"/>
          </a:p>
        </p:txBody>
      </p:sp>
      <p:sp>
        <p:nvSpPr>
          <p:cNvPr id="23555"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3805E5-A619-42DF-B4F7-6C04AC94B5D9}" type="datetime1">
              <a:rPr lang="en-US" smtClean="0"/>
              <a:t>10/30/2020</a:t>
            </a:fld>
            <a:endParaRPr lang="en-US"/>
          </a:p>
        </p:txBody>
      </p:sp>
      <p:sp>
        <p:nvSpPr>
          <p:cNvPr id="23556"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3557"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3D888524-BC3F-4426-BA48-98A17914EA7D}" type="slidenum">
              <a:rPr lang="en-US"/>
              <a:pPr>
                <a:defRPr/>
              </a:pPr>
              <a:t>13</a:t>
            </a:fld>
            <a:endParaRPr lang="en-US"/>
          </a:p>
        </p:txBody>
      </p:sp>
      <p:sp>
        <p:nvSpPr>
          <p:cNvPr id="28679" name="TextBox 8"/>
          <p:cNvSpPr txBox="1">
            <a:spLocks noChangeArrowheads="1"/>
          </p:cNvSpPr>
          <p:nvPr/>
        </p:nvSpPr>
        <p:spPr bwMode="auto">
          <a:xfrm>
            <a:off x="6079435" y="5463529"/>
            <a:ext cx="2431774" cy="461665"/>
          </a:xfrm>
          <a:prstGeom prst="rect">
            <a:avLst/>
          </a:prstGeom>
          <a:noFill/>
          <a:ln w="9525">
            <a:noFill/>
            <a:miter lim="800000"/>
            <a:headEnd/>
            <a:tailEnd/>
          </a:ln>
        </p:spPr>
        <p:txBody>
          <a:bodyPr wrap="square">
            <a:spAutoFit/>
          </a:bodyPr>
          <a:lstStyle/>
          <a:p>
            <a:pPr algn="ctr"/>
            <a:r>
              <a:rPr lang="ro-RO" sz="2400"/>
              <a:t>TB de tipul </a:t>
            </a:r>
            <a:r>
              <a:rPr lang="ro-RO" sz="2400" b="1">
                <a:solidFill>
                  <a:srgbClr val="C00000"/>
                </a:solidFill>
              </a:rPr>
              <a:t>npn</a:t>
            </a:r>
            <a:endParaRPr lang="en-US" sz="2400">
              <a:solidFill>
                <a:srgbClr val="C00000"/>
              </a:solidFill>
            </a:endParaRPr>
          </a:p>
        </p:txBody>
      </p:sp>
      <p:sp>
        <p:nvSpPr>
          <p:cNvPr id="28680" name="TextBox 9"/>
          <p:cNvSpPr txBox="1">
            <a:spLocks noChangeArrowheads="1"/>
          </p:cNvSpPr>
          <p:nvPr/>
        </p:nvSpPr>
        <p:spPr bwMode="auto">
          <a:xfrm>
            <a:off x="8958162" y="5463530"/>
            <a:ext cx="2534476" cy="461665"/>
          </a:xfrm>
          <a:prstGeom prst="rect">
            <a:avLst/>
          </a:prstGeom>
          <a:noFill/>
          <a:ln w="9525">
            <a:noFill/>
            <a:miter lim="800000"/>
            <a:headEnd/>
            <a:tailEnd/>
          </a:ln>
        </p:spPr>
        <p:txBody>
          <a:bodyPr wrap="square">
            <a:spAutoFit/>
          </a:bodyPr>
          <a:lstStyle/>
          <a:p>
            <a:pPr algn="ctr"/>
            <a:r>
              <a:rPr lang="ro-RO" sz="2400"/>
              <a:t>TB de tipul </a:t>
            </a:r>
            <a:r>
              <a:rPr lang="ro-RO" sz="2400" b="1">
                <a:solidFill>
                  <a:srgbClr val="C00000"/>
                </a:solidFill>
              </a:rPr>
              <a:t>pnp</a:t>
            </a:r>
            <a:endParaRPr lang="en-US" sz="2400">
              <a:solidFill>
                <a:srgbClr val="C00000"/>
              </a:solidFill>
            </a:endParaRPr>
          </a:p>
        </p:txBody>
      </p:sp>
      <p:pic>
        <p:nvPicPr>
          <p:cNvPr id="2" name="Picture 1">
            <a:extLst>
              <a:ext uri="{FF2B5EF4-FFF2-40B4-BE49-F238E27FC236}">
                <a16:creationId xmlns:a16="http://schemas.microsoft.com/office/drawing/2014/main" id="{4E7BF7CE-791A-48FA-A20D-16215698784F}"/>
              </a:ext>
            </a:extLst>
          </p:cNvPr>
          <p:cNvPicPr>
            <a:picLocks noChangeAspect="1"/>
          </p:cNvPicPr>
          <p:nvPr/>
        </p:nvPicPr>
        <p:blipFill>
          <a:blip r:embed="rId2"/>
          <a:stretch>
            <a:fillRect/>
          </a:stretch>
        </p:blipFill>
        <p:spPr>
          <a:xfrm>
            <a:off x="5589724" y="544572"/>
            <a:ext cx="6041751" cy="44878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a:defRPr/>
            </a:pPr>
            <a:r>
              <a:rPr lang="ro-RO" b="1">
                <a:latin typeface="+mn-lt"/>
              </a:rPr>
              <a:t>Observații</a:t>
            </a:r>
            <a:endParaRPr lang="en-US" b="1">
              <a:latin typeface="+mn-lt"/>
            </a:endParaRPr>
          </a:p>
        </p:txBody>
      </p:sp>
      <p:sp>
        <p:nvSpPr>
          <p:cNvPr id="29698" name="Content Placeholder 2"/>
          <p:cNvSpPr>
            <a:spLocks noGrp="1"/>
          </p:cNvSpPr>
          <p:nvPr>
            <p:ph idx="1"/>
          </p:nvPr>
        </p:nvSpPr>
        <p:spPr>
          <a:xfrm>
            <a:off x="838199" y="1600200"/>
            <a:ext cx="10515599" cy="4876800"/>
          </a:xfrm>
        </p:spPr>
        <p:txBody>
          <a:bodyPr>
            <a:normAutofit/>
          </a:bodyPr>
          <a:lstStyle/>
          <a:p>
            <a:pPr marL="457200" indent="-457200">
              <a:buFont typeface="+mj-lt"/>
              <a:buAutoNum type="arabicPeriod"/>
            </a:pPr>
            <a:r>
              <a:rPr lang="ro-RO"/>
              <a:t>Baza este mai îngustă decât regiunile de emitor și colector;</a:t>
            </a:r>
          </a:p>
          <a:p>
            <a:pPr marL="457200" indent="-457200">
              <a:buFont typeface="+mj-lt"/>
              <a:buAutoNum type="arabicPeriod"/>
            </a:pPr>
            <a:r>
              <a:rPr lang="ro-RO"/>
              <a:t>Emitorul este foarte puternic dopat (</a:t>
            </a:r>
            <a:r>
              <a:rPr lang="en-US" b="1"/>
              <a:t>n</a:t>
            </a:r>
            <a:r>
              <a:rPr lang="ro-RO" b="1" baseline="30000"/>
              <a:t>++</a:t>
            </a:r>
            <a:r>
              <a:rPr lang="en-US"/>
              <a:t> sau </a:t>
            </a:r>
            <a:r>
              <a:rPr lang="en-US" b="1"/>
              <a:t>p</a:t>
            </a:r>
            <a:r>
              <a:rPr lang="en-US" b="1" baseline="30000"/>
              <a:t>++</a:t>
            </a:r>
            <a:r>
              <a:rPr lang="ro-RO"/>
              <a:t>);</a:t>
            </a:r>
          </a:p>
          <a:p>
            <a:pPr marL="457200" indent="-457200">
              <a:buFont typeface="+mj-lt"/>
              <a:buAutoNum type="arabicPeriod"/>
            </a:pPr>
            <a:r>
              <a:rPr lang="ro-RO"/>
              <a:t>Baza este dopată mediu (</a:t>
            </a:r>
            <a:r>
              <a:rPr lang="en-US" b="1"/>
              <a:t>p</a:t>
            </a:r>
            <a:r>
              <a:rPr lang="ro-RO" b="1" baseline="30000"/>
              <a:t>+</a:t>
            </a:r>
            <a:r>
              <a:rPr lang="en-US"/>
              <a:t> sau </a:t>
            </a:r>
            <a:r>
              <a:rPr lang="en-US" b="1"/>
              <a:t>n</a:t>
            </a:r>
            <a:r>
              <a:rPr lang="en-US" b="1" baseline="30000"/>
              <a:t>+</a:t>
            </a:r>
            <a:r>
              <a:rPr lang="ro-RO"/>
              <a:t>);</a:t>
            </a:r>
          </a:p>
          <a:p>
            <a:pPr marL="457200" indent="-457200">
              <a:buFont typeface="+mj-lt"/>
              <a:buAutoNum type="arabicPeriod"/>
            </a:pPr>
            <a:r>
              <a:rPr lang="ro-RO"/>
              <a:t>Colectorul este slab dopat (</a:t>
            </a:r>
            <a:r>
              <a:rPr lang="en-US" b="1"/>
              <a:t>n</a:t>
            </a:r>
            <a:r>
              <a:rPr lang="en-US"/>
              <a:t> sau </a:t>
            </a:r>
            <a:r>
              <a:rPr lang="en-US" b="1"/>
              <a:t>p</a:t>
            </a:r>
            <a:r>
              <a:rPr lang="ro-RO"/>
              <a:t>).</a:t>
            </a:r>
          </a:p>
        </p:txBody>
      </p:sp>
      <p:sp>
        <p:nvSpPr>
          <p:cNvPr id="24579"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9F3B6C95-D8FD-4464-91FC-3E8ED5712AFF}" type="datetime1">
              <a:rPr lang="en-US" smtClean="0"/>
              <a:t>10/30/2020</a:t>
            </a:fld>
            <a:endParaRPr lang="en-US"/>
          </a:p>
        </p:txBody>
      </p:sp>
      <p:sp>
        <p:nvSpPr>
          <p:cNvPr id="24580"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458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78D1A8E-551E-484C-BB28-C2CFC305EC2B}" type="slidenum">
              <a:rPr lang="en-US"/>
              <a:pPr>
                <a:defRPr/>
              </a:pPr>
              <a:t>14</a:t>
            </a:fld>
            <a:endParaRPr lang="en-US"/>
          </a:p>
        </p:txBody>
      </p:sp>
      <p:pic>
        <p:nvPicPr>
          <p:cNvPr id="6" name="Picture 5">
            <a:extLst>
              <a:ext uri="{FF2B5EF4-FFF2-40B4-BE49-F238E27FC236}">
                <a16:creationId xmlns:a16="http://schemas.microsoft.com/office/drawing/2014/main" id="{03439942-3388-4502-B791-837816B0E84F}"/>
              </a:ext>
            </a:extLst>
          </p:cNvPr>
          <p:cNvPicPr>
            <a:picLocks noChangeAspect="1"/>
          </p:cNvPicPr>
          <p:nvPr/>
        </p:nvPicPr>
        <p:blipFill>
          <a:blip r:embed="rId2"/>
          <a:stretch>
            <a:fillRect/>
          </a:stretch>
        </p:blipFill>
        <p:spPr>
          <a:xfrm>
            <a:off x="3186110" y="3652580"/>
            <a:ext cx="5819775" cy="281448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Observații</a:t>
            </a:r>
            <a:endParaRPr lang="en-US" sz="3200">
              <a:latin typeface="UT Sans" panose="00000500000000000000" pitchFamily="50" charset="0"/>
            </a:endParaRPr>
          </a:p>
        </p:txBody>
      </p:sp>
      <p:sp>
        <p:nvSpPr>
          <p:cNvPr id="29698" name="Content Placeholder 2"/>
          <p:cNvSpPr>
            <a:spLocks noGrp="1"/>
          </p:cNvSpPr>
          <p:nvPr>
            <p:ph idx="1"/>
          </p:nvPr>
        </p:nvSpPr>
        <p:spPr>
          <a:xfrm>
            <a:off x="838200" y="1690688"/>
            <a:ext cx="10515600" cy="4633913"/>
          </a:xfrm>
        </p:spPr>
        <p:txBody>
          <a:bodyPr>
            <a:normAutofit/>
          </a:bodyPr>
          <a:lstStyle/>
          <a:p>
            <a:pPr marL="457200" indent="-457200">
              <a:buFont typeface="+mj-lt"/>
              <a:buAutoNum type="arabicPeriod" startAt="5"/>
            </a:pPr>
            <a:r>
              <a:rPr lang="ro-RO">
                <a:solidFill>
                  <a:srgbClr val="0070C0"/>
                </a:solidFill>
              </a:rPr>
              <a:t>În simbolul TB săgeata este îndreptată</a:t>
            </a:r>
            <a:r>
              <a:rPr lang="ro-RO"/>
              <a:t>, conform regulii generale, </a:t>
            </a:r>
            <a:r>
              <a:rPr lang="ro-RO">
                <a:solidFill>
                  <a:srgbClr val="0070C0"/>
                </a:solidFill>
              </a:rPr>
              <a:t>de la semiconductorul de tip </a:t>
            </a:r>
            <a:r>
              <a:rPr lang="ro-RO" b="1">
                <a:solidFill>
                  <a:srgbClr val="0070C0"/>
                </a:solidFill>
              </a:rPr>
              <a:t>p</a:t>
            </a:r>
            <a:r>
              <a:rPr lang="ro-RO">
                <a:solidFill>
                  <a:srgbClr val="0070C0"/>
                </a:solidFill>
              </a:rPr>
              <a:t> către cel de tip </a:t>
            </a:r>
            <a:r>
              <a:rPr lang="ro-RO" b="1">
                <a:solidFill>
                  <a:srgbClr val="0070C0"/>
                </a:solidFill>
              </a:rPr>
              <a:t>n</a:t>
            </a:r>
            <a:r>
              <a:rPr lang="ro-RO"/>
              <a:t>, adică de la bază la emitor la </a:t>
            </a:r>
            <a:r>
              <a:rPr lang="ro-RO" b="1"/>
              <a:t>npn</a:t>
            </a:r>
            <a:r>
              <a:rPr lang="ro-RO"/>
              <a:t>, respectiv de la emitor la bază la </a:t>
            </a:r>
            <a:r>
              <a:rPr lang="ro-RO" b="1"/>
              <a:t>pnp</a:t>
            </a:r>
            <a:r>
              <a:rPr lang="ro-RO"/>
              <a:t>.</a:t>
            </a:r>
            <a:endParaRPr lang="en-US" b="1"/>
          </a:p>
        </p:txBody>
      </p:sp>
      <p:sp>
        <p:nvSpPr>
          <p:cNvPr id="24579"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B3B1375C-4F5B-4722-8C10-32BA14219530}" type="datetime1">
              <a:rPr lang="en-US" smtClean="0"/>
              <a:t>10/30/2020</a:t>
            </a:fld>
            <a:endParaRPr lang="en-US"/>
          </a:p>
        </p:txBody>
      </p:sp>
      <p:sp>
        <p:nvSpPr>
          <p:cNvPr id="24580"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458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A78D1A8E-551E-484C-BB28-C2CFC305EC2B}" type="slidenum">
              <a:rPr lang="en-US"/>
              <a:pPr>
                <a:defRPr/>
              </a:pPr>
              <a:t>15</a:t>
            </a:fld>
            <a:endParaRPr lang="en-US"/>
          </a:p>
        </p:txBody>
      </p:sp>
      <p:pic>
        <p:nvPicPr>
          <p:cNvPr id="2" name="Picture 1">
            <a:extLst>
              <a:ext uri="{FF2B5EF4-FFF2-40B4-BE49-F238E27FC236}">
                <a16:creationId xmlns:a16="http://schemas.microsoft.com/office/drawing/2014/main" id="{715A6BA5-4C91-47B2-B4A2-373DDD87552A}"/>
              </a:ext>
            </a:extLst>
          </p:cNvPr>
          <p:cNvPicPr>
            <a:picLocks noChangeAspect="1"/>
          </p:cNvPicPr>
          <p:nvPr/>
        </p:nvPicPr>
        <p:blipFill>
          <a:blip r:embed="rId2"/>
          <a:stretch>
            <a:fillRect/>
          </a:stretch>
        </p:blipFill>
        <p:spPr>
          <a:xfrm>
            <a:off x="3186110" y="3652580"/>
            <a:ext cx="5819775" cy="2814481"/>
          </a:xfrm>
          <a:prstGeom prst="rect">
            <a:avLst/>
          </a:prstGeom>
        </p:spPr>
      </p:pic>
    </p:spTree>
    <p:extLst>
      <p:ext uri="{BB962C8B-B14F-4D97-AF65-F5344CB8AC3E}">
        <p14:creationId xmlns:p14="http://schemas.microsoft.com/office/powerpoint/2010/main" val="41159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defRPr/>
            </a:pPr>
            <a:r>
              <a:rPr lang="ro-RO" b="1">
                <a:latin typeface="+mn-lt"/>
              </a:rPr>
              <a:t>Structură de TB dintr-un circuit integrat (CI)</a:t>
            </a:r>
            <a:endParaRPr lang="en-US" b="1">
              <a:latin typeface="+mn-lt"/>
            </a:endParaRPr>
          </a:p>
        </p:txBody>
      </p:sp>
      <p:sp>
        <p:nvSpPr>
          <p:cNvPr id="30722" name="Content Placeholder 2"/>
          <p:cNvSpPr>
            <a:spLocks noGrp="1"/>
          </p:cNvSpPr>
          <p:nvPr>
            <p:ph idx="1"/>
          </p:nvPr>
        </p:nvSpPr>
        <p:spPr/>
        <p:txBody>
          <a:bodyPr/>
          <a:lstStyle/>
          <a:p>
            <a:pPr eaLnBrk="1" hangingPunct="1"/>
            <a:r>
              <a:rPr lang="ro-RO"/>
              <a:t>TB din CI obținut printr-o succesiune de mai mulți paşi de fotolitografie şi procese chimice:</a:t>
            </a:r>
          </a:p>
        </p:txBody>
      </p:sp>
      <p:sp>
        <p:nvSpPr>
          <p:cNvPr id="25603"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58771ED-62AC-4B6F-80D5-3967762667AC}" type="datetime1">
              <a:rPr lang="en-US" smtClean="0"/>
              <a:t>10/30/2020</a:t>
            </a:fld>
            <a:endParaRPr lang="en-US"/>
          </a:p>
        </p:txBody>
      </p:sp>
      <p:sp>
        <p:nvSpPr>
          <p:cNvPr id="25604"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5605"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93CEC8CE-AD0C-4412-8199-3818220F23DF}" type="slidenum">
              <a:rPr lang="en-US"/>
              <a:pPr>
                <a:defRPr/>
              </a:pPr>
              <a:t>16</a:t>
            </a:fld>
            <a:endParaRPr lang="en-US"/>
          </a:p>
        </p:txBody>
      </p:sp>
      <p:pic>
        <p:nvPicPr>
          <p:cNvPr id="30727" name="Picture 7" descr="10.2a-c-RO.jpg"/>
          <p:cNvPicPr>
            <a:picLocks noChangeAspect="1"/>
          </p:cNvPicPr>
          <p:nvPr/>
        </p:nvPicPr>
        <p:blipFill>
          <a:blip r:embed="rId2"/>
          <a:srcRect/>
          <a:stretch>
            <a:fillRect/>
          </a:stretch>
        </p:blipFill>
        <p:spPr bwMode="auto">
          <a:xfrm>
            <a:off x="2362200" y="2822417"/>
            <a:ext cx="7467600" cy="344424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a:defRPr/>
            </a:pPr>
            <a:r>
              <a:rPr lang="ro-RO" b="1">
                <a:latin typeface="+mn-lt"/>
              </a:rPr>
              <a:t>Principiul de funcționare</a:t>
            </a:r>
            <a:endParaRPr lang="en-US" sz="4000" b="1">
              <a:latin typeface="+mn-lt"/>
            </a:endParaRPr>
          </a:p>
        </p:txBody>
      </p:sp>
      <p:sp>
        <p:nvSpPr>
          <p:cNvPr id="31746" name="Content Placeholder 2"/>
          <p:cNvSpPr>
            <a:spLocks noGrp="1"/>
          </p:cNvSpPr>
          <p:nvPr>
            <p:ph idx="1"/>
          </p:nvPr>
        </p:nvSpPr>
        <p:spPr/>
        <p:txBody>
          <a:bodyPr/>
          <a:lstStyle/>
          <a:p>
            <a:pPr eaLnBrk="1" hangingPunct="1"/>
            <a:r>
              <a:rPr lang="ro-RO"/>
              <a:t>Tranzistoarele </a:t>
            </a:r>
            <a:r>
              <a:rPr lang="ro-RO" b="1"/>
              <a:t>npn</a:t>
            </a:r>
            <a:r>
              <a:rPr lang="ro-RO"/>
              <a:t> și </a:t>
            </a:r>
            <a:r>
              <a:rPr lang="ro-RO" b="1"/>
              <a:t>pnp</a:t>
            </a:r>
            <a:r>
              <a:rPr lang="ro-RO"/>
              <a:t> sunt dispozitive complementare.</a:t>
            </a:r>
          </a:p>
          <a:p>
            <a:r>
              <a:rPr lang="ro-RO"/>
              <a:t>Teoria se dezvoltă pentru TB npn, principiile de bază și relațiile fiind valabile și pentru TB pnp dacă se înlocuiesc electronii cu goluri şi invers, se schimbă polaritatea tensiunilor şi sensul curenților.</a:t>
            </a:r>
          </a:p>
        </p:txBody>
      </p:sp>
      <p:sp>
        <p:nvSpPr>
          <p:cNvPr id="26627"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3148784A-81AB-4C33-A417-DFDDA06B849E}" type="datetime1">
              <a:rPr lang="en-US" smtClean="0"/>
              <a:t>10/30/2020</a:t>
            </a:fld>
            <a:endParaRPr lang="en-US"/>
          </a:p>
        </p:txBody>
      </p:sp>
      <p:sp>
        <p:nvSpPr>
          <p:cNvPr id="26628"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662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703ED07-8B9B-4527-B858-3EEFAF4D2EAB}" type="slidenum">
              <a:rPr lang="en-US"/>
              <a:pPr>
                <a:defRPr/>
              </a:pPr>
              <a:t>17</a:t>
            </a:fld>
            <a:endParaRPr lang="en-US"/>
          </a:p>
        </p:txBody>
      </p:sp>
      <p:pic>
        <p:nvPicPr>
          <p:cNvPr id="7" name="Picture 6"/>
          <p:cNvPicPr>
            <a:picLocks noChangeAspect="1"/>
          </p:cNvPicPr>
          <p:nvPr/>
        </p:nvPicPr>
        <p:blipFill>
          <a:blip r:embed="rId2"/>
          <a:stretch>
            <a:fillRect/>
          </a:stretch>
        </p:blipFill>
        <p:spPr>
          <a:xfrm>
            <a:off x="3076580" y="3795716"/>
            <a:ext cx="1866900" cy="2360295"/>
          </a:xfrm>
          <a:prstGeom prst="rect">
            <a:avLst/>
          </a:prstGeom>
        </p:spPr>
      </p:pic>
      <p:pic>
        <p:nvPicPr>
          <p:cNvPr id="8" name="Picture 7"/>
          <p:cNvPicPr>
            <a:picLocks noChangeAspect="1"/>
          </p:cNvPicPr>
          <p:nvPr/>
        </p:nvPicPr>
        <p:blipFill>
          <a:blip r:embed="rId3"/>
          <a:stretch>
            <a:fillRect/>
          </a:stretch>
        </p:blipFill>
        <p:spPr>
          <a:xfrm>
            <a:off x="6743700" y="3795715"/>
            <a:ext cx="1866900" cy="23602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Principiul de funcționare</a:t>
            </a:r>
            <a:endParaRPr lang="en-US" sz="2800">
              <a:latin typeface="UT Sans" panose="00000500000000000000" pitchFamily="50" charset="0"/>
            </a:endParaRPr>
          </a:p>
        </p:txBody>
      </p:sp>
      <p:sp>
        <p:nvSpPr>
          <p:cNvPr id="33794" name="Content Placeholder 2"/>
          <p:cNvSpPr>
            <a:spLocks noGrp="1"/>
          </p:cNvSpPr>
          <p:nvPr>
            <p:ph idx="1"/>
          </p:nvPr>
        </p:nvSpPr>
        <p:spPr/>
        <p:txBody>
          <a:bodyPr>
            <a:normAutofit/>
          </a:bodyPr>
          <a:lstStyle/>
          <a:p>
            <a:pPr eaLnBrk="1" hangingPunct="1"/>
            <a:r>
              <a:rPr lang="ro-RO">
                <a:latin typeface="UT Sans" panose="00000500000000000000" pitchFamily="50" charset="0"/>
              </a:rPr>
              <a:t>Pentru manifestarea efectului de tranzistor</a:t>
            </a:r>
            <a:r>
              <a:rPr lang="en-US">
                <a:latin typeface="UT Sans" panose="00000500000000000000" pitchFamily="50" charset="0"/>
              </a:rPr>
              <a:t>:</a:t>
            </a:r>
          </a:p>
          <a:p>
            <a:pPr lvl="1" eaLnBrk="1" hangingPunct="1"/>
            <a:r>
              <a:rPr lang="ro-RO">
                <a:latin typeface="UT Sans" panose="00000500000000000000" pitchFamily="50" charset="0"/>
              </a:rPr>
              <a:t>joncțiunea bază-emitor se polarizează direct iar</a:t>
            </a:r>
            <a:endParaRPr lang="en-US">
              <a:latin typeface="UT Sans" panose="00000500000000000000" pitchFamily="50" charset="0"/>
            </a:endParaRPr>
          </a:p>
          <a:p>
            <a:pPr lvl="1" eaLnBrk="1" hangingPunct="1"/>
            <a:r>
              <a:rPr lang="ro-RO">
                <a:latin typeface="UT Sans" panose="00000500000000000000" pitchFamily="50" charset="0"/>
              </a:rPr>
              <a:t>joncțiunea bază-colector se polarizează invers.</a:t>
            </a:r>
            <a:endParaRPr lang="en-US">
              <a:latin typeface="UT Sans" panose="00000500000000000000" pitchFamily="50" charset="0"/>
            </a:endParaRPr>
          </a:p>
        </p:txBody>
      </p:sp>
      <p:sp>
        <p:nvSpPr>
          <p:cNvPr id="28675"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3C0E1205-FEE4-4690-B3D8-BBD4610D8B1E}" type="datetime1">
              <a:rPr lang="en-US" smtClean="0"/>
              <a:t>10/30/2020</a:t>
            </a:fld>
            <a:endParaRPr lang="en-US"/>
          </a:p>
        </p:txBody>
      </p:sp>
      <p:sp>
        <p:nvSpPr>
          <p:cNvPr id="28676"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8677"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BAD77641-6207-4655-BBDB-30DFCD479B03}" type="slidenum">
              <a:rPr lang="en-US"/>
              <a:pPr>
                <a:defRPr/>
              </a:pPr>
              <a:t>18</a:t>
            </a:fld>
            <a:endParaRPr lang="en-US"/>
          </a:p>
        </p:txBody>
      </p:sp>
      <p:pic>
        <p:nvPicPr>
          <p:cNvPr id="2" name="Picture 1">
            <a:extLst>
              <a:ext uri="{FF2B5EF4-FFF2-40B4-BE49-F238E27FC236}">
                <a16:creationId xmlns:a16="http://schemas.microsoft.com/office/drawing/2014/main" id="{65AE73A3-8038-4DC9-89A1-7E70F584EA36}"/>
              </a:ext>
            </a:extLst>
          </p:cNvPr>
          <p:cNvPicPr>
            <a:picLocks noChangeAspect="1"/>
          </p:cNvPicPr>
          <p:nvPr/>
        </p:nvPicPr>
        <p:blipFill>
          <a:blip r:embed="rId2"/>
          <a:stretch>
            <a:fillRect/>
          </a:stretch>
        </p:blipFill>
        <p:spPr>
          <a:xfrm>
            <a:off x="2733675" y="2981326"/>
            <a:ext cx="6724650" cy="34956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Principiul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rtlCol="0">
            <a:normAutofit/>
          </a:bodyPr>
          <a:lstStyle/>
          <a:p>
            <a:pPr marL="365760" indent="-256032">
              <a:defRPr/>
            </a:pPr>
            <a:r>
              <a:rPr lang="en-US">
                <a:latin typeface="UT Sans" panose="00000500000000000000" pitchFamily="50" charset="0"/>
              </a:rPr>
              <a:t>Denumirea </a:t>
            </a:r>
            <a:r>
              <a:rPr lang="ro-RO">
                <a:latin typeface="UT Sans" panose="00000500000000000000" pitchFamily="50" charset="0"/>
              </a:rPr>
              <a:t>de </a:t>
            </a:r>
            <a:r>
              <a:rPr lang="en-US" b="1">
                <a:latin typeface="UT Sans" panose="00000500000000000000" pitchFamily="50" charset="0"/>
              </a:rPr>
              <a:t>tranzistor</a:t>
            </a:r>
            <a:r>
              <a:rPr lang="en-US">
                <a:latin typeface="UT Sans" panose="00000500000000000000" pitchFamily="50" charset="0"/>
              </a:rPr>
              <a:t> provine de la:</a:t>
            </a:r>
          </a:p>
          <a:p>
            <a:pPr marL="365760" indent="-256032" algn="ctr">
              <a:buNone/>
              <a:defRPr/>
            </a:pPr>
            <a:r>
              <a:rPr lang="en-US" b="1">
                <a:solidFill>
                  <a:srgbClr val="C00000"/>
                </a:solidFill>
                <a:effectLst>
                  <a:outerShdw blurRad="38100" dist="38100" dir="2700000" algn="tl">
                    <a:srgbClr val="000000">
                      <a:alpha val="43137"/>
                    </a:srgbClr>
                  </a:outerShdw>
                </a:effectLst>
                <a:latin typeface="UT Sans" panose="00000500000000000000" pitchFamily="50" charset="0"/>
              </a:rPr>
              <a:t>TRAN</a:t>
            </a:r>
            <a:r>
              <a:rPr lang="en-US">
                <a:latin typeface="UT Sans" panose="00000500000000000000" pitchFamily="50" charset="0"/>
              </a:rPr>
              <a:t>sfer re</a:t>
            </a:r>
            <a:r>
              <a:rPr lang="en-US" b="1">
                <a:solidFill>
                  <a:srgbClr val="C00000"/>
                </a:solidFill>
                <a:effectLst>
                  <a:outerShdw blurRad="38100" dist="38100" dir="2700000" algn="tl">
                    <a:srgbClr val="000000">
                      <a:alpha val="43137"/>
                    </a:srgbClr>
                  </a:outerShdw>
                </a:effectLst>
                <a:latin typeface="UT Sans" panose="00000500000000000000" pitchFamily="50" charset="0"/>
              </a:rPr>
              <a:t>SISTOR</a:t>
            </a:r>
          </a:p>
          <a:p>
            <a:pPr marL="365760" indent="-256032">
              <a:buNone/>
              <a:defRPr/>
            </a:pPr>
            <a:r>
              <a:rPr lang="en-US">
                <a:effectLst>
                  <a:outerShdw blurRad="38100" dist="38100" dir="2700000" algn="tl">
                    <a:srgbClr val="000000">
                      <a:alpha val="43137"/>
                    </a:srgbClr>
                  </a:outerShdw>
                </a:effectLst>
                <a:latin typeface="UT Sans" panose="00000500000000000000" pitchFamily="50" charset="0"/>
              </a:rPr>
              <a:t>	</a:t>
            </a:r>
            <a:r>
              <a:rPr lang="ro-RO">
                <a:latin typeface="UT Sans" panose="00000500000000000000" pitchFamily="50" charset="0"/>
              </a:rPr>
              <a:t>și se referă la transferarea curentului dintr-un circuit cu rezistență mică – circuitul B-E, unde joncțiunea</a:t>
            </a:r>
            <a:r>
              <a:rPr lang="en-US">
                <a:latin typeface="UT Sans" panose="00000500000000000000" pitchFamily="50" charset="0"/>
              </a:rPr>
              <a:t> </a:t>
            </a:r>
            <a:r>
              <a:rPr lang="ro-RO">
                <a:latin typeface="UT Sans" panose="00000500000000000000" pitchFamily="50" charset="0"/>
              </a:rPr>
              <a:t>B-E este polarizată direct, într-un circuit cu rezistență mare </a:t>
            </a:r>
            <a:br>
              <a:rPr lang="ro-RO">
                <a:latin typeface="UT Sans" panose="00000500000000000000" pitchFamily="50" charset="0"/>
              </a:rPr>
            </a:br>
            <a:r>
              <a:rPr lang="ro-RO">
                <a:latin typeface="UT Sans" panose="00000500000000000000" pitchFamily="50" charset="0"/>
              </a:rPr>
              <a:t>– circuitul B-C, unde joncțiunea </a:t>
            </a:r>
            <a:br>
              <a:rPr lang="ro-RO">
                <a:latin typeface="UT Sans" panose="00000500000000000000" pitchFamily="50" charset="0"/>
              </a:rPr>
            </a:br>
            <a:r>
              <a:rPr lang="ro-RO">
                <a:latin typeface="UT Sans" panose="00000500000000000000" pitchFamily="50" charset="0"/>
              </a:rPr>
              <a:t>B-C este polarizată invers.</a:t>
            </a:r>
            <a:endParaRPr lang="en-US">
              <a:latin typeface="UT Sans" panose="00000500000000000000" pitchFamily="50" charset="0"/>
            </a:endParaRPr>
          </a:p>
        </p:txBody>
      </p:sp>
      <p:sp>
        <p:nvSpPr>
          <p:cNvPr id="29699"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3152F32-57E1-4882-82DA-3FCF4881AF2F}" type="datetime1">
              <a:rPr lang="en-US" smtClean="0"/>
              <a:t>10/30/2020</a:t>
            </a:fld>
            <a:endParaRPr lang="en-US"/>
          </a:p>
        </p:txBody>
      </p:sp>
      <p:sp>
        <p:nvSpPr>
          <p:cNvPr id="29700"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970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2D8083A-E94D-4275-9828-5EF178E7F794}" type="slidenum">
              <a:rPr lang="en-US"/>
              <a:pPr>
                <a:defRPr/>
              </a:pPr>
              <a:t>19</a:t>
            </a:fld>
            <a:endParaRPr lang="en-US"/>
          </a:p>
        </p:txBody>
      </p:sp>
      <p:pic>
        <p:nvPicPr>
          <p:cNvPr id="8" name="Picture 7">
            <a:extLst>
              <a:ext uri="{FF2B5EF4-FFF2-40B4-BE49-F238E27FC236}">
                <a16:creationId xmlns:a16="http://schemas.microsoft.com/office/drawing/2014/main" id="{50C93FB7-1103-4EDD-9271-48D1279E1D50}"/>
              </a:ext>
            </a:extLst>
          </p:cNvPr>
          <p:cNvPicPr>
            <a:picLocks noChangeAspect="1"/>
          </p:cNvPicPr>
          <p:nvPr/>
        </p:nvPicPr>
        <p:blipFill>
          <a:blip r:embed="rId2"/>
          <a:stretch>
            <a:fillRect/>
          </a:stretch>
        </p:blipFill>
        <p:spPr>
          <a:xfrm>
            <a:off x="6467475" y="3726599"/>
            <a:ext cx="4886325" cy="25400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a:defRPr/>
            </a:pPr>
            <a:r>
              <a:rPr lang="en-US" b="1">
                <a:latin typeface="+mn-lt"/>
              </a:rPr>
              <a:t>Probleme tratate</a:t>
            </a:r>
          </a:p>
        </p:txBody>
      </p:sp>
      <p:sp>
        <p:nvSpPr>
          <p:cNvPr id="18435" name="Content Placeholder 2"/>
          <p:cNvSpPr>
            <a:spLocks noGrp="1"/>
          </p:cNvSpPr>
          <p:nvPr>
            <p:ph idx="1"/>
          </p:nvPr>
        </p:nvSpPr>
        <p:spPr/>
        <p:txBody>
          <a:bodyPr rtlCol="0">
            <a:normAutofit/>
          </a:bodyPr>
          <a:lstStyle/>
          <a:p>
            <a:pPr marL="109728" indent="0">
              <a:buNone/>
              <a:defRPr/>
            </a:pPr>
            <a:r>
              <a:rPr lang="en-US" b="1" err="1"/>
              <a:t>Tranzistorul</a:t>
            </a:r>
            <a:r>
              <a:rPr lang="en-US" b="1"/>
              <a:t> bipolar (TB)</a:t>
            </a:r>
            <a:endParaRPr lang="ro-RO" b="1"/>
          </a:p>
          <a:p>
            <a:pPr marL="566928" indent="-457200">
              <a:defRPr/>
            </a:pPr>
            <a:r>
              <a:rPr lang="en-US"/>
              <a:t>Introducere</a:t>
            </a:r>
          </a:p>
          <a:p>
            <a:pPr marL="566928" indent="-457200">
              <a:defRPr/>
            </a:pPr>
            <a:r>
              <a:rPr lang="en-US"/>
              <a:t>Structura TB</a:t>
            </a:r>
            <a:endParaRPr lang="ro-RO"/>
          </a:p>
          <a:p>
            <a:pPr marL="566928" indent="-457200">
              <a:defRPr/>
            </a:pPr>
            <a:r>
              <a:rPr lang="ro-RO"/>
              <a:t>Principiul de funcționare</a:t>
            </a:r>
            <a:endParaRPr lang="en-US"/>
          </a:p>
          <a:p>
            <a:pPr marL="566928" indent="-457200">
              <a:defRPr/>
            </a:pPr>
            <a:r>
              <a:rPr lang="en-US"/>
              <a:t>Curen</a:t>
            </a:r>
            <a:r>
              <a:rPr lang="ro-RO"/>
              <a:t>ții prin TB</a:t>
            </a:r>
          </a:p>
          <a:p>
            <a:pPr marL="566928" indent="-457200">
              <a:defRPr/>
            </a:pPr>
            <a:r>
              <a:rPr lang="ro-RO"/>
              <a:t>Tipuri de conexiuni</a:t>
            </a:r>
          </a:p>
          <a:p>
            <a:pPr marL="566928" indent="-457200">
              <a:defRPr/>
            </a:pPr>
            <a:r>
              <a:rPr lang="ro-RO"/>
              <a:t>Moduri de lucru</a:t>
            </a:r>
          </a:p>
        </p:txBody>
      </p:sp>
      <p:sp>
        <p:nvSpPr>
          <p:cNvPr id="19459"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89BA927-3F92-4E32-92DE-365DEEA095BA}" type="datetime1">
              <a:rPr lang="en-US" smtClean="0"/>
              <a:t>10/30/2020</a:t>
            </a:fld>
            <a:endParaRPr lang="en-US"/>
          </a:p>
        </p:txBody>
      </p:sp>
      <p:sp>
        <p:nvSpPr>
          <p:cNvPr id="19460"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1946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EC133FE-A1CC-4725-85E1-BD2F7C10B082}"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Principiul de funcționare</a:t>
            </a:r>
            <a:endParaRPr lang="en-US" sz="3200">
              <a:latin typeface="UT Sans" panose="00000500000000000000" pitchFamily="50" charset="0"/>
            </a:endParaRPr>
          </a:p>
        </p:txBody>
      </p:sp>
      <p:sp>
        <p:nvSpPr>
          <p:cNvPr id="35842" name="Content Placeholder 1"/>
          <p:cNvSpPr>
            <a:spLocks noGrp="1"/>
          </p:cNvSpPr>
          <p:nvPr>
            <p:ph idx="1"/>
          </p:nvPr>
        </p:nvSpPr>
        <p:spPr/>
        <p:txBody>
          <a:bodyPr>
            <a:normAutofit fontScale="85000" lnSpcReduction="20000"/>
          </a:bodyPr>
          <a:lstStyle/>
          <a:p>
            <a:pPr eaLnBrk="1" hangingPunct="1"/>
            <a:r>
              <a:rPr lang="ro-RO">
                <a:latin typeface="UT Sans" panose="00000500000000000000" pitchFamily="50" charset="0"/>
              </a:rPr>
              <a:t>Deplasarea </a:t>
            </a:r>
            <a:r>
              <a:rPr lang="en-US">
                <a:latin typeface="UT Sans" panose="00000500000000000000" pitchFamily="50" charset="0"/>
              </a:rPr>
              <a:t>purt</a:t>
            </a:r>
            <a:r>
              <a:rPr lang="ro-RO">
                <a:latin typeface="UT Sans" panose="00000500000000000000" pitchFamily="50" charset="0"/>
              </a:rPr>
              <a:t>ătorilor de sarcină prin tranzistorul bipolar:</a:t>
            </a: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marL="0" indent="0">
              <a:buNone/>
            </a:pPr>
            <a:endParaRPr lang="ro-RO" sz="2000">
              <a:latin typeface="UT Sans" panose="00000500000000000000" pitchFamily="50" charset="0"/>
            </a:endParaRPr>
          </a:p>
          <a:p>
            <a:pPr marL="0" indent="0">
              <a:buNone/>
            </a:pPr>
            <a:r>
              <a:rPr lang="ro-RO" sz="1900">
                <a:latin typeface="UT Sans" panose="00000500000000000000" pitchFamily="50" charset="0"/>
              </a:rPr>
              <a:t>unde</a:t>
            </a:r>
          </a:p>
          <a:p>
            <a:pPr marL="274320" lvl="1" indent="0">
              <a:buNone/>
            </a:pPr>
            <a:r>
              <a:rPr lang="ro-RO" sz="1900" b="1">
                <a:solidFill>
                  <a:srgbClr val="C00000"/>
                </a:solidFill>
                <a:latin typeface="UT Sans" panose="00000500000000000000" pitchFamily="50" charset="0"/>
              </a:rPr>
              <a:t>1</a:t>
            </a:r>
            <a:r>
              <a:rPr lang="ro-RO" sz="1900">
                <a:latin typeface="UT Sans" panose="00000500000000000000" pitchFamily="50" charset="0"/>
              </a:rPr>
              <a:t> - Fluxul de electroni din emitor (componenta principală a</a:t>
            </a:r>
            <a:r>
              <a:rPr lang="en-US" sz="1900">
                <a:latin typeface="UT Sans" panose="00000500000000000000" pitchFamily="50" charset="0"/>
              </a:rPr>
              <a:t> curentului</a:t>
            </a:r>
            <a:r>
              <a:rPr lang="ro-RO" sz="1900">
                <a:latin typeface="UT Sans" panose="00000500000000000000" pitchFamily="50" charset="0"/>
              </a:rPr>
              <a:t> </a:t>
            </a:r>
            <a:r>
              <a:rPr lang="ro-RO" sz="1900">
                <a:latin typeface="UT Sans Medium" panose="00000500000000000000" pitchFamily="50" charset="0"/>
              </a:rPr>
              <a:t>i</a:t>
            </a:r>
            <a:r>
              <a:rPr lang="ro-RO" sz="1900" baseline="-25000">
                <a:latin typeface="UT Sans Medium" panose="00000500000000000000" pitchFamily="50" charset="0"/>
              </a:rPr>
              <a:t>E</a:t>
            </a:r>
            <a:r>
              <a:rPr lang="ro-RO" sz="1900">
                <a:latin typeface="UT Sans" panose="00000500000000000000" pitchFamily="50" charset="0"/>
              </a:rPr>
              <a:t>)</a:t>
            </a:r>
          </a:p>
          <a:p>
            <a:pPr marL="274320" lvl="1" indent="0">
              <a:buNone/>
            </a:pPr>
            <a:r>
              <a:rPr lang="ro-RO" sz="1900" b="1">
                <a:solidFill>
                  <a:srgbClr val="C00000"/>
                </a:solidFill>
                <a:latin typeface="UT Sans" panose="00000500000000000000" pitchFamily="50" charset="0"/>
              </a:rPr>
              <a:t>2</a:t>
            </a:r>
            <a:r>
              <a:rPr lang="ro-RO" sz="1900">
                <a:latin typeface="UT Sans" panose="00000500000000000000" pitchFamily="50" charset="0"/>
              </a:rPr>
              <a:t> - Fluxul de electroni atraşi de potențialul pozitiv al colectorului (componenta principală a</a:t>
            </a:r>
            <a:r>
              <a:rPr lang="en-US" sz="1900">
                <a:latin typeface="UT Sans" panose="00000500000000000000" pitchFamily="50" charset="0"/>
              </a:rPr>
              <a:t> curentului</a:t>
            </a:r>
            <a:r>
              <a:rPr lang="ro-RO" sz="1900">
                <a:latin typeface="UT Sans" panose="00000500000000000000" pitchFamily="50" charset="0"/>
              </a:rPr>
              <a:t> </a:t>
            </a:r>
            <a:r>
              <a:rPr lang="ro-RO" sz="1900">
                <a:latin typeface="UT Sans Medium" panose="00000500000000000000" pitchFamily="50" charset="0"/>
              </a:rPr>
              <a:t>i</a:t>
            </a:r>
            <a:r>
              <a:rPr lang="ro-RO" sz="1900" baseline="-25000">
                <a:latin typeface="UT Sans Medium" panose="00000500000000000000" pitchFamily="50" charset="0"/>
              </a:rPr>
              <a:t>C</a:t>
            </a:r>
            <a:r>
              <a:rPr lang="ro-RO" sz="1900">
                <a:latin typeface="UT Sans" panose="00000500000000000000" pitchFamily="50" charset="0"/>
              </a:rPr>
              <a:t>)</a:t>
            </a:r>
          </a:p>
          <a:p>
            <a:pPr marL="274320" lvl="1" indent="0">
              <a:buNone/>
            </a:pPr>
            <a:r>
              <a:rPr lang="ro-RO" sz="1900" b="1">
                <a:solidFill>
                  <a:srgbClr val="C00000"/>
                </a:solidFill>
                <a:latin typeface="UT Sans" panose="00000500000000000000" pitchFamily="50" charset="0"/>
              </a:rPr>
              <a:t>3</a:t>
            </a:r>
            <a:r>
              <a:rPr lang="ro-RO" sz="1900">
                <a:latin typeface="UT Sans" panose="00000500000000000000" pitchFamily="50" charset="0"/>
              </a:rPr>
              <a:t> - Flux de goluri ce se recombină cu electronii din fluxul principal de electroni (componenta principală a</a:t>
            </a:r>
            <a:r>
              <a:rPr lang="en-US" sz="1900">
                <a:latin typeface="UT Sans" panose="00000500000000000000" pitchFamily="50" charset="0"/>
              </a:rPr>
              <a:t> curentului</a:t>
            </a:r>
            <a:r>
              <a:rPr lang="ro-RO" sz="1900">
                <a:latin typeface="UT Sans" panose="00000500000000000000" pitchFamily="50" charset="0"/>
              </a:rPr>
              <a:t> </a:t>
            </a:r>
            <a:r>
              <a:rPr lang="ro-RO" sz="1900">
                <a:latin typeface="UT Sans Medium" panose="00000500000000000000" pitchFamily="50" charset="0"/>
              </a:rPr>
              <a:t>i</a:t>
            </a:r>
            <a:r>
              <a:rPr lang="ro-RO" sz="1900" baseline="-25000">
                <a:latin typeface="UT Sans Medium" panose="00000500000000000000" pitchFamily="50" charset="0"/>
              </a:rPr>
              <a:t>B</a:t>
            </a:r>
            <a:r>
              <a:rPr lang="ro-RO" sz="1900">
                <a:latin typeface="UT Sans" panose="00000500000000000000" pitchFamily="50" charset="0"/>
              </a:rPr>
              <a:t>)</a:t>
            </a:r>
          </a:p>
          <a:p>
            <a:pPr marL="274320" lvl="1" indent="0">
              <a:buNone/>
            </a:pPr>
            <a:r>
              <a:rPr lang="ro-RO" sz="1900" b="1">
                <a:solidFill>
                  <a:srgbClr val="C00000"/>
                </a:solidFill>
                <a:latin typeface="UT Sans" panose="00000500000000000000" pitchFamily="50" charset="0"/>
              </a:rPr>
              <a:t>4</a:t>
            </a:r>
            <a:r>
              <a:rPr lang="ro-RO" sz="1900">
                <a:latin typeface="UT Sans" panose="00000500000000000000" pitchFamily="50" charset="0"/>
              </a:rPr>
              <a:t> - Flux de goluri al joncțiunii pn (B-E), polarizată direct</a:t>
            </a:r>
          </a:p>
        </p:txBody>
      </p:sp>
      <p:sp>
        <p:nvSpPr>
          <p:cNvPr id="30723"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6B3BD81-8AC9-44ED-AB9A-5D3EA59E133E}" type="datetime1">
              <a:rPr lang="en-US" smtClean="0"/>
              <a:t>10/30/2020</a:t>
            </a:fld>
            <a:endParaRPr lang="en-US"/>
          </a:p>
        </p:txBody>
      </p:sp>
      <p:sp>
        <p:nvSpPr>
          <p:cNvPr id="3072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30725"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BC926EEB-8B62-4A63-BF4C-7F99C0F66A5D}" type="slidenum">
              <a:rPr lang="en-US"/>
              <a:pPr>
                <a:defRPr/>
              </a:pPr>
              <a:t>20</a:t>
            </a:fld>
            <a:endParaRPr lang="en-US"/>
          </a:p>
        </p:txBody>
      </p:sp>
      <p:pic>
        <p:nvPicPr>
          <p:cNvPr id="35847" name="Picture 6" descr="10.4b-c-RO.jpg"/>
          <p:cNvPicPr>
            <a:picLocks noChangeAspect="1"/>
          </p:cNvPicPr>
          <p:nvPr/>
        </p:nvPicPr>
        <p:blipFill>
          <a:blip r:embed="rId2"/>
          <a:srcRect/>
          <a:stretch>
            <a:fillRect/>
          </a:stretch>
        </p:blipFill>
        <p:spPr bwMode="auto">
          <a:xfrm>
            <a:off x="3381375" y="2251588"/>
            <a:ext cx="5429250" cy="2566035"/>
          </a:xfrm>
          <a:prstGeom prst="rect">
            <a:avLst/>
          </a:prstGeom>
          <a:noFill/>
          <a:ln w="9525">
            <a:noFill/>
            <a:miter lim="800000"/>
            <a:headEnd/>
            <a:tailEnd/>
          </a:ln>
        </p:spPr>
      </p:pic>
    </p:spTree>
    <p:extLst>
      <p:ext uri="{BB962C8B-B14F-4D97-AF65-F5344CB8AC3E}">
        <p14:creationId xmlns:p14="http://schemas.microsoft.com/office/powerpoint/2010/main" val="2608122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Principiul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Pentru obținerea efectului de tranzistor se impun următoarele </a:t>
            </a:r>
            <a:r>
              <a:rPr lang="ro-RO" b="1">
                <a:solidFill>
                  <a:srgbClr val="0070C0"/>
                </a:solidFill>
                <a:latin typeface="UT Sans" panose="00000500000000000000" pitchFamily="50" charset="0"/>
              </a:rPr>
              <a:t>condiții</a:t>
            </a:r>
            <a:r>
              <a:rPr lang="ro-RO">
                <a:latin typeface="UT Sans" panose="00000500000000000000" pitchFamily="50" charset="0"/>
              </a:rPr>
              <a:t>:</a:t>
            </a:r>
            <a:endParaRPr lang="en-US">
              <a:latin typeface="UT Sans" panose="00000500000000000000" pitchFamily="50" charset="0"/>
            </a:endParaRPr>
          </a:p>
          <a:p>
            <a:pPr marL="457200" indent="-457200">
              <a:buFont typeface="+mj-lt"/>
              <a:buAutoNum type="arabicPeriod"/>
            </a:pPr>
            <a:r>
              <a:rPr lang="ro-RO" sz="2200">
                <a:latin typeface="UT Sans" panose="00000500000000000000" pitchFamily="50" charset="0"/>
              </a:rPr>
              <a:t>grosimea bazei trebuie să fie mult mai mică decât lungimea de difuzie a purtătorilor minoritari din bază (goluri în cazul tranzistorului </a:t>
            </a:r>
            <a:r>
              <a:rPr lang="ro-RO" sz="2200" i="1">
                <a:latin typeface="UT Sans" panose="00000500000000000000" pitchFamily="50" charset="0"/>
              </a:rPr>
              <a:t>pnp</a:t>
            </a:r>
            <a:r>
              <a:rPr lang="en-US" sz="2200">
                <a:latin typeface="UT Sans" panose="00000500000000000000" pitchFamily="50" charset="0"/>
              </a:rPr>
              <a:t>, respectiv electroni </a:t>
            </a:r>
            <a:r>
              <a:rPr lang="ro-RO" sz="2200">
                <a:latin typeface="UT Sans" panose="00000500000000000000" pitchFamily="50" charset="0"/>
              </a:rPr>
              <a:t>î</a:t>
            </a:r>
            <a:r>
              <a:rPr lang="en-US" sz="2200">
                <a:latin typeface="UT Sans" panose="00000500000000000000" pitchFamily="50" charset="0"/>
              </a:rPr>
              <a:t>n ca</a:t>
            </a:r>
            <a:r>
              <a:rPr lang="ro-RO" sz="2200">
                <a:latin typeface="UT Sans" panose="00000500000000000000" pitchFamily="50" charset="0"/>
              </a:rPr>
              <a:t>zul tranzistorului </a:t>
            </a:r>
            <a:r>
              <a:rPr lang="ro-RO" sz="2200" i="1">
                <a:latin typeface="UT Sans" panose="00000500000000000000" pitchFamily="50" charset="0"/>
              </a:rPr>
              <a:t>npn</a:t>
            </a:r>
            <a:r>
              <a:rPr lang="ro-RO" sz="2200">
                <a:latin typeface="UT Sans" panose="00000500000000000000" pitchFamily="50" charset="0"/>
              </a:rPr>
              <a:t>);</a:t>
            </a:r>
            <a:endParaRPr lang="en-US" sz="2200">
              <a:latin typeface="UT Sans" panose="00000500000000000000" pitchFamily="50" charset="0"/>
            </a:endParaRPr>
          </a:p>
          <a:p>
            <a:pPr marL="457200" indent="-457200">
              <a:buFont typeface="+mj-lt"/>
              <a:buAutoNum type="arabicPeriod"/>
            </a:pPr>
            <a:r>
              <a:rPr lang="ro-RO" sz="2200">
                <a:latin typeface="UT Sans" panose="00000500000000000000" pitchFamily="50" charset="0"/>
              </a:rPr>
              <a:t>emitorul trebuie să fie mai puternic dopat decât baza, astfel încât curentul de emitor să fie practic în întregime un curent de electroni la </a:t>
            </a:r>
            <a:r>
              <a:rPr lang="ro-RO" sz="2200" i="1">
                <a:latin typeface="UT Sans" panose="00000500000000000000" pitchFamily="50" charset="0"/>
              </a:rPr>
              <a:t>npn</a:t>
            </a:r>
            <a:r>
              <a:rPr lang="ro-RO" sz="2200">
                <a:latin typeface="UT Sans" panose="00000500000000000000" pitchFamily="50" charset="0"/>
              </a:rPr>
              <a:t>, respectiv de goluri la </a:t>
            </a:r>
            <a:r>
              <a:rPr lang="ro-RO" sz="2200" i="1">
                <a:latin typeface="UT Sans" panose="00000500000000000000" pitchFamily="50" charset="0"/>
              </a:rPr>
              <a:t>pnp</a:t>
            </a:r>
            <a:r>
              <a:rPr lang="ro-RO" sz="2200">
                <a:latin typeface="UT Sans" panose="00000500000000000000" pitchFamily="50" charset="0"/>
              </a:rPr>
              <a:t>.</a:t>
            </a:r>
          </a:p>
          <a:p>
            <a:r>
              <a:rPr lang="ro-RO">
                <a:latin typeface="UT Sans" panose="00000500000000000000" pitchFamily="50" charset="0"/>
              </a:rPr>
              <a:t>Concentrațiile tipice de dopare sunt:</a:t>
            </a:r>
          </a:p>
          <a:p>
            <a:pPr lvl="1"/>
            <a:r>
              <a:rPr lang="ro-RO">
                <a:latin typeface="UT Sans" panose="00000500000000000000" pitchFamily="50" charset="0"/>
              </a:rPr>
              <a:t>Emitor: 10</a:t>
            </a:r>
            <a:r>
              <a:rPr lang="ro-RO" baseline="30000">
                <a:latin typeface="UT Sans" panose="00000500000000000000" pitchFamily="50" charset="0"/>
              </a:rPr>
              <a:t>19</a:t>
            </a:r>
            <a:r>
              <a:rPr lang="ro-RO">
                <a:latin typeface="UT Sans" panose="00000500000000000000" pitchFamily="50" charset="0"/>
              </a:rPr>
              <a:t> cm</a:t>
            </a:r>
            <a:r>
              <a:rPr lang="ro-RO" baseline="30000">
                <a:latin typeface="UT Sans" panose="00000500000000000000" pitchFamily="50" charset="0"/>
              </a:rPr>
              <a:t>-3</a:t>
            </a:r>
          </a:p>
          <a:p>
            <a:pPr lvl="1"/>
            <a:r>
              <a:rPr lang="ro-RO">
                <a:latin typeface="UT Sans" panose="00000500000000000000" pitchFamily="50" charset="0"/>
              </a:rPr>
              <a:t>Bază: 10</a:t>
            </a:r>
            <a:r>
              <a:rPr lang="ro-RO" baseline="30000">
                <a:latin typeface="UT Sans" panose="00000500000000000000" pitchFamily="50" charset="0"/>
              </a:rPr>
              <a:t>17</a:t>
            </a:r>
            <a:r>
              <a:rPr lang="ro-RO">
                <a:latin typeface="UT Sans" panose="00000500000000000000" pitchFamily="50" charset="0"/>
              </a:rPr>
              <a:t> cm</a:t>
            </a:r>
            <a:r>
              <a:rPr lang="ro-RO" baseline="30000">
                <a:latin typeface="UT Sans" panose="00000500000000000000" pitchFamily="50" charset="0"/>
              </a:rPr>
              <a:t>-3</a:t>
            </a:r>
          </a:p>
          <a:p>
            <a:pPr lvl="1"/>
            <a:r>
              <a:rPr lang="ro-RO">
                <a:latin typeface="UT Sans" panose="00000500000000000000" pitchFamily="50" charset="0"/>
              </a:rPr>
              <a:t>Colector: 10</a:t>
            </a:r>
            <a:r>
              <a:rPr lang="ro-RO" baseline="30000">
                <a:latin typeface="UT Sans" panose="00000500000000000000" pitchFamily="50" charset="0"/>
              </a:rPr>
              <a:t>15</a:t>
            </a:r>
            <a:r>
              <a:rPr lang="ro-RO">
                <a:latin typeface="UT Sans" panose="00000500000000000000" pitchFamily="50" charset="0"/>
              </a:rPr>
              <a:t> cm</a:t>
            </a:r>
            <a:r>
              <a:rPr lang="ro-RO" baseline="30000">
                <a:latin typeface="UT Sans" panose="00000500000000000000" pitchFamily="50" charset="0"/>
              </a:rPr>
              <a:t>-3</a:t>
            </a:r>
            <a:endParaRPr lang="en-US" sz="1800">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63D55771-4F2C-4FE5-BC22-9ACDDA7AAB4F}" type="datetime1">
              <a:rPr lang="en-US" smtClean="0"/>
              <a:t>10/30/2020</a:t>
            </a:fld>
            <a:endParaRPr lang="en-US"/>
          </a:p>
        </p:txBody>
      </p:sp>
      <p:sp>
        <p:nvSpPr>
          <p:cNvPr id="5" name="Footer Placeholder 4"/>
          <p:cNvSpPr>
            <a:spLocks noGrp="1"/>
          </p:cNvSpPr>
          <p:nvPr>
            <p:ph type="ftr" sz="quarter" idx="11"/>
          </p:nvPr>
        </p:nvSpPr>
        <p:spPr/>
        <p:txBody>
          <a:bodyPr/>
          <a:lstStyle/>
          <a:p>
            <a:pPr>
              <a:defRPr/>
            </a:pPr>
            <a:r>
              <a:rPr lang="en-US"/>
              <a:t>DE-Cursul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21</a:t>
            </a:fld>
            <a:endParaRPr lang="en-US"/>
          </a:p>
        </p:txBody>
      </p:sp>
      <p:pic>
        <p:nvPicPr>
          <p:cNvPr id="7" name="Picture 6" descr="10.4b-c-RO.jpg"/>
          <p:cNvPicPr>
            <a:picLocks noChangeAspect="1"/>
          </p:cNvPicPr>
          <p:nvPr/>
        </p:nvPicPr>
        <p:blipFill>
          <a:blip r:embed="rId2"/>
          <a:srcRect/>
          <a:stretch>
            <a:fillRect/>
          </a:stretch>
        </p:blipFill>
        <p:spPr bwMode="auto">
          <a:xfrm>
            <a:off x="7953376" y="381003"/>
            <a:ext cx="2714625" cy="1283018"/>
          </a:xfrm>
          <a:prstGeom prst="rect">
            <a:avLst/>
          </a:prstGeom>
          <a:noFill/>
          <a:ln w="9525">
            <a:noFill/>
            <a:miter lim="800000"/>
            <a:headEnd/>
            <a:tailEnd/>
          </a:ln>
        </p:spPr>
      </p:pic>
    </p:spTree>
    <p:extLst>
      <p:ext uri="{BB962C8B-B14F-4D97-AF65-F5344CB8AC3E}">
        <p14:creationId xmlns:p14="http://schemas.microsoft.com/office/powerpoint/2010/main" val="205623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Principiul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pPr marL="0" indent="0">
              <a:buNone/>
            </a:pPr>
            <a:r>
              <a:rPr lang="en-US" b="1">
                <a:solidFill>
                  <a:srgbClr val="0070C0"/>
                </a:solidFill>
                <a:latin typeface="UT Sans" panose="00000500000000000000" pitchFamily="50" charset="0"/>
              </a:rPr>
              <a:t>Consecin</a:t>
            </a:r>
            <a:r>
              <a:rPr lang="ro-RO" b="1">
                <a:solidFill>
                  <a:srgbClr val="0070C0"/>
                </a:solidFill>
                <a:latin typeface="UT Sans" panose="00000500000000000000" pitchFamily="50" charset="0"/>
              </a:rPr>
              <a:t>ț</a:t>
            </a:r>
            <a:r>
              <a:rPr lang="en-US" b="1">
                <a:solidFill>
                  <a:srgbClr val="0070C0"/>
                </a:solidFill>
                <a:latin typeface="UT Sans" panose="00000500000000000000" pitchFamily="50" charset="0"/>
              </a:rPr>
              <a:t>e</a:t>
            </a:r>
          </a:p>
          <a:p>
            <a:r>
              <a:rPr lang="ro-RO">
                <a:latin typeface="UT Sans" panose="00000500000000000000" pitchFamily="50" charset="0"/>
              </a:rPr>
              <a:t>Prima condiție </a:t>
            </a:r>
            <a:r>
              <a:rPr lang="en-US">
                <a:latin typeface="UT Sans" panose="00000500000000000000" pitchFamily="50" charset="0"/>
              </a:rPr>
              <a:t>(</a:t>
            </a:r>
            <a:r>
              <a:rPr lang="ro-RO" sz="2000">
                <a:solidFill>
                  <a:srgbClr val="0070C0"/>
                </a:solidFill>
                <a:latin typeface="UT Sans" panose="00000500000000000000" pitchFamily="50" charset="0"/>
              </a:rPr>
              <a:t>grosimea bazei trebuie să fie mult mai mică decât lungimea de difuzie a purtătorilor minoritari din bază</a:t>
            </a:r>
            <a:r>
              <a:rPr lang="en-US">
                <a:latin typeface="UT Sans" panose="00000500000000000000" pitchFamily="50" charset="0"/>
              </a:rPr>
              <a:t>) </a:t>
            </a:r>
            <a:r>
              <a:rPr lang="ro-RO">
                <a:latin typeface="UT Sans" panose="00000500000000000000" pitchFamily="50" charset="0"/>
              </a:rPr>
              <a:t>determină ca valoarea curentului de recombinare (notat cu </a:t>
            </a:r>
            <a:r>
              <a:rPr lang="ro-RO">
                <a:solidFill>
                  <a:srgbClr val="C00000"/>
                </a:solidFill>
                <a:latin typeface="UT Sans Medium" panose="00000500000000000000" pitchFamily="50" charset="0"/>
              </a:rPr>
              <a:t>3</a:t>
            </a:r>
            <a:r>
              <a:rPr lang="ro-RO">
                <a:latin typeface="UT Sans" panose="00000500000000000000" pitchFamily="50" charset="0"/>
              </a:rPr>
              <a:t>) să fie mică şi deci valoarea curentului de bază, </a:t>
            </a:r>
            <a:r>
              <a:rPr lang="ro-RO">
                <a:latin typeface="UT Sans Medium" panose="00000500000000000000" pitchFamily="50" charset="0"/>
              </a:rPr>
              <a:t>i</a:t>
            </a:r>
            <a:r>
              <a:rPr lang="ro-RO" baseline="-25000">
                <a:latin typeface="UT Sans Medium" panose="00000500000000000000" pitchFamily="50" charset="0"/>
              </a:rPr>
              <a:t>B</a:t>
            </a:r>
            <a:r>
              <a:rPr lang="ro-RO">
                <a:latin typeface="UT Sans" panose="00000500000000000000" pitchFamily="50" charset="0"/>
              </a:rPr>
              <a:t>, să fie mică în comparație cu curenții de emitor, </a:t>
            </a:r>
            <a:r>
              <a:rPr lang="ro-RO">
                <a:latin typeface="UT Sans Medium" panose="00000500000000000000" pitchFamily="50" charset="0"/>
              </a:rPr>
              <a:t>i</a:t>
            </a:r>
            <a:r>
              <a:rPr lang="ro-RO" baseline="-25000">
                <a:latin typeface="UT Sans Medium" panose="00000500000000000000" pitchFamily="50" charset="0"/>
              </a:rPr>
              <a:t>E</a:t>
            </a:r>
            <a:r>
              <a:rPr lang="ro-RO">
                <a:latin typeface="UT Sans" panose="00000500000000000000" pitchFamily="50" charset="0"/>
              </a:rPr>
              <a:t> şi colector, </a:t>
            </a:r>
            <a:r>
              <a:rPr lang="ro-RO">
                <a:latin typeface="UT Sans Medium" panose="00000500000000000000" pitchFamily="50" charset="0"/>
              </a:rPr>
              <a:t>i</a:t>
            </a:r>
            <a:r>
              <a:rPr lang="ro-RO" baseline="-25000">
                <a:latin typeface="UT Sans Medium" panose="00000500000000000000" pitchFamily="50" charset="0"/>
              </a:rPr>
              <a:t>C</a:t>
            </a:r>
            <a:r>
              <a:rPr lang="ro-RO">
                <a:latin typeface="UT Sans" panose="00000500000000000000" pitchFamily="50" charset="0"/>
              </a:rPr>
              <a:t>.</a:t>
            </a:r>
          </a:p>
          <a:p>
            <a:r>
              <a:rPr lang="ro-RO">
                <a:latin typeface="UT Sans" panose="00000500000000000000" pitchFamily="50" charset="0"/>
              </a:rPr>
              <a:t>A doua condiție </a:t>
            </a:r>
            <a:r>
              <a:rPr lang="en-US">
                <a:latin typeface="UT Sans" panose="00000500000000000000" pitchFamily="50" charset="0"/>
              </a:rPr>
              <a:t>(</a:t>
            </a:r>
            <a:r>
              <a:rPr lang="ro-RO" sz="2000">
                <a:solidFill>
                  <a:srgbClr val="0070C0"/>
                </a:solidFill>
                <a:latin typeface="UT Sans" panose="00000500000000000000" pitchFamily="50" charset="0"/>
              </a:rPr>
              <a:t>emitorul trebuie să fie mai puternic dopat decât baza</a:t>
            </a:r>
            <a:r>
              <a:rPr lang="en-US">
                <a:latin typeface="UT Sans" panose="00000500000000000000" pitchFamily="50" charset="0"/>
              </a:rPr>
              <a:t>) </a:t>
            </a:r>
            <a:r>
              <a:rPr lang="ro-RO">
                <a:latin typeface="UT Sans" panose="00000500000000000000" pitchFamily="50" charset="0"/>
              </a:rPr>
              <a:t>determină o valoare foarte mică a curentului de goluri la </a:t>
            </a:r>
            <a:r>
              <a:rPr lang="ro-RO" i="1">
                <a:latin typeface="UT Sans" panose="00000500000000000000" pitchFamily="50" charset="0"/>
              </a:rPr>
              <a:t>npn</a:t>
            </a:r>
            <a:r>
              <a:rPr lang="ro-RO">
                <a:latin typeface="UT Sans" panose="00000500000000000000" pitchFamily="50" charset="0"/>
              </a:rPr>
              <a:t> (notat cu </a:t>
            </a:r>
            <a:r>
              <a:rPr lang="ro-RO" b="1">
                <a:latin typeface="UT Sans" panose="00000500000000000000" pitchFamily="50" charset="0"/>
              </a:rPr>
              <a:t>4</a:t>
            </a:r>
            <a:r>
              <a:rPr lang="ro-RO">
                <a:latin typeface="UT Sans" panose="00000500000000000000" pitchFamily="50" charset="0"/>
              </a:rPr>
              <a:t>) respectiv de electroni la </a:t>
            </a:r>
            <a:r>
              <a:rPr lang="ro-RO" i="1">
                <a:latin typeface="UT Sans" panose="00000500000000000000" pitchFamily="50" charset="0"/>
              </a:rPr>
              <a:t>pnp</a:t>
            </a:r>
            <a:r>
              <a:rPr lang="ro-RO">
                <a:latin typeface="UT Sans" panose="00000500000000000000" pitchFamily="50" charset="0"/>
              </a:rPr>
              <a:t>, ceea ce înseamnă un curent de bază format în principal din curentul de recombinare (notat cu </a:t>
            </a:r>
            <a:r>
              <a:rPr lang="ro-RO" b="1">
                <a:latin typeface="UT Sans" panose="00000500000000000000" pitchFamily="50" charset="0"/>
              </a:rPr>
              <a:t>3</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5ACED95D-F1DB-4329-BF57-975787AC021D}" type="datetime1">
              <a:rPr lang="en-US" smtClean="0"/>
              <a:t>10/30/2020</a:t>
            </a:fld>
            <a:endParaRPr lang="en-US"/>
          </a:p>
        </p:txBody>
      </p:sp>
      <p:sp>
        <p:nvSpPr>
          <p:cNvPr id="5" name="Footer Placeholder 4"/>
          <p:cNvSpPr>
            <a:spLocks noGrp="1"/>
          </p:cNvSpPr>
          <p:nvPr>
            <p:ph type="ftr" sz="quarter" idx="11"/>
          </p:nvPr>
        </p:nvSpPr>
        <p:spPr/>
        <p:txBody>
          <a:bodyPr/>
          <a:lstStyle/>
          <a:p>
            <a:pPr>
              <a:defRPr/>
            </a:pPr>
            <a:r>
              <a:rPr lang="en-US"/>
              <a:t>DE-Cursul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22</a:t>
            </a:fld>
            <a:endParaRPr lang="en-US"/>
          </a:p>
        </p:txBody>
      </p:sp>
      <p:pic>
        <p:nvPicPr>
          <p:cNvPr id="7" name="Picture 6" descr="10.4b-c-RO.jpg"/>
          <p:cNvPicPr>
            <a:picLocks noChangeAspect="1"/>
          </p:cNvPicPr>
          <p:nvPr/>
        </p:nvPicPr>
        <p:blipFill>
          <a:blip r:embed="rId2"/>
          <a:srcRect/>
          <a:stretch>
            <a:fillRect/>
          </a:stretch>
        </p:blipFill>
        <p:spPr bwMode="auto">
          <a:xfrm>
            <a:off x="7953376" y="381003"/>
            <a:ext cx="2714625" cy="1283018"/>
          </a:xfrm>
          <a:prstGeom prst="rect">
            <a:avLst/>
          </a:prstGeom>
          <a:noFill/>
          <a:ln w="9525">
            <a:noFill/>
            <a:miter lim="800000"/>
            <a:headEnd/>
            <a:tailEnd/>
          </a:ln>
        </p:spPr>
      </p:pic>
    </p:spTree>
    <p:extLst>
      <p:ext uri="{BB962C8B-B14F-4D97-AF65-F5344CB8AC3E}">
        <p14:creationId xmlns:p14="http://schemas.microsoft.com/office/powerpoint/2010/main" val="178380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Principiul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sz="2200">
                <a:latin typeface="UT Sans" panose="00000500000000000000" pitchFamily="50" charset="0"/>
              </a:rPr>
              <a:t>Polarizarea directă a joncțiunii B-E determină </a:t>
            </a:r>
            <a:r>
              <a:rPr lang="ro-RO" sz="2200">
                <a:latin typeface="UT Sans" panose="00000500000000000000" pitchFamily="50" charset="0"/>
              </a:rPr>
              <a:t>îngustarea</a:t>
            </a:r>
            <a:r>
              <a:rPr lang="en-US" sz="2200">
                <a:latin typeface="UT Sans" panose="00000500000000000000" pitchFamily="50" charset="0"/>
              </a:rPr>
              <a:t> regiunii de sarcină spațială a joncțiunii emitorului iar polarizarea inversă a jocnțiunii B-C duce la </a:t>
            </a:r>
            <a:r>
              <a:rPr lang="ro-RO" sz="2200">
                <a:latin typeface="UT Sans" panose="00000500000000000000" pitchFamily="50" charset="0"/>
              </a:rPr>
              <a:t>lărgirea</a:t>
            </a:r>
            <a:r>
              <a:rPr lang="en-US" sz="2200">
                <a:latin typeface="UT Sans" panose="00000500000000000000" pitchFamily="50" charset="0"/>
              </a:rPr>
              <a:t> regiunii de sarcină spațială a joncțiunii colectorului.</a:t>
            </a:r>
            <a:endParaRPr lang="ro-RO" sz="2200">
              <a:latin typeface="UT Sans" panose="00000500000000000000" pitchFamily="50" charset="0"/>
            </a:endParaRPr>
          </a:p>
          <a:p>
            <a:r>
              <a:rPr lang="en-US" sz="2200">
                <a:latin typeface="UT Sans" panose="00000500000000000000" pitchFamily="50" charset="0"/>
              </a:rPr>
              <a:t>Regiunea de emitor de tip </a:t>
            </a:r>
            <a:r>
              <a:rPr lang="en-US" sz="2200" i="1">
                <a:latin typeface="UT Sans" panose="00000500000000000000" pitchFamily="50" charset="0"/>
              </a:rPr>
              <a:t>n</a:t>
            </a:r>
            <a:r>
              <a:rPr lang="en-US" sz="2200">
                <a:latin typeface="UT Sans" panose="00000500000000000000" pitchFamily="50" charset="0"/>
              </a:rPr>
              <a:t>, puternic dopată, este plină de electroni de conducție care </a:t>
            </a:r>
            <a:r>
              <a:rPr lang="ro-RO" sz="2200">
                <a:latin typeface="UT Sans" panose="00000500000000000000" pitchFamily="50" charset="0"/>
              </a:rPr>
              <a:t>alcătuiesc curentul de emitor, </a:t>
            </a:r>
            <a:r>
              <a:rPr lang="ro-RO" sz="2200">
                <a:solidFill>
                  <a:srgbClr val="FF0000"/>
                </a:solidFill>
                <a:latin typeface="UT Sans Bold" panose="00000500000000000000" pitchFamily="50" charset="0"/>
              </a:rPr>
              <a:t>i</a:t>
            </a:r>
            <a:r>
              <a:rPr lang="ro-RO" sz="2200" baseline="-25000">
                <a:solidFill>
                  <a:srgbClr val="FF0000"/>
                </a:solidFill>
                <a:latin typeface="UT Sans Bold" panose="00000500000000000000" pitchFamily="50" charset="0"/>
              </a:rPr>
              <a:t>E</a:t>
            </a:r>
            <a:r>
              <a:rPr lang="ro-RO" sz="2200">
                <a:latin typeface="UT Sans" panose="00000500000000000000" pitchFamily="50" charset="0"/>
              </a:rPr>
              <a:t> și care</a:t>
            </a:r>
            <a:r>
              <a:rPr lang="en-US" sz="2200">
                <a:latin typeface="UT Sans" panose="00000500000000000000" pitchFamily="50" charset="0"/>
              </a:rPr>
              <a:t> difuzează uşor prin joncțiunea B-E, polarizată direct</a:t>
            </a:r>
            <a:r>
              <a:rPr lang="ro-RO" sz="2200">
                <a:latin typeface="UT Sans" panose="00000500000000000000" pitchFamily="50" charset="0"/>
              </a:rPr>
              <a:t> (regiune de sarcină spațială îngustă)</a:t>
            </a:r>
            <a:r>
              <a:rPr lang="en-US" sz="2200">
                <a:latin typeface="UT Sans" panose="00000500000000000000" pitchFamily="50" charset="0"/>
              </a:rPr>
              <a:t>, în baza de tip </a:t>
            </a:r>
            <a:r>
              <a:rPr lang="en-US" sz="2200" i="1">
                <a:latin typeface="UT Sans" panose="00000500000000000000" pitchFamily="50" charset="0"/>
              </a:rPr>
              <a:t>p</a:t>
            </a:r>
            <a:r>
              <a:rPr lang="ro-RO" sz="2200">
                <a:latin typeface="UT Sans" panose="00000500000000000000" pitchFamily="50" charset="0"/>
              </a:rPr>
              <a:t>.</a:t>
            </a:r>
            <a:endParaRPr lang="en-US" sz="2200">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779F6E7D-271C-401D-B954-357BBA8E369B}" type="datetime1">
              <a:rPr lang="en-US" smtClean="0"/>
              <a:t>10/30/2020</a:t>
            </a:fld>
            <a:endParaRPr lang="en-US"/>
          </a:p>
        </p:txBody>
      </p:sp>
      <p:sp>
        <p:nvSpPr>
          <p:cNvPr id="5" name="Footer Placeholder 4"/>
          <p:cNvSpPr>
            <a:spLocks noGrp="1"/>
          </p:cNvSpPr>
          <p:nvPr>
            <p:ph type="ftr" sz="quarter" idx="11"/>
          </p:nvPr>
        </p:nvSpPr>
        <p:spPr/>
        <p:txBody>
          <a:bodyPr/>
          <a:lstStyle/>
          <a:p>
            <a:pPr>
              <a:defRPr/>
            </a:pPr>
            <a:r>
              <a:rPr lang="en-US"/>
              <a:t>DE-Cursul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23</a:t>
            </a:fld>
            <a:endParaRPr lang="en-US"/>
          </a:p>
        </p:txBody>
      </p:sp>
      <p:pic>
        <p:nvPicPr>
          <p:cNvPr id="9" name="Picture 8" descr="10.4b-c-RO.jpg">
            <a:extLst>
              <a:ext uri="{FF2B5EF4-FFF2-40B4-BE49-F238E27FC236}">
                <a16:creationId xmlns:a16="http://schemas.microsoft.com/office/drawing/2014/main" id="{52557FAC-E805-4D96-B90B-7D8DBE9A2828}"/>
              </a:ext>
            </a:extLst>
          </p:cNvPr>
          <p:cNvPicPr>
            <a:picLocks noChangeAspect="1"/>
          </p:cNvPicPr>
          <p:nvPr/>
        </p:nvPicPr>
        <p:blipFill>
          <a:blip r:embed="rId2"/>
          <a:srcRect/>
          <a:stretch>
            <a:fillRect/>
          </a:stretch>
        </p:blipFill>
        <p:spPr bwMode="auto">
          <a:xfrm>
            <a:off x="7953376" y="381003"/>
            <a:ext cx="2714625" cy="1283018"/>
          </a:xfrm>
          <a:prstGeom prst="rect">
            <a:avLst/>
          </a:prstGeom>
          <a:noFill/>
          <a:ln w="9525">
            <a:noFill/>
            <a:miter lim="800000"/>
            <a:headEnd/>
            <a:tailEnd/>
          </a:ln>
        </p:spPr>
      </p:pic>
      <p:pic>
        <p:nvPicPr>
          <p:cNvPr id="7" name="Picture 6">
            <a:extLst>
              <a:ext uri="{FF2B5EF4-FFF2-40B4-BE49-F238E27FC236}">
                <a16:creationId xmlns:a16="http://schemas.microsoft.com/office/drawing/2014/main" id="{A33D5215-FE19-42C6-AB59-D4E51A8E5BAE}"/>
              </a:ext>
            </a:extLst>
          </p:cNvPr>
          <p:cNvPicPr>
            <a:picLocks noChangeAspect="1"/>
          </p:cNvPicPr>
          <p:nvPr/>
        </p:nvPicPr>
        <p:blipFill>
          <a:blip r:embed="rId3"/>
          <a:stretch>
            <a:fillRect/>
          </a:stretch>
        </p:blipFill>
        <p:spPr>
          <a:xfrm>
            <a:off x="4514850" y="4001294"/>
            <a:ext cx="3162300" cy="2352675"/>
          </a:xfrm>
          <a:prstGeom prst="rect">
            <a:avLst/>
          </a:prstGeom>
        </p:spPr>
      </p:pic>
    </p:spTree>
    <p:extLst>
      <p:ext uri="{BB962C8B-B14F-4D97-AF65-F5344CB8AC3E}">
        <p14:creationId xmlns:p14="http://schemas.microsoft.com/office/powerpoint/2010/main" val="4115594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Principiul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a:latin typeface="UT Sans" panose="00000500000000000000" pitchFamily="50" charset="0"/>
              </a:rPr>
              <a:t>Regiunea bazei este mai slab dopată decât cea a emitorului şi foarte subțire astfel încât ea are un număr limitat de goluri.</a:t>
            </a:r>
            <a:endParaRPr lang="ro-RO">
              <a:latin typeface="UT Sans" panose="00000500000000000000" pitchFamily="50" charset="0"/>
            </a:endParaRPr>
          </a:p>
          <a:p>
            <a:r>
              <a:rPr lang="en-US">
                <a:latin typeface="UT Sans" panose="00000500000000000000" pitchFamily="50" charset="0"/>
              </a:rPr>
              <a:t>De aceea numai un mic procent din electronii care traversează joncțiunea B-E se pot recombina cu golurile disponibile din bază.</a:t>
            </a:r>
            <a:endParaRPr lang="ro-RO">
              <a:latin typeface="UT Sans" panose="00000500000000000000" pitchFamily="50" charset="0"/>
            </a:endParaRPr>
          </a:p>
          <a:p>
            <a:r>
              <a:rPr lang="en-US">
                <a:latin typeface="UT Sans" panose="00000500000000000000" pitchFamily="50" charset="0"/>
              </a:rPr>
              <a:t>Acest număr redus de electroni recombinați ies din bază ca electroni de valență </a:t>
            </a:r>
            <a:r>
              <a:rPr lang="ro-RO">
                <a:latin typeface="UT Sans" panose="00000500000000000000" pitchFamily="50" charset="0"/>
              </a:rPr>
              <a:t>(</a:t>
            </a:r>
            <a:r>
              <a:rPr lang="ro-RO" sz="2000">
                <a:solidFill>
                  <a:srgbClr val="0070C0"/>
                </a:solidFill>
                <a:latin typeface="UT Sans" panose="00000500000000000000" pitchFamily="50" charset="0"/>
              </a:rPr>
              <a:t>mișcarea în sens opus a electronilor de valență = mișcare de goluri</a:t>
            </a:r>
            <a:r>
              <a:rPr lang="ro-RO">
                <a:latin typeface="UT Sans" panose="00000500000000000000" pitchFamily="50" charset="0"/>
              </a:rPr>
              <a:t>) </a:t>
            </a:r>
            <a:r>
              <a:rPr lang="en-US">
                <a:latin typeface="UT Sans" panose="00000500000000000000" pitchFamily="50" charset="0"/>
              </a:rPr>
              <a:t>şi alcătuiesc un mic curent de electroni</a:t>
            </a:r>
            <a:r>
              <a:rPr lang="ro-RO">
                <a:latin typeface="UT Sans" panose="00000500000000000000" pitchFamily="50" charset="0"/>
              </a:rPr>
              <a:t> numit curentul de bază, </a:t>
            </a:r>
            <a:r>
              <a:rPr lang="ro-RO">
                <a:solidFill>
                  <a:srgbClr val="FF0000"/>
                </a:solidFill>
                <a:latin typeface="UT Sans Medium" panose="00000500000000000000" pitchFamily="50" charset="0"/>
              </a:rPr>
              <a:t>i</a:t>
            </a:r>
            <a:r>
              <a:rPr lang="ro-RO" baseline="-25000">
                <a:solidFill>
                  <a:srgbClr val="FF0000"/>
                </a:solidFill>
                <a:latin typeface="UT Sans Medium" panose="00000500000000000000" pitchFamily="50" charset="0"/>
              </a:rPr>
              <a:t>B</a:t>
            </a:r>
            <a:r>
              <a:rPr lang="en-US">
                <a:latin typeface="UT Sans" panose="00000500000000000000" pitchFamily="50" charset="0"/>
              </a:rPr>
              <a:t>.</a:t>
            </a:r>
          </a:p>
        </p:txBody>
      </p:sp>
      <p:sp>
        <p:nvSpPr>
          <p:cNvPr id="4" name="Date Placeholder 3"/>
          <p:cNvSpPr>
            <a:spLocks noGrp="1"/>
          </p:cNvSpPr>
          <p:nvPr>
            <p:ph type="dt" sz="half" idx="10"/>
          </p:nvPr>
        </p:nvSpPr>
        <p:spPr/>
        <p:txBody>
          <a:bodyPr/>
          <a:lstStyle/>
          <a:p>
            <a:pPr>
              <a:defRPr/>
            </a:pPr>
            <a:fld id="{76F913DA-A127-401F-A81D-ADA16C83D85A}" type="datetime1">
              <a:rPr lang="en-US" smtClean="0"/>
              <a:t>10/30/2020</a:t>
            </a:fld>
            <a:endParaRPr lang="en-US"/>
          </a:p>
        </p:txBody>
      </p:sp>
      <p:sp>
        <p:nvSpPr>
          <p:cNvPr id="5" name="Footer Placeholder 4"/>
          <p:cNvSpPr>
            <a:spLocks noGrp="1"/>
          </p:cNvSpPr>
          <p:nvPr>
            <p:ph type="ftr" sz="quarter" idx="11"/>
          </p:nvPr>
        </p:nvSpPr>
        <p:spPr/>
        <p:txBody>
          <a:bodyPr/>
          <a:lstStyle/>
          <a:p>
            <a:pPr>
              <a:defRPr/>
            </a:pPr>
            <a:r>
              <a:rPr lang="en-US"/>
              <a:t>DE-Cursul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24</a:t>
            </a:fld>
            <a:endParaRPr lang="en-US"/>
          </a:p>
        </p:txBody>
      </p:sp>
      <p:pic>
        <p:nvPicPr>
          <p:cNvPr id="7" name="Picture 6" descr="10.4b-c-RO.jpg"/>
          <p:cNvPicPr>
            <a:picLocks noChangeAspect="1"/>
          </p:cNvPicPr>
          <p:nvPr/>
        </p:nvPicPr>
        <p:blipFill>
          <a:blip r:embed="rId2"/>
          <a:srcRect/>
          <a:stretch>
            <a:fillRect/>
          </a:stretch>
        </p:blipFill>
        <p:spPr bwMode="auto">
          <a:xfrm>
            <a:off x="7953376" y="381003"/>
            <a:ext cx="2714625" cy="1283018"/>
          </a:xfrm>
          <a:prstGeom prst="rect">
            <a:avLst/>
          </a:prstGeom>
          <a:noFill/>
          <a:ln w="9525">
            <a:noFill/>
            <a:miter lim="800000"/>
            <a:headEnd/>
            <a:tailEnd/>
          </a:ln>
        </p:spPr>
      </p:pic>
    </p:spTree>
    <p:extLst>
      <p:ext uri="{BB962C8B-B14F-4D97-AF65-F5344CB8AC3E}">
        <p14:creationId xmlns:p14="http://schemas.microsoft.com/office/powerpoint/2010/main" val="1822600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Principiul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fontScale="92500" lnSpcReduction="10000"/>
          </a:bodyPr>
          <a:lstStyle/>
          <a:p>
            <a:r>
              <a:rPr lang="en-US">
                <a:latin typeface="UT Sans" panose="00000500000000000000" pitchFamily="50" charset="0"/>
              </a:rPr>
              <a:t>Cea mai mare parte a electronilor care curg din emitor prin regiunea de bază subțire şi uşor dopată nu se recombină şi difuzează mai departe în regiunea de sarcină spațială B-C.</a:t>
            </a:r>
            <a:endParaRPr lang="ro-RO">
              <a:latin typeface="UT Sans" panose="00000500000000000000" pitchFamily="50" charset="0"/>
            </a:endParaRPr>
          </a:p>
          <a:p>
            <a:r>
              <a:rPr lang="ro-RO">
                <a:latin typeface="UT Sans" panose="00000500000000000000" pitchFamily="50" charset="0"/>
              </a:rPr>
              <a:t>A</a:t>
            </a:r>
            <a:r>
              <a:rPr lang="en-US">
                <a:latin typeface="UT Sans" panose="00000500000000000000" pitchFamily="50" charset="0"/>
              </a:rPr>
              <a:t>junşi aici, electronii sunt </a:t>
            </a:r>
            <a:r>
              <a:rPr lang="ro-RO">
                <a:latin typeface="UT Sans" panose="00000500000000000000" pitchFamily="50" charset="0"/>
              </a:rPr>
              <a:t>a</a:t>
            </a:r>
            <a:r>
              <a:rPr lang="en-US">
                <a:latin typeface="UT Sans" panose="00000500000000000000" pitchFamily="50" charset="0"/>
              </a:rPr>
              <a:t>traşi prin joncțiunea B-C, polarizată invers, de tensiunea de alimentare </a:t>
            </a:r>
            <a:r>
              <a:rPr lang="ro-RO">
                <a:latin typeface="UT Sans" panose="00000500000000000000" pitchFamily="50" charset="0"/>
              </a:rPr>
              <a:t>pozitivă </a:t>
            </a:r>
            <a:r>
              <a:rPr lang="en-US">
                <a:latin typeface="UT Sans" panose="00000500000000000000" pitchFamily="50" charset="0"/>
              </a:rPr>
              <a:t>de la colector.</a:t>
            </a:r>
            <a:endParaRPr lang="ro-RO">
              <a:latin typeface="UT Sans" panose="00000500000000000000" pitchFamily="50" charset="0"/>
            </a:endParaRPr>
          </a:p>
          <a:p>
            <a:r>
              <a:rPr lang="en-US">
                <a:latin typeface="UT Sans" panose="00000500000000000000" pitchFamily="50" charset="0"/>
              </a:rPr>
              <a:t>Electronii se mişcă prin regiunea de colector, ies prin terminalul de colector şi intră prin borna plus a sursei de alimentare.</a:t>
            </a:r>
            <a:endParaRPr lang="ro-RO">
              <a:latin typeface="UT Sans" panose="00000500000000000000" pitchFamily="50" charset="0"/>
            </a:endParaRPr>
          </a:p>
          <a:p>
            <a:r>
              <a:rPr lang="en-US">
                <a:latin typeface="UT Sans" panose="00000500000000000000" pitchFamily="50" charset="0"/>
              </a:rPr>
              <a:t>Aceşti electroni alcătuiesc curentul de colector</a:t>
            </a:r>
            <a:r>
              <a:rPr lang="ro-RO">
                <a:latin typeface="UT Sans" panose="00000500000000000000" pitchFamily="50" charset="0"/>
              </a:rPr>
              <a:t>, </a:t>
            </a:r>
            <a:r>
              <a:rPr lang="ro-RO">
                <a:solidFill>
                  <a:srgbClr val="FF0000"/>
                </a:solidFill>
                <a:latin typeface="UT Sans Medium" panose="00000500000000000000" pitchFamily="50" charset="0"/>
              </a:rPr>
              <a:t>i</a:t>
            </a:r>
            <a:r>
              <a:rPr lang="ro-RO" baseline="-25000">
                <a:solidFill>
                  <a:srgbClr val="FF0000"/>
                </a:solidFill>
                <a:latin typeface="UT Sans Medium" panose="00000500000000000000" pitchFamily="50" charset="0"/>
              </a:rPr>
              <a:t>C</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Curentul de colector este mult mai mare decât cel de bază.</a:t>
            </a:r>
            <a:endParaRPr lang="ro-RO">
              <a:latin typeface="UT Sans" panose="00000500000000000000" pitchFamily="50" charset="0"/>
            </a:endParaRPr>
          </a:p>
          <a:p>
            <a:r>
              <a:rPr lang="en-US">
                <a:latin typeface="UT Sans" panose="00000500000000000000" pitchFamily="50" charset="0"/>
              </a:rPr>
              <a:t>Acesta este motivul pentru care tranzistoarele prezintă un </a:t>
            </a:r>
            <a:r>
              <a:rPr lang="en-US">
                <a:solidFill>
                  <a:srgbClr val="0070C0"/>
                </a:solidFill>
                <a:latin typeface="UT Sans Bold" panose="00000500000000000000" pitchFamily="50" charset="0"/>
              </a:rPr>
              <a:t>câştig </a:t>
            </a:r>
            <a:r>
              <a:rPr lang="ro-RO">
                <a:solidFill>
                  <a:srgbClr val="0070C0"/>
                </a:solidFill>
                <a:latin typeface="UT Sans Bold" panose="00000500000000000000" pitchFamily="50" charset="0"/>
              </a:rPr>
              <a:t>în</a:t>
            </a:r>
            <a:r>
              <a:rPr lang="en-US">
                <a:solidFill>
                  <a:srgbClr val="0070C0"/>
                </a:solidFill>
                <a:latin typeface="UT Sans Bold" panose="00000500000000000000" pitchFamily="50" charset="0"/>
              </a:rPr>
              <a:t> curent</a:t>
            </a:r>
            <a:r>
              <a:rPr lang="en-US">
                <a:latin typeface="UT Sans" panose="00000500000000000000" pitchFamily="50" charset="0"/>
              </a:rPr>
              <a:t>.</a:t>
            </a:r>
          </a:p>
        </p:txBody>
      </p:sp>
      <p:sp>
        <p:nvSpPr>
          <p:cNvPr id="4" name="Date Placeholder 3"/>
          <p:cNvSpPr>
            <a:spLocks noGrp="1"/>
          </p:cNvSpPr>
          <p:nvPr>
            <p:ph type="dt" sz="half" idx="10"/>
          </p:nvPr>
        </p:nvSpPr>
        <p:spPr/>
        <p:txBody>
          <a:bodyPr/>
          <a:lstStyle/>
          <a:p>
            <a:pPr>
              <a:defRPr/>
            </a:pPr>
            <a:fld id="{F2735169-2A3D-46D5-A93F-A167517BE54D}" type="datetime1">
              <a:rPr lang="en-US" smtClean="0"/>
              <a:t>10/30/2020</a:t>
            </a:fld>
            <a:endParaRPr lang="en-US"/>
          </a:p>
        </p:txBody>
      </p:sp>
      <p:sp>
        <p:nvSpPr>
          <p:cNvPr id="5" name="Footer Placeholder 4"/>
          <p:cNvSpPr>
            <a:spLocks noGrp="1"/>
          </p:cNvSpPr>
          <p:nvPr>
            <p:ph type="ftr" sz="quarter" idx="11"/>
          </p:nvPr>
        </p:nvSpPr>
        <p:spPr/>
        <p:txBody>
          <a:bodyPr/>
          <a:lstStyle/>
          <a:p>
            <a:pPr>
              <a:defRPr/>
            </a:pPr>
            <a:r>
              <a:rPr lang="en-US"/>
              <a:t>DE-Cursul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25</a:t>
            </a:fld>
            <a:endParaRPr lang="en-US"/>
          </a:p>
        </p:txBody>
      </p:sp>
      <p:pic>
        <p:nvPicPr>
          <p:cNvPr id="7" name="Picture 6" descr="10.4b-c-RO.jpg"/>
          <p:cNvPicPr>
            <a:picLocks noChangeAspect="1"/>
          </p:cNvPicPr>
          <p:nvPr/>
        </p:nvPicPr>
        <p:blipFill>
          <a:blip r:embed="rId2"/>
          <a:srcRect/>
          <a:stretch>
            <a:fillRect/>
          </a:stretch>
        </p:blipFill>
        <p:spPr bwMode="auto">
          <a:xfrm>
            <a:off x="7953376" y="381003"/>
            <a:ext cx="2714625" cy="1283018"/>
          </a:xfrm>
          <a:prstGeom prst="rect">
            <a:avLst/>
          </a:prstGeom>
          <a:noFill/>
          <a:ln w="9525">
            <a:noFill/>
            <a:miter lim="800000"/>
            <a:headEnd/>
            <a:tailEnd/>
          </a:ln>
        </p:spPr>
      </p:pic>
    </p:spTree>
    <p:extLst>
      <p:ext uri="{BB962C8B-B14F-4D97-AF65-F5344CB8AC3E}">
        <p14:creationId xmlns:p14="http://schemas.microsoft.com/office/powerpoint/2010/main" val="2181066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Principiul de funcționare</a:t>
            </a:r>
            <a:endParaRPr lang="en-US" sz="3200">
              <a:latin typeface="UT Sans" panose="00000500000000000000" pitchFamily="50" charset="0"/>
            </a:endParaRPr>
          </a:p>
        </p:txBody>
      </p:sp>
      <p:sp>
        <p:nvSpPr>
          <p:cNvPr id="36866" name="Content Placeholder 1"/>
          <p:cNvSpPr>
            <a:spLocks noGrp="1"/>
          </p:cNvSpPr>
          <p:nvPr>
            <p:ph idx="1"/>
          </p:nvPr>
        </p:nvSpPr>
        <p:spPr/>
        <p:txBody>
          <a:bodyPr/>
          <a:lstStyle/>
          <a:p>
            <a:r>
              <a:rPr lang="ro-RO"/>
              <a:t>Funcționarea TB</a:t>
            </a:r>
          </a:p>
          <a:p>
            <a:pPr eaLnBrk="1" hangingPunct="1">
              <a:buFont typeface="Wingdings 3" pitchFamily="18" charset="2"/>
              <a:buNone/>
            </a:pPr>
            <a:endParaRPr lang="ro-RO" sz="2000">
              <a:latin typeface="UT Sans" panose="00000500000000000000" pitchFamily="50" charset="0"/>
              <a:hlinkClick r:id="rId2"/>
            </a:endParaRPr>
          </a:p>
          <a:p>
            <a:pPr eaLnBrk="1" hangingPunct="1">
              <a:buFont typeface="Wingdings 3" pitchFamily="18" charset="2"/>
              <a:buNone/>
            </a:pPr>
            <a:r>
              <a:rPr lang="en-US" sz="2400">
                <a:hlinkClick r:id="rId2"/>
              </a:rPr>
              <a:t>http://www.learnabout-electronics.org/bipolar_junction_transistors_05.php</a:t>
            </a:r>
            <a:endParaRPr lang="ro-RO" sz="2400"/>
          </a:p>
          <a:p>
            <a:pPr eaLnBrk="1" hangingPunct="1">
              <a:buFont typeface="Wingdings 3" pitchFamily="18" charset="2"/>
              <a:buNone/>
            </a:pPr>
            <a:endParaRPr lang="ro-RO"/>
          </a:p>
          <a:p>
            <a:pPr eaLnBrk="1" hangingPunct="1">
              <a:buFont typeface="Wingdings 3" pitchFamily="18" charset="2"/>
              <a:buNone/>
            </a:pPr>
            <a:r>
              <a:rPr lang="ro-RO"/>
              <a:t>sau</a:t>
            </a:r>
          </a:p>
          <a:p>
            <a:pPr eaLnBrk="1" hangingPunct="1">
              <a:buFont typeface="Wingdings 3" pitchFamily="18" charset="2"/>
              <a:buNone/>
            </a:pPr>
            <a:endParaRPr lang="ro-RO"/>
          </a:p>
          <a:p>
            <a:pPr eaLnBrk="1" hangingPunct="1">
              <a:buFont typeface="Wingdings 3" pitchFamily="18" charset="2"/>
              <a:buNone/>
            </a:pPr>
            <a:r>
              <a:rPr lang="en-US">
                <a:hlinkClick r:id="rId3" action="ppaction://hlinkfile"/>
              </a:rPr>
              <a:t>BJT Fab.Op.webm</a:t>
            </a:r>
            <a:endParaRPr lang="en-US"/>
          </a:p>
        </p:txBody>
      </p:sp>
      <p:sp>
        <p:nvSpPr>
          <p:cNvPr id="4" name="Date Placeholder 3"/>
          <p:cNvSpPr>
            <a:spLocks noGrp="1"/>
          </p:cNvSpPr>
          <p:nvPr>
            <p:ph type="dt" sz="half" idx="10"/>
          </p:nvPr>
        </p:nvSpPr>
        <p:spPr/>
        <p:txBody>
          <a:bodyPr/>
          <a:lstStyle/>
          <a:p>
            <a:pPr>
              <a:defRPr/>
            </a:pPr>
            <a:fld id="{23E65C1D-BEEE-4DE1-8FB1-C95A598F3FB3}" type="datetime1">
              <a:rPr lang="en-US" smtClean="0"/>
              <a:t>10/30/2020</a:t>
            </a:fld>
            <a:endParaRPr lang="en-US"/>
          </a:p>
        </p:txBody>
      </p:sp>
      <p:sp>
        <p:nvSpPr>
          <p:cNvPr id="5" name="Footer Placeholder 4"/>
          <p:cNvSpPr>
            <a:spLocks noGrp="1"/>
          </p:cNvSpPr>
          <p:nvPr>
            <p:ph type="ftr" sz="quarter" idx="11"/>
          </p:nvPr>
        </p:nvSpPr>
        <p:spPr/>
        <p:txBody>
          <a:bodyPr/>
          <a:lstStyle/>
          <a:p>
            <a:pPr>
              <a:defRPr/>
            </a:pPr>
            <a:r>
              <a:rPr lang="en-US"/>
              <a:t>DE-Cursul 4</a:t>
            </a:r>
          </a:p>
        </p:txBody>
      </p:sp>
      <p:sp>
        <p:nvSpPr>
          <p:cNvPr id="6" name="Slide Number Placeholder 5"/>
          <p:cNvSpPr>
            <a:spLocks noGrp="1"/>
          </p:cNvSpPr>
          <p:nvPr>
            <p:ph type="sldNum" sz="quarter" idx="12"/>
          </p:nvPr>
        </p:nvSpPr>
        <p:spPr/>
        <p:txBody>
          <a:bodyPr/>
          <a:lstStyle/>
          <a:p>
            <a:pPr>
              <a:defRPr/>
            </a:pPr>
            <a:fld id="{C77B35DE-AE6C-4B5D-8367-2DBE0ABE29E8}"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Curenții prin TB</a:t>
            </a:r>
            <a:endParaRPr lang="en-US" b="1">
              <a:latin typeface="+mn-lt"/>
            </a:endParaRPr>
          </a:p>
        </p:txBody>
      </p:sp>
      <p:sp>
        <p:nvSpPr>
          <p:cNvPr id="3" name="Content Placeholder 2"/>
          <p:cNvSpPr>
            <a:spLocks noGrp="1"/>
          </p:cNvSpPr>
          <p:nvPr>
            <p:ph idx="1"/>
          </p:nvPr>
        </p:nvSpPr>
        <p:spPr/>
        <p:txBody>
          <a:bodyPr/>
          <a:lstStyle/>
          <a:p>
            <a:r>
              <a:rPr lang="ro-RO"/>
              <a:t>Tranzistorul poate fi </a:t>
            </a:r>
            <a:r>
              <a:rPr lang="en-US"/>
              <a:t>comparat</a:t>
            </a:r>
            <a:r>
              <a:rPr lang="ro-RO"/>
              <a:t> cu un „nod de circuit” doar din punct de vedere a circulației curenților.</a:t>
            </a:r>
          </a:p>
          <a:p>
            <a:r>
              <a:rPr lang="ro-RO"/>
              <a:t>Dacă se consideră sensul convențional al curenților, </a:t>
            </a:r>
            <a:r>
              <a:rPr lang="en-US"/>
              <a:t>la TB de tipul </a:t>
            </a:r>
            <a:r>
              <a:rPr lang="en-US" b="1"/>
              <a:t>npn</a:t>
            </a:r>
            <a:r>
              <a:rPr lang="en-US"/>
              <a:t>,</a:t>
            </a:r>
            <a:r>
              <a:rPr lang="ro-RO"/>
              <a:t> </a:t>
            </a:r>
            <a:r>
              <a:rPr lang="ro-RO" i="1"/>
              <a:t>i</a:t>
            </a:r>
            <a:r>
              <a:rPr lang="ro-RO" i="1" baseline="-25000"/>
              <a:t>B</a:t>
            </a:r>
            <a:r>
              <a:rPr lang="ro-RO"/>
              <a:t> şi </a:t>
            </a:r>
            <a:r>
              <a:rPr lang="ro-RO" i="1"/>
              <a:t>i</a:t>
            </a:r>
            <a:r>
              <a:rPr lang="ro-RO" i="1" baseline="-25000"/>
              <a:t>C</a:t>
            </a:r>
            <a:r>
              <a:rPr lang="ro-RO"/>
              <a:t> intră în tranzistor (intră în ”nod”) iar </a:t>
            </a:r>
            <a:r>
              <a:rPr lang="ro-RO" i="1"/>
              <a:t>i</a:t>
            </a:r>
            <a:r>
              <a:rPr lang="ro-RO" i="1" baseline="-25000"/>
              <a:t>E</a:t>
            </a:r>
            <a:r>
              <a:rPr lang="ro-RO"/>
              <a:t> iese din tranzistor (iese din ”nod”).</a:t>
            </a:r>
          </a:p>
          <a:p>
            <a:r>
              <a:rPr lang="ro-RO"/>
              <a:t>Se poate aplica teorema I a lui Kirchhoff şi se obține prima relație importantă pentru un tranzistor bipolar:</a:t>
            </a:r>
            <a:endParaRPr lang="en-US"/>
          </a:p>
        </p:txBody>
      </p:sp>
      <p:sp>
        <p:nvSpPr>
          <p:cNvPr id="4" name="Date Placeholder 3"/>
          <p:cNvSpPr>
            <a:spLocks noGrp="1"/>
          </p:cNvSpPr>
          <p:nvPr>
            <p:ph type="dt" sz="half" idx="10"/>
          </p:nvPr>
        </p:nvSpPr>
        <p:spPr/>
        <p:txBody>
          <a:bodyPr/>
          <a:lstStyle/>
          <a:p>
            <a:pPr>
              <a:defRPr/>
            </a:pPr>
            <a:fld id="{16D27027-994A-402A-ACBF-7E8AAF14776E}" type="datetime1">
              <a:rPr lang="en-US" smtClean="0"/>
              <a:t>10/30/2020</a:t>
            </a:fld>
            <a:endParaRPr lang="en-US"/>
          </a:p>
        </p:txBody>
      </p:sp>
      <p:sp>
        <p:nvSpPr>
          <p:cNvPr id="5" name="Footer Placeholder 4"/>
          <p:cNvSpPr>
            <a:spLocks noGrp="1"/>
          </p:cNvSpPr>
          <p:nvPr>
            <p:ph type="ftr" sz="quarter" idx="11"/>
          </p:nvPr>
        </p:nvSpPr>
        <p:spPr/>
        <p:txBody>
          <a:bodyPr/>
          <a:lstStyle/>
          <a:p>
            <a:pPr>
              <a:defRPr/>
            </a:pPr>
            <a:r>
              <a:rPr lang="en-US"/>
              <a:t>DE-Cursul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27</a:t>
            </a:fld>
            <a:endParaRPr lang="en-US"/>
          </a:p>
        </p:txBody>
      </p:sp>
      <p:pic>
        <p:nvPicPr>
          <p:cNvPr id="7" name="Picture 6" descr="10.4b-c-RO.jpg"/>
          <p:cNvPicPr>
            <a:picLocks noChangeAspect="1"/>
          </p:cNvPicPr>
          <p:nvPr/>
        </p:nvPicPr>
        <p:blipFill>
          <a:blip r:embed="rId2"/>
          <a:srcRect/>
          <a:stretch>
            <a:fillRect/>
          </a:stretch>
        </p:blipFill>
        <p:spPr bwMode="auto">
          <a:xfrm>
            <a:off x="8766522" y="239078"/>
            <a:ext cx="3167063" cy="1496854"/>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E65247C8-32FC-4F5F-A67D-7E97ED6C0351}"/>
              </a:ext>
            </a:extLst>
          </p:cNvPr>
          <p:cNvGrpSpPr/>
          <p:nvPr/>
        </p:nvGrpSpPr>
        <p:grpSpPr>
          <a:xfrm>
            <a:off x="4796476" y="5163771"/>
            <a:ext cx="2599048" cy="1013192"/>
            <a:chOff x="4462670" y="5121726"/>
            <a:chExt cx="2599048" cy="1013192"/>
          </a:xfrm>
        </p:grpSpPr>
        <mc:AlternateContent xmlns:mc="http://schemas.openxmlformats.org/markup-compatibility/2006" xmlns:a14="http://schemas.microsoft.com/office/drawing/2010/main">
          <mc:Choice Requires="a14">
            <p:sp>
              <p:nvSpPr>
                <p:cNvPr id="8" name="Object 7"/>
                <p:cNvSpPr txBox="1"/>
                <p:nvPr/>
              </p:nvSpPr>
              <p:spPr>
                <a:xfrm>
                  <a:off x="4595382" y="5260874"/>
                  <a:ext cx="2333624" cy="73489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3200" i="1">
                                <a:solidFill>
                                  <a:srgbClr val="000000"/>
                                </a:solidFill>
                                <a:latin typeface="Cambria Math" panose="02040503050406030204" pitchFamily="18" charset="0"/>
                              </a:rPr>
                            </m:ctrlPr>
                          </m:sSubPr>
                          <m:e>
                            <m:r>
                              <a:rPr lang="ro-RO" sz="3200" i="1">
                                <a:solidFill>
                                  <a:srgbClr val="000000"/>
                                </a:solidFill>
                                <a:latin typeface="Cambria Math" panose="02040503050406030204" pitchFamily="18" charset="0"/>
                              </a:rPr>
                              <m:t>𝑖</m:t>
                            </m:r>
                          </m:e>
                          <m:sub>
                            <m:r>
                              <a:rPr lang="ro-RO" sz="3200" i="1">
                                <a:solidFill>
                                  <a:srgbClr val="000000"/>
                                </a:solidFill>
                                <a:latin typeface="Cambria Math" panose="02040503050406030204" pitchFamily="18" charset="0"/>
                              </a:rPr>
                              <m:t>𝐸</m:t>
                            </m:r>
                          </m:sub>
                        </m:sSub>
                        <m:r>
                          <a:rPr lang="ro-RO" sz="3200" i="1">
                            <a:solidFill>
                              <a:srgbClr val="000000"/>
                            </a:solidFill>
                            <a:latin typeface="Cambria Math" panose="02040503050406030204" pitchFamily="18" charset="0"/>
                          </a:rPr>
                          <m:t>=</m:t>
                        </m:r>
                        <m:sSub>
                          <m:sSubPr>
                            <m:ctrlPr>
                              <a:rPr lang="ro-RO" sz="3200" i="1">
                                <a:solidFill>
                                  <a:srgbClr val="000000"/>
                                </a:solidFill>
                                <a:latin typeface="Cambria Math" panose="02040503050406030204" pitchFamily="18" charset="0"/>
                              </a:rPr>
                            </m:ctrlPr>
                          </m:sSubPr>
                          <m:e>
                            <m:r>
                              <a:rPr lang="ro-RO" sz="3200" i="1">
                                <a:solidFill>
                                  <a:srgbClr val="000000"/>
                                </a:solidFill>
                                <a:latin typeface="Cambria Math" panose="02040503050406030204" pitchFamily="18" charset="0"/>
                              </a:rPr>
                              <m:t>𝑖</m:t>
                            </m:r>
                          </m:e>
                          <m:sub>
                            <m:r>
                              <a:rPr lang="ro-RO" sz="3200" i="1">
                                <a:solidFill>
                                  <a:srgbClr val="000000"/>
                                </a:solidFill>
                                <a:latin typeface="Cambria Math" panose="02040503050406030204" pitchFamily="18" charset="0"/>
                              </a:rPr>
                              <m:t>𝐵</m:t>
                            </m:r>
                          </m:sub>
                        </m:sSub>
                        <m:r>
                          <a:rPr lang="ro-RO" sz="3200" i="1">
                            <a:solidFill>
                              <a:srgbClr val="000000"/>
                            </a:solidFill>
                            <a:latin typeface="Cambria Math" panose="02040503050406030204" pitchFamily="18" charset="0"/>
                          </a:rPr>
                          <m:t>+</m:t>
                        </m:r>
                        <m:sSub>
                          <m:sSubPr>
                            <m:ctrlPr>
                              <a:rPr lang="ro-RO" sz="3200" i="1">
                                <a:solidFill>
                                  <a:srgbClr val="000000"/>
                                </a:solidFill>
                                <a:latin typeface="Cambria Math" panose="02040503050406030204" pitchFamily="18" charset="0"/>
                              </a:rPr>
                            </m:ctrlPr>
                          </m:sSubPr>
                          <m:e>
                            <m:r>
                              <a:rPr lang="ro-RO" sz="3200" i="1">
                                <a:solidFill>
                                  <a:srgbClr val="000000"/>
                                </a:solidFill>
                                <a:latin typeface="Cambria Math" panose="02040503050406030204" pitchFamily="18" charset="0"/>
                              </a:rPr>
                              <m:t>𝑖</m:t>
                            </m:r>
                          </m:e>
                          <m:sub>
                            <m:r>
                              <a:rPr lang="ro-RO" sz="3200" i="1">
                                <a:solidFill>
                                  <a:srgbClr val="000000"/>
                                </a:solidFill>
                                <a:latin typeface="Cambria Math" panose="02040503050406030204" pitchFamily="18" charset="0"/>
                              </a:rPr>
                              <m:t>𝐶</m:t>
                            </m:r>
                          </m:sub>
                        </m:sSub>
                      </m:oMath>
                    </m:oMathPara>
                  </a14:m>
                  <a:endParaRPr lang="ro-RO"/>
                </a:p>
              </p:txBody>
            </p:sp>
          </mc:Choice>
          <mc:Fallback xmlns="">
            <p:sp>
              <p:nvSpPr>
                <p:cNvPr id="8" name="Object 7"/>
                <p:cNvSpPr txBox="1">
                  <a:spLocks noRot="1" noChangeAspect="1" noMove="1" noResize="1" noEditPoints="1" noAdjustHandles="1" noChangeArrowheads="1" noChangeShapeType="1" noTextEdit="1"/>
                </p:cNvSpPr>
                <p:nvPr/>
              </p:nvSpPr>
              <p:spPr>
                <a:xfrm>
                  <a:off x="4595382" y="5260874"/>
                  <a:ext cx="2333624" cy="734896"/>
                </a:xfrm>
                <a:prstGeom prst="rect">
                  <a:avLst/>
                </a:prstGeom>
                <a:blipFill>
                  <a:blip r:embed="rId3"/>
                  <a:stretch>
                    <a:fillRect/>
                  </a:stretch>
                </a:blipFill>
              </p:spPr>
              <p:txBody>
                <a:bodyPr/>
                <a:lstStyle/>
                <a:p>
                  <a:r>
                    <a:rPr lang="ro-RO">
                      <a:noFill/>
                    </a:rPr>
                    <a:t> </a:t>
                  </a:r>
                </a:p>
              </p:txBody>
            </p:sp>
          </mc:Fallback>
        </mc:AlternateContent>
        <p:sp>
          <p:nvSpPr>
            <p:cNvPr id="9" name="Rounded Rectangle 8"/>
            <p:cNvSpPr/>
            <p:nvPr/>
          </p:nvSpPr>
          <p:spPr>
            <a:xfrm>
              <a:off x="4462670" y="5121726"/>
              <a:ext cx="2599048" cy="1013192"/>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0429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Curenții prin TB</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en-US"/>
              <a:t>Raportul</a:t>
            </a:r>
            <a:br>
              <a:rPr lang="ro-RO"/>
            </a:br>
            <a:br>
              <a:rPr lang="ro-RO"/>
            </a:br>
            <a:br>
              <a:rPr lang="ro-RO"/>
            </a:br>
            <a:br>
              <a:rPr lang="ro-RO"/>
            </a:br>
            <a:r>
              <a:rPr lang="ro-RO"/>
              <a:t>se numeşte </a:t>
            </a:r>
            <a:r>
              <a:rPr lang="ro-RO" b="1">
                <a:solidFill>
                  <a:srgbClr val="0070C0"/>
                </a:solidFill>
              </a:rPr>
              <a:t>factor de amplificare în curent în</a:t>
            </a:r>
            <a:r>
              <a:rPr lang="en-US" b="1">
                <a:solidFill>
                  <a:srgbClr val="0070C0"/>
                </a:solidFill>
              </a:rPr>
              <a:t> </a:t>
            </a:r>
            <a:r>
              <a:rPr lang="ro-RO" b="1">
                <a:solidFill>
                  <a:srgbClr val="0070C0"/>
                </a:solidFill>
              </a:rPr>
              <a:t>conexiunea bază comună</a:t>
            </a:r>
            <a:r>
              <a:rPr lang="en-US"/>
              <a:t>, adic</a:t>
            </a:r>
            <a:r>
              <a:rPr lang="ro-RO"/>
              <a:t>ă pentru circuitele în care mărimea de intrare este curentul de emitor iar cea de ieşire este curentul de colector.</a:t>
            </a:r>
          </a:p>
          <a:p>
            <a:r>
              <a:rPr lang="ro-RO">
                <a:sym typeface="Symbol" panose="05050102010706020507" pitchFamily="18" charset="2"/>
              </a:rPr>
              <a:t></a:t>
            </a:r>
            <a:r>
              <a:rPr lang="en-US">
                <a:sym typeface="Symbol" panose="05050102010706020507" pitchFamily="18" charset="2"/>
              </a:rPr>
              <a:t>&lt;1 dar </a:t>
            </a:r>
            <a:r>
              <a:rPr lang="ro-RO">
                <a:sym typeface="Symbol" panose="05050102010706020507" pitchFamily="18" charset="2"/>
              </a:rPr>
              <a:t>foarte aproape de 1.</a:t>
            </a:r>
            <a:endParaRPr lang="ro-RO"/>
          </a:p>
        </p:txBody>
      </p:sp>
      <p:sp>
        <p:nvSpPr>
          <p:cNvPr id="4" name="Date Placeholder 3"/>
          <p:cNvSpPr>
            <a:spLocks noGrp="1"/>
          </p:cNvSpPr>
          <p:nvPr>
            <p:ph type="dt" sz="half" idx="10"/>
          </p:nvPr>
        </p:nvSpPr>
        <p:spPr/>
        <p:txBody>
          <a:bodyPr/>
          <a:lstStyle/>
          <a:p>
            <a:pPr>
              <a:defRPr/>
            </a:pPr>
            <a:fld id="{79CC4291-6AD5-46B0-AD74-156103DCD74D}" type="datetime1">
              <a:rPr lang="en-US" smtClean="0"/>
              <a:t>10/30/2020</a:t>
            </a:fld>
            <a:endParaRPr lang="en-US"/>
          </a:p>
        </p:txBody>
      </p:sp>
      <p:sp>
        <p:nvSpPr>
          <p:cNvPr id="5" name="Footer Placeholder 4"/>
          <p:cNvSpPr>
            <a:spLocks noGrp="1"/>
          </p:cNvSpPr>
          <p:nvPr>
            <p:ph type="ftr" sz="quarter" idx="11"/>
          </p:nvPr>
        </p:nvSpPr>
        <p:spPr/>
        <p:txBody>
          <a:bodyPr/>
          <a:lstStyle/>
          <a:p>
            <a:pPr>
              <a:defRPr/>
            </a:pPr>
            <a:r>
              <a:rPr lang="en-US"/>
              <a:t>DE-Cursul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28</a:t>
            </a:fld>
            <a:endParaRPr lang="en-US"/>
          </a:p>
        </p:txBody>
      </p:sp>
      <p:grpSp>
        <p:nvGrpSpPr>
          <p:cNvPr id="15" name="Group 14">
            <a:extLst>
              <a:ext uri="{FF2B5EF4-FFF2-40B4-BE49-F238E27FC236}">
                <a16:creationId xmlns:a16="http://schemas.microsoft.com/office/drawing/2014/main" id="{A993F71F-62F3-4BFB-B846-8323ADBB94FF}"/>
              </a:ext>
            </a:extLst>
          </p:cNvPr>
          <p:cNvGrpSpPr/>
          <p:nvPr/>
        </p:nvGrpSpPr>
        <p:grpSpPr>
          <a:xfrm>
            <a:off x="5031131" y="1977761"/>
            <a:ext cx="1418535" cy="1219452"/>
            <a:chOff x="5031131" y="1977761"/>
            <a:chExt cx="1418535" cy="1219452"/>
          </a:xfrm>
        </p:grpSpPr>
        <mc:AlternateContent xmlns:mc="http://schemas.openxmlformats.org/markup-compatibility/2006" xmlns:a14="http://schemas.microsoft.com/office/drawing/2010/main">
          <mc:Choice Requires="a14">
            <p:sp>
              <p:nvSpPr>
                <p:cNvPr id="10" name="Object 9"/>
                <p:cNvSpPr txBox="1"/>
                <p:nvPr/>
              </p:nvSpPr>
              <p:spPr bwMode="auto">
                <a:xfrm>
                  <a:off x="5079999" y="2044148"/>
                  <a:ext cx="1320801" cy="1086678"/>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ro-RO" sz="3200" i="1">
                            <a:solidFill>
                              <a:srgbClr val="000000"/>
                            </a:solidFill>
                            <a:latin typeface="Cambria Math" panose="02040503050406030204" pitchFamily="18" charset="0"/>
                          </a:rPr>
                          <m:t>𝛼</m:t>
                        </m:r>
                        <m:r>
                          <a:rPr lang="ro-RO" sz="3200" i="1">
                            <a:solidFill>
                              <a:srgbClr val="000000"/>
                            </a:solidFill>
                            <a:latin typeface="Cambria Math" panose="02040503050406030204" pitchFamily="18" charset="0"/>
                          </a:rPr>
                          <m:t>=</m:t>
                        </m:r>
                        <m:f>
                          <m:fPr>
                            <m:ctrlPr>
                              <a:rPr lang="ro-RO" sz="3200" i="1">
                                <a:solidFill>
                                  <a:srgbClr val="000000"/>
                                </a:solidFill>
                                <a:latin typeface="Cambria Math" panose="02040503050406030204" pitchFamily="18" charset="0"/>
                              </a:rPr>
                            </m:ctrlPr>
                          </m:fPr>
                          <m:num>
                            <m:sSub>
                              <m:sSubPr>
                                <m:ctrlPr>
                                  <a:rPr lang="ro-RO" sz="3200" i="1">
                                    <a:solidFill>
                                      <a:srgbClr val="000000"/>
                                    </a:solidFill>
                                    <a:latin typeface="Cambria Math" panose="02040503050406030204" pitchFamily="18" charset="0"/>
                                  </a:rPr>
                                </m:ctrlPr>
                              </m:sSubPr>
                              <m:e>
                                <m:r>
                                  <a:rPr lang="ro-RO" sz="3200" i="1">
                                    <a:solidFill>
                                      <a:srgbClr val="000000"/>
                                    </a:solidFill>
                                    <a:latin typeface="Cambria Math" panose="02040503050406030204" pitchFamily="18" charset="0"/>
                                  </a:rPr>
                                  <m:t>𝑖</m:t>
                                </m:r>
                              </m:e>
                              <m:sub>
                                <m:r>
                                  <a:rPr lang="ro-RO" sz="3200" i="1">
                                    <a:solidFill>
                                      <a:srgbClr val="000000"/>
                                    </a:solidFill>
                                    <a:latin typeface="Cambria Math" panose="02040503050406030204" pitchFamily="18" charset="0"/>
                                  </a:rPr>
                                  <m:t>𝐶</m:t>
                                </m:r>
                              </m:sub>
                            </m:sSub>
                          </m:num>
                          <m:den>
                            <m:sSub>
                              <m:sSubPr>
                                <m:ctrlPr>
                                  <a:rPr lang="ro-RO" sz="3200" i="1">
                                    <a:solidFill>
                                      <a:srgbClr val="000000"/>
                                    </a:solidFill>
                                    <a:latin typeface="Cambria Math" panose="02040503050406030204" pitchFamily="18" charset="0"/>
                                  </a:rPr>
                                </m:ctrlPr>
                              </m:sSubPr>
                              <m:e>
                                <m:r>
                                  <a:rPr lang="ro-RO" sz="3200" i="1">
                                    <a:solidFill>
                                      <a:srgbClr val="000000"/>
                                    </a:solidFill>
                                    <a:latin typeface="Cambria Math" panose="02040503050406030204" pitchFamily="18" charset="0"/>
                                  </a:rPr>
                                  <m:t>𝑖</m:t>
                                </m:r>
                              </m:e>
                              <m:sub>
                                <m:r>
                                  <a:rPr lang="ro-RO" sz="3200" i="1">
                                    <a:solidFill>
                                      <a:srgbClr val="000000"/>
                                    </a:solidFill>
                                    <a:latin typeface="Cambria Math" panose="02040503050406030204" pitchFamily="18" charset="0"/>
                                  </a:rPr>
                                  <m:t>𝐸</m:t>
                                </m:r>
                              </m:sub>
                            </m:sSub>
                          </m:den>
                        </m:f>
                      </m:oMath>
                    </m:oMathPara>
                  </a14:m>
                  <a:endParaRPr lang="ro-RO"/>
                </a:p>
              </p:txBody>
            </p:sp>
          </mc:Choice>
          <mc:Fallback xmlns="">
            <p:sp>
              <p:nvSpPr>
                <p:cNvPr id="10" name="Object 9"/>
                <p:cNvSpPr txBox="1">
                  <a:spLocks noRot="1" noChangeAspect="1" noMove="1" noResize="1" noEditPoints="1" noAdjustHandles="1" noChangeArrowheads="1" noChangeShapeType="1" noTextEdit="1"/>
                </p:cNvSpPr>
                <p:nvPr/>
              </p:nvSpPr>
              <p:spPr bwMode="auto">
                <a:xfrm>
                  <a:off x="5079999" y="2044148"/>
                  <a:ext cx="1320801" cy="1086678"/>
                </a:xfrm>
                <a:prstGeom prst="rect">
                  <a:avLst/>
                </a:prstGeom>
                <a:blipFill>
                  <a:blip r:embed="rId2"/>
                  <a:stretch>
                    <a:fillRect/>
                  </a:stretch>
                </a:blipFill>
              </p:spPr>
              <p:txBody>
                <a:bodyPr/>
                <a:lstStyle/>
                <a:p>
                  <a:r>
                    <a:rPr lang="ro-RO">
                      <a:noFill/>
                    </a:rPr>
                    <a:t> </a:t>
                  </a:r>
                </a:p>
              </p:txBody>
            </p:sp>
          </mc:Fallback>
        </mc:AlternateContent>
        <p:sp>
          <p:nvSpPr>
            <p:cNvPr id="11" name="Rounded Rectangle 10"/>
            <p:cNvSpPr/>
            <p:nvPr/>
          </p:nvSpPr>
          <p:spPr>
            <a:xfrm>
              <a:off x="5031131" y="1977761"/>
              <a:ext cx="1418535" cy="1219452"/>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10.4b-c-RO.jpg">
            <a:extLst>
              <a:ext uri="{FF2B5EF4-FFF2-40B4-BE49-F238E27FC236}">
                <a16:creationId xmlns:a16="http://schemas.microsoft.com/office/drawing/2014/main" id="{5797596E-02B0-41E8-913B-BDE1F44BE78B}"/>
              </a:ext>
            </a:extLst>
          </p:cNvPr>
          <p:cNvPicPr>
            <a:picLocks noChangeAspect="1"/>
          </p:cNvPicPr>
          <p:nvPr/>
        </p:nvPicPr>
        <p:blipFill>
          <a:blip r:embed="rId3"/>
          <a:srcRect/>
          <a:stretch>
            <a:fillRect/>
          </a:stretch>
        </p:blipFill>
        <p:spPr bwMode="auto">
          <a:xfrm>
            <a:off x="8766522" y="239078"/>
            <a:ext cx="3167063" cy="1496854"/>
          </a:xfrm>
          <a:prstGeom prst="rect">
            <a:avLst/>
          </a:prstGeom>
          <a:noFill/>
          <a:ln w="9525">
            <a:noFill/>
            <a:miter lim="800000"/>
            <a:headEnd/>
            <a:tailEnd/>
          </a:ln>
        </p:spPr>
      </p:pic>
    </p:spTree>
    <p:extLst>
      <p:ext uri="{BB962C8B-B14F-4D97-AF65-F5344CB8AC3E}">
        <p14:creationId xmlns:p14="http://schemas.microsoft.com/office/powerpoint/2010/main" val="1556070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Curenții prin TB</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t>Raportul</a:t>
            </a:r>
            <a:br>
              <a:rPr lang="ro-RO"/>
            </a:br>
            <a:br>
              <a:rPr lang="ro-RO"/>
            </a:br>
            <a:br>
              <a:rPr lang="ro-RO"/>
            </a:br>
            <a:br>
              <a:rPr lang="ro-RO"/>
            </a:br>
            <a:r>
              <a:rPr lang="ro-RO">
                <a:sym typeface="Symbol" panose="05050102010706020507" pitchFamily="18" charset="2"/>
              </a:rPr>
              <a:t>se numeşte </a:t>
            </a:r>
            <a:r>
              <a:rPr lang="ro-RO" b="1">
                <a:solidFill>
                  <a:srgbClr val="0070C0"/>
                </a:solidFill>
              </a:rPr>
              <a:t>factor de amplificare în curent în conexiunea emitor comun</a:t>
            </a:r>
            <a:r>
              <a:rPr lang="ro-RO"/>
              <a:t>, adică pentru circuitele în care mărimea de intrare este curentul de bază iar cea de ieşire este curentul de colector.</a:t>
            </a:r>
          </a:p>
          <a:p>
            <a:r>
              <a:rPr lang="el-GR">
                <a:cs typeface="Times New Roman" panose="02020603050405020304" pitchFamily="18" charset="0"/>
              </a:rPr>
              <a:t>β</a:t>
            </a:r>
            <a:r>
              <a:rPr lang="ro-RO">
                <a:cs typeface="Times New Roman" panose="02020603050405020304" pitchFamily="18" charset="0"/>
              </a:rPr>
              <a:t> se consideră factor de amplificare</a:t>
            </a:r>
            <a:r>
              <a:rPr lang="ro-RO"/>
              <a:t> şi în conexiunea colector comun, dacă se ține seama de aproximația </a:t>
            </a:r>
            <a:r>
              <a:rPr lang="ro-RO" i="1"/>
              <a:t>i</a:t>
            </a:r>
            <a:r>
              <a:rPr lang="ro-RO" i="1" baseline="-25000"/>
              <a:t>E</a:t>
            </a:r>
            <a:r>
              <a:rPr lang="ro-RO" i="1"/>
              <a:t> </a:t>
            </a:r>
            <a:r>
              <a:rPr lang="ro-RO">
                <a:sym typeface="Symbol" panose="05050102010706020507" pitchFamily="18" charset="2"/>
              </a:rPr>
              <a:t> </a:t>
            </a:r>
            <a:r>
              <a:rPr lang="ro-RO" i="1">
                <a:sym typeface="Symbol" panose="05050102010706020507" pitchFamily="18" charset="2"/>
              </a:rPr>
              <a:t>i</a:t>
            </a:r>
            <a:r>
              <a:rPr lang="ro-RO" i="1" baseline="-25000">
                <a:sym typeface="Symbol" panose="05050102010706020507" pitchFamily="18" charset="2"/>
              </a:rPr>
              <a:t>C</a:t>
            </a:r>
            <a:r>
              <a:rPr lang="ro-RO"/>
              <a:t>.</a:t>
            </a:r>
          </a:p>
          <a:p>
            <a:r>
              <a:rPr lang="ro-RO">
                <a:sym typeface="Symbol" panose="05050102010706020507" pitchFamily="18" charset="2"/>
              </a:rPr>
              <a:t></a:t>
            </a:r>
            <a:r>
              <a:rPr lang="ro-RO"/>
              <a:t> este mult supraunitar (</a:t>
            </a:r>
            <a:r>
              <a:rPr lang="ro-RO">
                <a:sym typeface="Symbol" panose="05050102010706020507" pitchFamily="18" charset="2"/>
              </a:rPr>
              <a:t></a:t>
            </a:r>
            <a:r>
              <a:rPr lang="en-US">
                <a:sym typeface="Symbol" panose="05050102010706020507" pitchFamily="18" charset="2"/>
              </a:rPr>
              <a:t>&gt;&gt;1).</a:t>
            </a:r>
            <a:endParaRPr lang="ro-RO"/>
          </a:p>
        </p:txBody>
      </p:sp>
      <p:sp>
        <p:nvSpPr>
          <p:cNvPr id="4" name="Date Placeholder 3"/>
          <p:cNvSpPr>
            <a:spLocks noGrp="1"/>
          </p:cNvSpPr>
          <p:nvPr>
            <p:ph type="dt" sz="half" idx="10"/>
          </p:nvPr>
        </p:nvSpPr>
        <p:spPr/>
        <p:txBody>
          <a:bodyPr/>
          <a:lstStyle/>
          <a:p>
            <a:pPr>
              <a:defRPr/>
            </a:pPr>
            <a:fld id="{E8E87FBC-210E-4168-9B62-9026088BF05F}" type="datetime1">
              <a:rPr lang="en-US" smtClean="0"/>
              <a:t>10/30/2020</a:t>
            </a:fld>
            <a:endParaRPr lang="en-US"/>
          </a:p>
        </p:txBody>
      </p:sp>
      <p:sp>
        <p:nvSpPr>
          <p:cNvPr id="5" name="Footer Placeholder 4"/>
          <p:cNvSpPr>
            <a:spLocks noGrp="1"/>
          </p:cNvSpPr>
          <p:nvPr>
            <p:ph type="ftr" sz="quarter" idx="11"/>
          </p:nvPr>
        </p:nvSpPr>
        <p:spPr/>
        <p:txBody>
          <a:bodyPr/>
          <a:lstStyle/>
          <a:p>
            <a:pPr>
              <a:defRPr/>
            </a:pPr>
            <a:r>
              <a:rPr lang="en-US"/>
              <a:t>DE-Cursul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29</a:t>
            </a:fld>
            <a:endParaRPr lang="en-US"/>
          </a:p>
        </p:txBody>
      </p:sp>
      <p:grpSp>
        <p:nvGrpSpPr>
          <p:cNvPr id="15" name="Group 14">
            <a:extLst>
              <a:ext uri="{FF2B5EF4-FFF2-40B4-BE49-F238E27FC236}">
                <a16:creationId xmlns:a16="http://schemas.microsoft.com/office/drawing/2014/main" id="{D1A850BE-92F3-4B7A-B8CD-9C3C1EB58C90}"/>
              </a:ext>
            </a:extLst>
          </p:cNvPr>
          <p:cNvGrpSpPr/>
          <p:nvPr/>
        </p:nvGrpSpPr>
        <p:grpSpPr>
          <a:xfrm>
            <a:off x="5403677" y="1870075"/>
            <a:ext cx="1384646" cy="1199515"/>
            <a:chOff x="5672138" y="1825625"/>
            <a:chExt cx="1384646" cy="1199515"/>
          </a:xfrm>
        </p:grpSpPr>
        <mc:AlternateContent xmlns:mc="http://schemas.openxmlformats.org/markup-compatibility/2006" xmlns:a14="http://schemas.microsoft.com/office/drawing/2010/main">
          <mc:Choice Requires="a14">
            <p:sp>
              <p:nvSpPr>
                <p:cNvPr id="8" name="Object 7"/>
                <p:cNvSpPr txBox="1"/>
                <p:nvPr/>
              </p:nvSpPr>
              <p:spPr bwMode="auto">
                <a:xfrm>
                  <a:off x="5672138" y="1825625"/>
                  <a:ext cx="1384646" cy="113623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ro-RO" sz="3200" i="1">
                            <a:solidFill>
                              <a:srgbClr val="000000"/>
                            </a:solidFill>
                            <a:latin typeface="Cambria Math" panose="02040503050406030204" pitchFamily="18" charset="0"/>
                          </a:rPr>
                          <m:t>𝛽</m:t>
                        </m:r>
                        <m:r>
                          <a:rPr lang="ro-RO" sz="3200" i="1">
                            <a:solidFill>
                              <a:srgbClr val="000000"/>
                            </a:solidFill>
                            <a:latin typeface="Cambria Math" panose="02040503050406030204" pitchFamily="18" charset="0"/>
                          </a:rPr>
                          <m:t>=</m:t>
                        </m:r>
                        <m:f>
                          <m:fPr>
                            <m:ctrlPr>
                              <a:rPr lang="ro-RO" sz="3200" i="1">
                                <a:solidFill>
                                  <a:srgbClr val="000000"/>
                                </a:solidFill>
                                <a:latin typeface="Cambria Math" panose="02040503050406030204" pitchFamily="18" charset="0"/>
                              </a:rPr>
                            </m:ctrlPr>
                          </m:fPr>
                          <m:num>
                            <m:sSub>
                              <m:sSubPr>
                                <m:ctrlPr>
                                  <a:rPr lang="ro-RO" sz="3200" i="1">
                                    <a:solidFill>
                                      <a:srgbClr val="000000"/>
                                    </a:solidFill>
                                    <a:latin typeface="Cambria Math" panose="02040503050406030204" pitchFamily="18" charset="0"/>
                                  </a:rPr>
                                </m:ctrlPr>
                              </m:sSubPr>
                              <m:e>
                                <m:r>
                                  <a:rPr lang="ro-RO" sz="3200" i="1">
                                    <a:solidFill>
                                      <a:srgbClr val="000000"/>
                                    </a:solidFill>
                                    <a:latin typeface="Cambria Math" panose="02040503050406030204" pitchFamily="18" charset="0"/>
                                  </a:rPr>
                                  <m:t>𝑖</m:t>
                                </m:r>
                              </m:e>
                              <m:sub>
                                <m:r>
                                  <a:rPr lang="ro-RO" sz="3200" i="1">
                                    <a:solidFill>
                                      <a:srgbClr val="000000"/>
                                    </a:solidFill>
                                    <a:latin typeface="Cambria Math" panose="02040503050406030204" pitchFamily="18" charset="0"/>
                                  </a:rPr>
                                  <m:t>𝐶</m:t>
                                </m:r>
                              </m:sub>
                            </m:sSub>
                          </m:num>
                          <m:den>
                            <m:sSub>
                              <m:sSubPr>
                                <m:ctrlPr>
                                  <a:rPr lang="ro-RO" sz="3200" i="1">
                                    <a:solidFill>
                                      <a:srgbClr val="000000"/>
                                    </a:solidFill>
                                    <a:latin typeface="Cambria Math" panose="02040503050406030204" pitchFamily="18" charset="0"/>
                                  </a:rPr>
                                </m:ctrlPr>
                              </m:sSubPr>
                              <m:e>
                                <m:r>
                                  <a:rPr lang="ro-RO" sz="3200" i="1">
                                    <a:solidFill>
                                      <a:srgbClr val="000000"/>
                                    </a:solidFill>
                                    <a:latin typeface="Cambria Math" panose="02040503050406030204" pitchFamily="18" charset="0"/>
                                  </a:rPr>
                                  <m:t>𝑖</m:t>
                                </m:r>
                              </m:e>
                              <m:sub>
                                <m:r>
                                  <a:rPr lang="ro-RO" sz="3200" i="1">
                                    <a:solidFill>
                                      <a:srgbClr val="000000"/>
                                    </a:solidFill>
                                    <a:latin typeface="Cambria Math" panose="02040503050406030204" pitchFamily="18" charset="0"/>
                                  </a:rPr>
                                  <m:t>𝐵</m:t>
                                </m:r>
                              </m:sub>
                            </m:sSub>
                          </m:den>
                        </m:f>
                      </m:oMath>
                    </m:oMathPara>
                  </a14:m>
                  <a:endParaRPr lang="ro-RO"/>
                </a:p>
              </p:txBody>
            </p:sp>
          </mc:Choice>
          <mc:Fallback xmlns="">
            <p:sp>
              <p:nvSpPr>
                <p:cNvPr id="8" name="Object 7"/>
                <p:cNvSpPr txBox="1">
                  <a:spLocks noRot="1" noChangeAspect="1" noMove="1" noResize="1" noEditPoints="1" noAdjustHandles="1" noChangeArrowheads="1" noChangeShapeType="1" noTextEdit="1"/>
                </p:cNvSpPr>
                <p:nvPr/>
              </p:nvSpPr>
              <p:spPr bwMode="auto">
                <a:xfrm>
                  <a:off x="5672138" y="1825625"/>
                  <a:ext cx="1384646" cy="1136236"/>
                </a:xfrm>
                <a:prstGeom prst="rect">
                  <a:avLst/>
                </a:prstGeom>
                <a:blipFill>
                  <a:blip r:embed="rId2"/>
                  <a:stretch>
                    <a:fillRect/>
                  </a:stretch>
                </a:blipFill>
              </p:spPr>
              <p:txBody>
                <a:bodyPr/>
                <a:lstStyle/>
                <a:p>
                  <a:r>
                    <a:rPr lang="ro-RO">
                      <a:noFill/>
                    </a:rPr>
                    <a:t> </a:t>
                  </a:r>
                </a:p>
              </p:txBody>
            </p:sp>
          </mc:Fallback>
        </mc:AlternateContent>
        <p:sp>
          <p:nvSpPr>
            <p:cNvPr id="9" name="Rounded Rectangle 8"/>
            <p:cNvSpPr/>
            <p:nvPr/>
          </p:nvSpPr>
          <p:spPr>
            <a:xfrm>
              <a:off x="5708375" y="1825625"/>
              <a:ext cx="1348409" cy="1199515"/>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10.4b-c-RO.jpg">
            <a:extLst>
              <a:ext uri="{FF2B5EF4-FFF2-40B4-BE49-F238E27FC236}">
                <a16:creationId xmlns:a16="http://schemas.microsoft.com/office/drawing/2014/main" id="{D0E34CC8-E185-413E-BDEC-F93C6D3B494C}"/>
              </a:ext>
            </a:extLst>
          </p:cNvPr>
          <p:cNvPicPr>
            <a:picLocks noChangeAspect="1"/>
          </p:cNvPicPr>
          <p:nvPr/>
        </p:nvPicPr>
        <p:blipFill>
          <a:blip r:embed="rId3"/>
          <a:srcRect/>
          <a:stretch>
            <a:fillRect/>
          </a:stretch>
        </p:blipFill>
        <p:spPr bwMode="auto">
          <a:xfrm>
            <a:off x="8766522" y="239078"/>
            <a:ext cx="3167063" cy="1496854"/>
          </a:xfrm>
          <a:prstGeom prst="rect">
            <a:avLst/>
          </a:prstGeom>
          <a:noFill/>
          <a:ln w="9525">
            <a:noFill/>
            <a:miter lim="800000"/>
            <a:headEnd/>
            <a:tailEnd/>
          </a:ln>
        </p:spPr>
      </p:pic>
    </p:spTree>
    <p:extLst>
      <p:ext uri="{BB962C8B-B14F-4D97-AF65-F5344CB8AC3E}">
        <p14:creationId xmlns:p14="http://schemas.microsoft.com/office/powerpoint/2010/main" val="88114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a:defRPr/>
            </a:pPr>
            <a:r>
              <a:rPr lang="en-US" b="1"/>
              <a:t>Introducere</a:t>
            </a:r>
            <a:endParaRPr lang="en-US" sz="2800" b="1"/>
          </a:p>
        </p:txBody>
      </p:sp>
      <p:sp>
        <p:nvSpPr>
          <p:cNvPr id="22530" name="Content Placeholder 2"/>
          <p:cNvSpPr>
            <a:spLocks noGrp="1"/>
          </p:cNvSpPr>
          <p:nvPr>
            <p:ph idx="1"/>
          </p:nvPr>
        </p:nvSpPr>
        <p:spPr/>
        <p:txBody>
          <a:bodyPr>
            <a:normAutofit/>
          </a:bodyPr>
          <a:lstStyle/>
          <a:p>
            <a:pPr eaLnBrk="1" hangingPunct="1"/>
            <a:r>
              <a:rPr lang="ro-RO"/>
              <a:t>Descoperirea tranzistorului bipolar a deschis o eră nouă în electronică</a:t>
            </a:r>
            <a:r>
              <a:rPr lang="en-US"/>
              <a:t>;</a:t>
            </a:r>
            <a:endParaRPr lang="ro-RO"/>
          </a:p>
          <a:p>
            <a:pPr eaLnBrk="1" hangingPunct="1"/>
            <a:r>
              <a:rPr lang="ro-RO"/>
              <a:t>Decembrie </a:t>
            </a:r>
            <a:r>
              <a:rPr lang="ro-RO" b="1">
                <a:solidFill>
                  <a:srgbClr val="FF0000"/>
                </a:solidFill>
              </a:rPr>
              <a:t>1947</a:t>
            </a:r>
            <a:r>
              <a:rPr lang="ro-RO"/>
              <a:t> – prima demonstrație de amplificare a vocii realizată cu tranzistor bipolar la Bell Laboratories</a:t>
            </a:r>
            <a:r>
              <a:rPr lang="en-US"/>
              <a:t>;</a:t>
            </a:r>
            <a:endParaRPr lang="ro-RO"/>
          </a:p>
          <a:p>
            <a:pPr eaLnBrk="1" hangingPunct="1"/>
            <a:r>
              <a:rPr lang="ro-RO"/>
              <a:t>Inventatorii TB: </a:t>
            </a:r>
            <a:r>
              <a:rPr lang="ro-RO" b="1"/>
              <a:t>William Shockley</a:t>
            </a:r>
            <a:r>
              <a:rPr lang="ro-RO"/>
              <a:t>, </a:t>
            </a:r>
            <a:r>
              <a:rPr lang="ro-RO" b="1"/>
              <a:t>John Bardeen </a:t>
            </a:r>
            <a:r>
              <a:rPr lang="ro-RO"/>
              <a:t>și </a:t>
            </a:r>
            <a:r>
              <a:rPr lang="ro-RO" b="1"/>
              <a:t>Walter Brattain</a:t>
            </a:r>
            <a:r>
              <a:rPr lang="en-US"/>
              <a:t>, laurea</a:t>
            </a:r>
            <a:r>
              <a:rPr lang="ro-RO"/>
              <a:t>ți cu Premiul Nobel în 1956</a:t>
            </a:r>
            <a:r>
              <a:rPr lang="en-US"/>
              <a:t>;</a:t>
            </a:r>
            <a:endParaRPr lang="ro-RO"/>
          </a:p>
        </p:txBody>
      </p:sp>
      <p:sp>
        <p:nvSpPr>
          <p:cNvPr id="20483"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8AC20AC7-00B0-4E36-AC2E-0F361E71257B}" type="datetime1">
              <a:rPr lang="en-US" smtClean="0"/>
              <a:t>10/30/2020</a:t>
            </a:fld>
            <a:endParaRPr lang="en-US"/>
          </a:p>
        </p:txBody>
      </p:sp>
      <p:sp>
        <p:nvSpPr>
          <p:cNvPr id="20484"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0485"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70727FD6-6241-441C-936F-E8BDB9FF012C}" type="slidenum">
              <a:rPr lang="en-US"/>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Curenții prin TB</a:t>
            </a:r>
            <a:br>
              <a:rPr lang="ro-RO" sz="3100">
                <a:latin typeface="UT Sans" panose="00000500000000000000" pitchFamily="50" charset="0"/>
              </a:rPr>
            </a:br>
            <a:r>
              <a:rPr lang="ro-RO" sz="2800" b="1">
                <a:latin typeface="+mn-lt"/>
              </a:rPr>
              <a:t>Legătura dintre parametrii </a:t>
            </a:r>
            <a:r>
              <a:rPr lang="ro-RO" sz="2800" b="1">
                <a:latin typeface="+mn-lt"/>
                <a:sym typeface="Symbol" panose="05050102010706020507" pitchFamily="18" charset="2"/>
              </a:rPr>
              <a:t> şi </a:t>
            </a:r>
            <a:endParaRPr lang="en-US" sz="3100" b="1">
              <a:latin typeface="+mn-lt"/>
            </a:endParaRPr>
          </a:p>
        </p:txBody>
      </p:sp>
      <p:sp>
        <p:nvSpPr>
          <p:cNvPr id="36866" name="Content Placeholder 1"/>
          <p:cNvSpPr>
            <a:spLocks noGrp="1"/>
          </p:cNvSpPr>
          <p:nvPr>
            <p:ph idx="1"/>
          </p:nvPr>
        </p:nvSpPr>
        <p:spPr>
          <a:xfrm>
            <a:off x="838200" y="1965719"/>
            <a:ext cx="10515600" cy="4211244"/>
          </a:xfrm>
        </p:spPr>
        <p:txBody>
          <a:bodyPr>
            <a:normAutofit/>
          </a:bodyPr>
          <a:lstStyle/>
          <a:p>
            <a:r>
              <a:rPr lang="ro-RO"/>
              <a:t>Dacă se ține seama că din relațiile</a:t>
            </a:r>
            <a:br>
              <a:rPr lang="ro-RO"/>
            </a:br>
            <a:br>
              <a:rPr lang="ro-RO"/>
            </a:br>
            <a:br>
              <a:rPr lang="ro-RO"/>
            </a:br>
            <a:br>
              <a:rPr lang="ro-RO"/>
            </a:br>
            <a:r>
              <a:rPr lang="ro-RO"/>
              <a:t>se obține i</a:t>
            </a:r>
            <a:r>
              <a:rPr lang="ro-RO" baseline="-25000"/>
              <a:t>B</a:t>
            </a:r>
            <a:r>
              <a:rPr lang="ro-RO"/>
              <a:t>=(1-</a:t>
            </a:r>
            <a:r>
              <a:rPr lang="ro-RO">
                <a:sym typeface="Symbol" panose="05050102010706020507" pitchFamily="18" charset="2"/>
              </a:rPr>
              <a:t></a:t>
            </a:r>
            <a:r>
              <a:rPr lang="ro-RO"/>
              <a:t>)i</a:t>
            </a:r>
            <a:r>
              <a:rPr lang="ro-RO" baseline="-25000"/>
              <a:t>E</a:t>
            </a:r>
            <a:r>
              <a:rPr lang="ro-RO"/>
              <a:t>, atunci</a:t>
            </a:r>
            <a:br>
              <a:rPr lang="ro-RO"/>
            </a:br>
            <a:br>
              <a:rPr lang="ro-RO"/>
            </a:br>
            <a:r>
              <a:rPr lang="ro-RO"/>
              <a:t>relație din care rezultă</a:t>
            </a:r>
            <a:br>
              <a:rPr lang="ro-RO"/>
            </a:br>
            <a:br>
              <a:rPr lang="ro-RO"/>
            </a:br>
            <a:r>
              <a:rPr lang="ro-RO"/>
              <a:t>sau</a:t>
            </a:r>
          </a:p>
        </p:txBody>
      </p:sp>
      <p:sp>
        <p:nvSpPr>
          <p:cNvPr id="4" name="Date Placeholder 3"/>
          <p:cNvSpPr>
            <a:spLocks noGrp="1"/>
          </p:cNvSpPr>
          <p:nvPr>
            <p:ph type="dt" sz="half" idx="10"/>
          </p:nvPr>
        </p:nvSpPr>
        <p:spPr/>
        <p:txBody>
          <a:bodyPr/>
          <a:lstStyle/>
          <a:p>
            <a:pPr>
              <a:defRPr/>
            </a:pPr>
            <a:fld id="{B79FFC22-F9A9-4FAF-9155-B1DFAFA5FED6}" type="datetime1">
              <a:rPr lang="en-US" smtClean="0"/>
              <a:t>10/30/2020</a:t>
            </a:fld>
            <a:endParaRPr lang="en-US"/>
          </a:p>
        </p:txBody>
      </p:sp>
      <p:sp>
        <p:nvSpPr>
          <p:cNvPr id="5" name="Footer Placeholder 4"/>
          <p:cNvSpPr>
            <a:spLocks noGrp="1"/>
          </p:cNvSpPr>
          <p:nvPr>
            <p:ph type="ftr" sz="quarter" idx="11"/>
          </p:nvPr>
        </p:nvSpPr>
        <p:spPr/>
        <p:txBody>
          <a:bodyPr/>
          <a:lstStyle/>
          <a:p>
            <a:pPr>
              <a:defRPr/>
            </a:pPr>
            <a:r>
              <a:rPr lang="en-US"/>
              <a:t>DE-Cursul 4</a:t>
            </a:r>
          </a:p>
        </p:txBody>
      </p:sp>
      <p:sp>
        <p:nvSpPr>
          <p:cNvPr id="6" name="Slide Number Placeholder 5"/>
          <p:cNvSpPr>
            <a:spLocks noGrp="1"/>
          </p:cNvSpPr>
          <p:nvPr>
            <p:ph type="sldNum" sz="quarter" idx="12"/>
          </p:nvPr>
        </p:nvSpPr>
        <p:spPr/>
        <p:txBody>
          <a:bodyPr/>
          <a:lstStyle/>
          <a:p>
            <a:pPr>
              <a:defRPr/>
            </a:pPr>
            <a:fld id="{C77B35DE-AE6C-4B5D-8367-2DBE0ABE29E8}" type="slidenum">
              <a:rPr lang="en-US" smtClean="0"/>
              <a:pPr>
                <a:defRPr/>
              </a:pPr>
              <a:t>30</a:t>
            </a:fld>
            <a:endParaRPr lang="en-US"/>
          </a:p>
        </p:txBody>
      </p:sp>
      <p:sp>
        <p:nvSpPr>
          <p:cNvPr id="10"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Object 10"/>
              <p:cNvSpPr txBox="1"/>
              <p:nvPr/>
            </p:nvSpPr>
            <p:spPr>
              <a:xfrm>
                <a:off x="6109252" y="1786332"/>
                <a:ext cx="2044148" cy="103437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eqArr>
                            <m:eqArrPr>
                              <m:ctrlPr>
                                <a:rPr lang="ro-RO" sz="2400" i="1">
                                  <a:solidFill>
                                    <a:srgbClr val="000000"/>
                                  </a:solidFill>
                                  <a:latin typeface="Cambria Math" panose="02040503050406030204" pitchFamily="18" charset="0"/>
                                </a:rPr>
                              </m:ctrlPr>
                            </m:eqArrPr>
                            <m:e>
                              <m:r>
                                <a:rPr lang="ro-RO" sz="2400" i="1">
                                  <a:solidFill>
                                    <a:srgbClr val="000000"/>
                                  </a:solidFill>
                                  <a:latin typeface="Cambria Math" panose="02040503050406030204" pitchFamily="18" charset="0"/>
                                </a:rPr>
                                <m:t>&amp;</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𝐸</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𝐵</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𝐶</m:t>
                                  </m:r>
                                </m:sub>
                              </m:sSub>
                            </m:e>
                            <m:e>
                              <m:r>
                                <a:rPr lang="ro-RO" sz="2400" i="1">
                                  <a:solidFill>
                                    <a:srgbClr val="000000"/>
                                  </a:solidFill>
                                  <a:latin typeface="Cambria Math" panose="02040503050406030204" pitchFamily="18" charset="0"/>
                                </a:rPr>
                                <m:t>&amp;</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𝐶</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𝛼</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𝐸</m:t>
                                  </m:r>
                                </m:sub>
                              </m:sSub>
                            </m:e>
                          </m:eqArr>
                        </m:e>
                      </m:d>
                    </m:oMath>
                  </m:oMathPara>
                </a14:m>
                <a:endParaRPr lang="ro-RO"/>
              </a:p>
            </p:txBody>
          </p:sp>
        </mc:Choice>
        <mc:Fallback xmlns="">
          <p:sp>
            <p:nvSpPr>
              <p:cNvPr id="11" name="Object 10"/>
              <p:cNvSpPr txBox="1">
                <a:spLocks noRot="1" noChangeAspect="1" noMove="1" noResize="1" noEditPoints="1" noAdjustHandles="1" noChangeArrowheads="1" noChangeShapeType="1" noTextEdit="1"/>
              </p:cNvSpPr>
              <p:nvPr/>
            </p:nvSpPr>
            <p:spPr>
              <a:xfrm>
                <a:off x="6109252" y="1786332"/>
                <a:ext cx="2044148" cy="1034372"/>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4" name="Object 13"/>
              <p:cNvSpPr txBox="1"/>
              <p:nvPr/>
            </p:nvSpPr>
            <p:spPr>
              <a:xfrm>
                <a:off x="4577798" y="4100050"/>
                <a:ext cx="1715604" cy="47524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ro-RO" sz="2400" i="1">
                          <a:solidFill>
                            <a:srgbClr val="000000"/>
                          </a:solidFill>
                          <a:latin typeface="Cambria Math" panose="02040503050406030204" pitchFamily="18" charset="0"/>
                        </a:rPr>
                        <m:t>𝛽</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𝛼𝛽</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𝛼</m:t>
                      </m:r>
                    </m:oMath>
                  </m:oMathPara>
                </a14:m>
                <a:endParaRPr lang="ro-RO"/>
              </a:p>
            </p:txBody>
          </p:sp>
        </mc:Choice>
        <mc:Fallback xmlns="">
          <p:sp>
            <p:nvSpPr>
              <p:cNvPr id="14" name="Object 13"/>
              <p:cNvSpPr txBox="1">
                <a:spLocks noRot="1" noChangeAspect="1" noMove="1" noResize="1" noEditPoints="1" noAdjustHandles="1" noChangeArrowheads="1" noChangeShapeType="1" noTextEdit="1"/>
              </p:cNvSpPr>
              <p:nvPr/>
            </p:nvSpPr>
            <p:spPr>
              <a:xfrm>
                <a:off x="4577798" y="4100050"/>
                <a:ext cx="1715604" cy="475247"/>
              </a:xfrm>
              <a:prstGeom prst="rect">
                <a:avLst/>
              </a:prstGeom>
              <a:blipFill>
                <a:blip r:embed="rId3"/>
                <a:stretch>
                  <a:fillRect l="-3203" b="-14103"/>
                </a:stretch>
              </a:blipFill>
            </p:spPr>
            <p:txBody>
              <a:bodyPr/>
              <a:lstStyle/>
              <a:p>
                <a:r>
                  <a:rPr lang="ro-RO">
                    <a:noFill/>
                  </a:rPr>
                  <a:t> </a:t>
                </a:r>
              </a:p>
            </p:txBody>
          </p:sp>
        </mc:Fallback>
      </mc:AlternateContent>
      <p:grpSp>
        <p:nvGrpSpPr>
          <p:cNvPr id="20" name="Group 19">
            <a:extLst>
              <a:ext uri="{FF2B5EF4-FFF2-40B4-BE49-F238E27FC236}">
                <a16:creationId xmlns:a16="http://schemas.microsoft.com/office/drawing/2014/main" id="{E1A75D81-B851-407A-8E89-0C7F38C39039}"/>
              </a:ext>
            </a:extLst>
          </p:cNvPr>
          <p:cNvGrpSpPr/>
          <p:nvPr/>
        </p:nvGrpSpPr>
        <p:grpSpPr>
          <a:xfrm>
            <a:off x="5133836" y="3135432"/>
            <a:ext cx="4542735" cy="964618"/>
            <a:chOff x="4342847" y="3566495"/>
            <a:chExt cx="4542735" cy="964618"/>
          </a:xfrm>
        </p:grpSpPr>
        <mc:AlternateContent xmlns:mc="http://schemas.openxmlformats.org/markup-compatibility/2006" xmlns:a14="http://schemas.microsoft.com/office/drawing/2010/main">
          <mc:Choice Requires="a14">
            <p:sp>
              <p:nvSpPr>
                <p:cNvPr id="12" name="Object 11"/>
                <p:cNvSpPr txBox="1"/>
                <p:nvPr/>
              </p:nvSpPr>
              <p:spPr>
                <a:xfrm>
                  <a:off x="4342847" y="3566495"/>
                  <a:ext cx="4542735" cy="96461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ro-RO" sz="2400" i="1">
                            <a:solidFill>
                              <a:srgbClr val="000000"/>
                            </a:solidFill>
                            <a:latin typeface="Cambria Math" panose="02040503050406030204" pitchFamily="18" charset="0"/>
                          </a:rPr>
                          <m:t>𝛽</m:t>
                        </m:r>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𝐶</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𝐵</m:t>
                                </m:r>
                              </m:sub>
                            </m:sSub>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𝛼</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𝐸</m:t>
                                </m:r>
                              </m:sub>
                            </m:sSub>
                          </m:num>
                          <m:den>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𝛼</m:t>
                                </m:r>
                              </m:e>
                            </m:d>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𝐸</m:t>
                                </m:r>
                              </m:sub>
                            </m:sSub>
                          </m:den>
                        </m:f>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𝛽</m:t>
                        </m:r>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𝛼</m:t>
                            </m:r>
                          </m:num>
                          <m:den>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𝛼</m:t>
                            </m:r>
                          </m:den>
                        </m:f>
                      </m:oMath>
                    </m:oMathPara>
                  </a14:m>
                  <a:endParaRPr lang="ro-RO" sz="2400"/>
                </a:p>
              </p:txBody>
            </p:sp>
          </mc:Choice>
          <mc:Fallback xmlns="">
            <p:sp>
              <p:nvSpPr>
                <p:cNvPr id="12" name="Object 11"/>
                <p:cNvSpPr txBox="1">
                  <a:spLocks noRot="1" noChangeAspect="1" noMove="1" noResize="1" noEditPoints="1" noAdjustHandles="1" noChangeArrowheads="1" noChangeShapeType="1" noTextEdit="1"/>
                </p:cNvSpPr>
                <p:nvPr/>
              </p:nvSpPr>
              <p:spPr>
                <a:xfrm>
                  <a:off x="4342847" y="3566495"/>
                  <a:ext cx="4542735" cy="964618"/>
                </a:xfrm>
                <a:prstGeom prst="rect">
                  <a:avLst/>
                </a:prstGeom>
                <a:blipFill>
                  <a:blip r:embed="rId4"/>
                  <a:stretch>
                    <a:fillRect/>
                  </a:stretch>
                </a:blipFill>
              </p:spPr>
              <p:txBody>
                <a:bodyPr/>
                <a:lstStyle/>
                <a:p>
                  <a:r>
                    <a:rPr lang="ro-RO">
                      <a:noFill/>
                    </a:rPr>
                    <a:t> </a:t>
                  </a:r>
                </a:p>
              </p:txBody>
            </p:sp>
          </mc:Fallback>
        </mc:AlternateContent>
        <p:sp>
          <p:nvSpPr>
            <p:cNvPr id="17" name="Rounded Rectangle 8">
              <a:extLst>
                <a:ext uri="{FF2B5EF4-FFF2-40B4-BE49-F238E27FC236}">
                  <a16:creationId xmlns:a16="http://schemas.microsoft.com/office/drawing/2014/main" id="{C035E176-5B74-4E3E-9051-703259D3D6C2}"/>
                </a:ext>
              </a:extLst>
            </p:cNvPr>
            <p:cNvSpPr/>
            <p:nvPr/>
          </p:nvSpPr>
          <p:spPr>
            <a:xfrm>
              <a:off x="7282068" y="3566495"/>
              <a:ext cx="1494183" cy="888921"/>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CA783B6E-BB8B-47B7-938A-32089FA37A20}"/>
              </a:ext>
            </a:extLst>
          </p:cNvPr>
          <p:cNvGrpSpPr/>
          <p:nvPr/>
        </p:nvGrpSpPr>
        <p:grpSpPr>
          <a:xfrm>
            <a:off x="2209800" y="4648340"/>
            <a:ext cx="1527312" cy="964619"/>
            <a:chOff x="6901070" y="5051083"/>
            <a:chExt cx="1527312" cy="964619"/>
          </a:xfrm>
        </p:grpSpPr>
        <mc:AlternateContent xmlns:mc="http://schemas.openxmlformats.org/markup-compatibility/2006" xmlns:a14="http://schemas.microsoft.com/office/drawing/2010/main">
          <mc:Choice Requires="a14">
            <p:sp>
              <p:nvSpPr>
                <p:cNvPr id="15" name="Object 14"/>
                <p:cNvSpPr txBox="1"/>
                <p:nvPr/>
              </p:nvSpPr>
              <p:spPr>
                <a:xfrm>
                  <a:off x="6901070" y="5051084"/>
                  <a:ext cx="1527312" cy="96461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ro-RO" sz="2400" i="1">
                            <a:solidFill>
                              <a:srgbClr val="000000"/>
                            </a:solidFill>
                            <a:latin typeface="Cambria Math" panose="02040503050406030204" pitchFamily="18" charset="0"/>
                          </a:rPr>
                          <m:t>𝛼</m:t>
                        </m:r>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𝛽</m:t>
                            </m:r>
                          </m:num>
                          <m:den>
                            <m:r>
                              <a:rPr lang="ro-RO" sz="2400" i="1">
                                <a:solidFill>
                                  <a:srgbClr val="000000"/>
                                </a:solidFill>
                                <a:latin typeface="Cambria Math" panose="02040503050406030204" pitchFamily="18" charset="0"/>
                              </a:rPr>
                              <m:t>𝛽</m:t>
                            </m:r>
                            <m:r>
                              <a:rPr lang="ro-RO" sz="2400" i="1">
                                <a:solidFill>
                                  <a:srgbClr val="000000"/>
                                </a:solidFill>
                                <a:latin typeface="Cambria Math" panose="02040503050406030204" pitchFamily="18" charset="0"/>
                              </a:rPr>
                              <m:t>+1</m:t>
                            </m:r>
                          </m:den>
                        </m:f>
                      </m:oMath>
                    </m:oMathPara>
                  </a14:m>
                  <a:endParaRPr lang="ro-RO" sz="2400"/>
                </a:p>
              </p:txBody>
            </p:sp>
          </mc:Choice>
          <mc:Fallback xmlns="">
            <p:sp>
              <p:nvSpPr>
                <p:cNvPr id="15" name="Object 14"/>
                <p:cNvSpPr txBox="1">
                  <a:spLocks noRot="1" noChangeAspect="1" noMove="1" noResize="1" noEditPoints="1" noAdjustHandles="1" noChangeArrowheads="1" noChangeShapeType="1" noTextEdit="1"/>
                </p:cNvSpPr>
                <p:nvPr/>
              </p:nvSpPr>
              <p:spPr>
                <a:xfrm>
                  <a:off x="6901070" y="5051084"/>
                  <a:ext cx="1527312" cy="964618"/>
                </a:xfrm>
                <a:prstGeom prst="rect">
                  <a:avLst/>
                </a:prstGeom>
                <a:blipFill>
                  <a:blip r:embed="rId5"/>
                  <a:stretch>
                    <a:fillRect/>
                  </a:stretch>
                </a:blipFill>
              </p:spPr>
              <p:txBody>
                <a:bodyPr/>
                <a:lstStyle/>
                <a:p>
                  <a:r>
                    <a:rPr lang="ro-RO">
                      <a:noFill/>
                    </a:rPr>
                    <a:t> </a:t>
                  </a:r>
                </a:p>
              </p:txBody>
            </p:sp>
          </mc:Fallback>
        </mc:AlternateContent>
        <p:sp>
          <p:nvSpPr>
            <p:cNvPr id="18" name="Rounded Rectangle 8">
              <a:extLst>
                <a:ext uri="{FF2B5EF4-FFF2-40B4-BE49-F238E27FC236}">
                  <a16:creationId xmlns:a16="http://schemas.microsoft.com/office/drawing/2014/main" id="{B12BF87E-6DD1-42C4-801F-B6AD7CB4AB59}"/>
                </a:ext>
              </a:extLst>
            </p:cNvPr>
            <p:cNvSpPr/>
            <p:nvPr/>
          </p:nvSpPr>
          <p:spPr>
            <a:xfrm>
              <a:off x="6914873" y="5051083"/>
              <a:ext cx="1513509" cy="964618"/>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1585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Curenții prin TB</a:t>
            </a:r>
            <a:endParaRPr lang="en-US" sz="2800">
              <a:latin typeface="UT Sans" panose="00000500000000000000" pitchFamily="50" charset="0"/>
            </a:endParaRPr>
          </a:p>
        </p:txBody>
      </p:sp>
      <p:sp>
        <p:nvSpPr>
          <p:cNvPr id="1027" name="Content Placeholder 2"/>
          <p:cNvSpPr>
            <a:spLocks noGrp="1"/>
          </p:cNvSpPr>
          <p:nvPr>
            <p:ph idx="1"/>
          </p:nvPr>
        </p:nvSpPr>
        <p:spPr/>
        <p:txBody>
          <a:bodyPr>
            <a:normAutofit/>
          </a:bodyPr>
          <a:lstStyle/>
          <a:p>
            <a:r>
              <a:rPr lang="ro-RO" b="1"/>
              <a:t>Curentul de colector </a:t>
            </a:r>
            <a:r>
              <a:rPr lang="ro-RO"/>
              <a:t> este un curent de difuzie și este controlat de tensiunea B-E:</a:t>
            </a:r>
            <a:br>
              <a:rPr lang="en-US"/>
            </a:br>
            <a:br>
              <a:rPr lang="en-US"/>
            </a:br>
            <a:br>
              <a:rPr lang="en-US"/>
            </a:br>
            <a:br>
              <a:rPr lang="en-US"/>
            </a:br>
            <a:endParaRPr lang="ro-RO" b="1"/>
          </a:p>
          <a:p>
            <a:pPr marL="0" indent="0">
              <a:buNone/>
            </a:pPr>
            <a:r>
              <a:rPr lang="en-US"/>
              <a:t>unde </a:t>
            </a:r>
            <a:r>
              <a:rPr lang="en-US" i="1"/>
              <a:t>I</a:t>
            </a:r>
            <a:r>
              <a:rPr lang="en-US" i="1" baseline="-25000"/>
              <a:t>S</a:t>
            </a:r>
            <a:r>
              <a:rPr lang="en-US"/>
              <a:t> repre</a:t>
            </a:r>
            <a:r>
              <a:rPr lang="ro-RO"/>
              <a:t>zintă</a:t>
            </a:r>
            <a:r>
              <a:rPr lang="en-US"/>
              <a:t> curent</a:t>
            </a:r>
            <a:r>
              <a:rPr lang="ro-RO"/>
              <a:t>ul</a:t>
            </a:r>
            <a:r>
              <a:rPr lang="en-US"/>
              <a:t> de satura</a:t>
            </a:r>
            <a:r>
              <a:rPr lang="ro-RO"/>
              <a:t>ț</a:t>
            </a:r>
            <a:r>
              <a:rPr lang="en-US"/>
              <a:t>ie </a:t>
            </a:r>
            <a:r>
              <a:rPr lang="ro-RO"/>
              <a:t>invers al</a:t>
            </a:r>
            <a:r>
              <a:rPr lang="en-US"/>
              <a:t> jonc</a:t>
            </a:r>
            <a:r>
              <a:rPr lang="ro-RO"/>
              <a:t>ț</a:t>
            </a:r>
            <a:r>
              <a:rPr lang="en-US"/>
              <a:t>iunii B-E</a:t>
            </a:r>
            <a:r>
              <a:rPr lang="ro-RO"/>
              <a:t>, iar </a:t>
            </a:r>
            <a:r>
              <a:rPr lang="ro-RO" i="1"/>
              <a:t>U</a:t>
            </a:r>
            <a:r>
              <a:rPr lang="ro-RO" i="1" baseline="-25000"/>
              <a:t>T</a:t>
            </a:r>
            <a:r>
              <a:rPr lang="ro-RO"/>
              <a:t> este tensiunea termică.</a:t>
            </a:r>
            <a:endParaRPr lang="en-US"/>
          </a:p>
        </p:txBody>
      </p:sp>
      <p:sp>
        <p:nvSpPr>
          <p:cNvPr id="1028"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B71D324-874B-4370-A5F9-264E8EDDB99F}" type="datetime1">
              <a:rPr lang="en-US" smtClean="0"/>
              <a:t>10/30/2020</a:t>
            </a:fld>
            <a:endParaRPr lang="en-US"/>
          </a:p>
        </p:txBody>
      </p:sp>
      <p:sp>
        <p:nvSpPr>
          <p:cNvPr id="1029"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1030"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BB9E22B-DAC7-46BB-BF86-CC26EFE199EA}" type="slidenum">
              <a:rPr lang="en-US"/>
              <a:pPr>
                <a:defRPr/>
              </a:pPr>
              <a:t>31</a:t>
            </a:fld>
            <a:endParaRPr lang="en-US"/>
          </a:p>
        </p:txBody>
      </p:sp>
      <p:grpSp>
        <p:nvGrpSpPr>
          <p:cNvPr id="7" name="Group 6">
            <a:extLst>
              <a:ext uri="{FF2B5EF4-FFF2-40B4-BE49-F238E27FC236}">
                <a16:creationId xmlns:a16="http://schemas.microsoft.com/office/drawing/2014/main" id="{C8FD6C46-E8B7-4426-A0CD-1EDA5974FD83}"/>
              </a:ext>
            </a:extLst>
          </p:cNvPr>
          <p:cNvGrpSpPr/>
          <p:nvPr/>
        </p:nvGrpSpPr>
        <p:grpSpPr>
          <a:xfrm>
            <a:off x="4991765" y="2855843"/>
            <a:ext cx="2208470" cy="930965"/>
            <a:chOff x="5235939" y="2667000"/>
            <a:chExt cx="2208470" cy="930965"/>
          </a:xfrm>
        </p:grpSpPr>
        <mc:AlternateContent xmlns:mc="http://schemas.openxmlformats.org/markup-compatibility/2006" xmlns:a14="http://schemas.microsoft.com/office/drawing/2010/main">
          <mc:Choice Requires="a14">
            <p:sp>
              <p:nvSpPr>
                <p:cNvPr id="1026" name="Object 7"/>
                <p:cNvSpPr txBox="1"/>
                <p:nvPr/>
              </p:nvSpPr>
              <p:spPr bwMode="auto">
                <a:xfrm>
                  <a:off x="5235940" y="2667000"/>
                  <a:ext cx="2208469" cy="85145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3200" i="1" smtClean="0">
                                <a:solidFill>
                                  <a:srgbClr val="000000"/>
                                </a:solidFill>
                                <a:latin typeface="Cambria Math" panose="02040503050406030204" pitchFamily="18" charset="0"/>
                              </a:rPr>
                            </m:ctrlPr>
                          </m:sSubPr>
                          <m:e>
                            <m:r>
                              <a:rPr lang="ro-RO" sz="3200" i="1">
                                <a:solidFill>
                                  <a:srgbClr val="000000"/>
                                </a:solidFill>
                                <a:latin typeface="Cambria Math" panose="02040503050406030204" pitchFamily="18" charset="0"/>
                              </a:rPr>
                              <m:t>𝑖</m:t>
                            </m:r>
                          </m:e>
                          <m:sub>
                            <m:r>
                              <a:rPr lang="ro-RO" sz="3200" i="1">
                                <a:solidFill>
                                  <a:srgbClr val="000000"/>
                                </a:solidFill>
                                <a:latin typeface="Cambria Math" panose="02040503050406030204" pitchFamily="18" charset="0"/>
                              </a:rPr>
                              <m:t>𝐶</m:t>
                            </m:r>
                          </m:sub>
                        </m:sSub>
                        <m:r>
                          <a:rPr lang="ro-RO" sz="3200" i="1" smtClean="0">
                            <a:solidFill>
                              <a:srgbClr val="000000"/>
                            </a:solidFill>
                            <a:latin typeface="Cambria Math" panose="02040503050406030204" pitchFamily="18" charset="0"/>
                          </a:rPr>
                          <m:t>=</m:t>
                        </m:r>
                        <m:sSub>
                          <m:sSubPr>
                            <m:ctrlPr>
                              <a:rPr lang="ro-RO" sz="3200" i="1" smtClean="0">
                                <a:solidFill>
                                  <a:srgbClr val="000000"/>
                                </a:solidFill>
                                <a:latin typeface="Cambria Math" panose="02040503050406030204" pitchFamily="18" charset="0"/>
                              </a:rPr>
                            </m:ctrlPr>
                          </m:sSubPr>
                          <m:e>
                            <m:r>
                              <a:rPr lang="ro-RO" sz="3200" i="1">
                                <a:solidFill>
                                  <a:srgbClr val="000000"/>
                                </a:solidFill>
                                <a:latin typeface="Cambria Math" panose="02040503050406030204" pitchFamily="18" charset="0"/>
                              </a:rPr>
                              <m:t>𝐼</m:t>
                            </m:r>
                          </m:e>
                          <m:sub>
                            <m:r>
                              <a:rPr lang="ro-RO" sz="3200" i="1">
                                <a:solidFill>
                                  <a:srgbClr val="000000"/>
                                </a:solidFill>
                                <a:latin typeface="Cambria Math" panose="02040503050406030204" pitchFamily="18" charset="0"/>
                              </a:rPr>
                              <m:t>𝑆</m:t>
                            </m:r>
                          </m:sub>
                        </m:sSub>
                        <m:sSup>
                          <m:sSupPr>
                            <m:ctrlPr>
                              <a:rPr lang="ro-RO" sz="3200" i="1" smtClean="0">
                                <a:solidFill>
                                  <a:srgbClr val="000000"/>
                                </a:solidFill>
                                <a:latin typeface="Cambria Math" panose="02040503050406030204" pitchFamily="18" charset="0"/>
                              </a:rPr>
                            </m:ctrlPr>
                          </m:sSupPr>
                          <m:e>
                            <m:r>
                              <a:rPr lang="ro-RO" sz="3200" b="0" i="1" smtClean="0">
                                <a:solidFill>
                                  <a:srgbClr val="000000"/>
                                </a:solidFill>
                                <a:latin typeface="Cambria Math" panose="02040503050406030204" pitchFamily="18" charset="0"/>
                              </a:rPr>
                              <m:t>𝑒</m:t>
                            </m:r>
                          </m:e>
                          <m:sup>
                            <m:f>
                              <m:fPr>
                                <m:ctrlPr>
                                  <a:rPr lang="ro-RO" sz="3200" i="1" smtClean="0">
                                    <a:solidFill>
                                      <a:srgbClr val="000000"/>
                                    </a:solidFill>
                                    <a:latin typeface="Cambria Math" panose="02040503050406030204" pitchFamily="18" charset="0"/>
                                  </a:rPr>
                                </m:ctrlPr>
                              </m:fPr>
                              <m:num>
                                <m:sSub>
                                  <m:sSubPr>
                                    <m:ctrlPr>
                                      <a:rPr lang="ro-RO" sz="3200" i="1" smtClean="0">
                                        <a:solidFill>
                                          <a:srgbClr val="000000"/>
                                        </a:solidFill>
                                        <a:latin typeface="Cambria Math" panose="02040503050406030204" pitchFamily="18" charset="0"/>
                                      </a:rPr>
                                    </m:ctrlPr>
                                  </m:sSubPr>
                                  <m:e>
                                    <m:r>
                                      <a:rPr lang="ro-RO" sz="3200" b="0" i="1" smtClean="0">
                                        <a:solidFill>
                                          <a:srgbClr val="000000"/>
                                        </a:solidFill>
                                        <a:latin typeface="Cambria Math" panose="02040503050406030204" pitchFamily="18" charset="0"/>
                                      </a:rPr>
                                      <m:t>𝑢</m:t>
                                    </m:r>
                                  </m:e>
                                  <m:sub>
                                    <m:r>
                                      <a:rPr lang="ro-RO" sz="3200" b="0" i="1" smtClean="0">
                                        <a:solidFill>
                                          <a:srgbClr val="000000"/>
                                        </a:solidFill>
                                        <a:latin typeface="Cambria Math" panose="02040503050406030204" pitchFamily="18" charset="0"/>
                                      </a:rPr>
                                      <m:t>𝐵𝐸</m:t>
                                    </m:r>
                                  </m:sub>
                                </m:sSub>
                              </m:num>
                              <m:den>
                                <m:sSub>
                                  <m:sSubPr>
                                    <m:ctrlPr>
                                      <a:rPr lang="ro-RO" sz="3200" i="1" smtClean="0">
                                        <a:solidFill>
                                          <a:srgbClr val="000000"/>
                                        </a:solidFill>
                                        <a:latin typeface="Cambria Math" panose="02040503050406030204" pitchFamily="18" charset="0"/>
                                      </a:rPr>
                                    </m:ctrlPr>
                                  </m:sSubPr>
                                  <m:e>
                                    <m:r>
                                      <a:rPr lang="ro-RO" sz="3200" b="0" i="1" smtClean="0">
                                        <a:solidFill>
                                          <a:srgbClr val="000000"/>
                                        </a:solidFill>
                                        <a:latin typeface="Cambria Math" panose="02040503050406030204" pitchFamily="18" charset="0"/>
                                      </a:rPr>
                                      <m:t>𝑈</m:t>
                                    </m:r>
                                  </m:e>
                                  <m:sub>
                                    <m:r>
                                      <a:rPr lang="ro-RO" sz="3200" b="0" i="1" smtClean="0">
                                        <a:solidFill>
                                          <a:srgbClr val="000000"/>
                                        </a:solidFill>
                                        <a:latin typeface="Cambria Math" panose="02040503050406030204" pitchFamily="18" charset="0"/>
                                      </a:rPr>
                                      <m:t>𝑇</m:t>
                                    </m:r>
                                  </m:sub>
                                </m:sSub>
                              </m:den>
                            </m:f>
                          </m:sup>
                        </m:sSup>
                      </m:oMath>
                    </m:oMathPara>
                  </a14:m>
                  <a:endParaRPr lang="ro-RO"/>
                </a:p>
              </p:txBody>
            </p:sp>
          </mc:Choice>
          <mc:Fallback xmlns="">
            <p:sp>
              <p:nvSpPr>
                <p:cNvPr id="1026" name="Object 7"/>
                <p:cNvSpPr txBox="1">
                  <a:spLocks noRot="1" noChangeAspect="1" noMove="1" noResize="1" noEditPoints="1" noAdjustHandles="1" noChangeArrowheads="1" noChangeShapeType="1" noTextEdit="1"/>
                </p:cNvSpPr>
                <p:nvPr/>
              </p:nvSpPr>
              <p:spPr bwMode="auto">
                <a:xfrm>
                  <a:off x="5235940" y="2667000"/>
                  <a:ext cx="2208469" cy="851452"/>
                </a:xfrm>
                <a:prstGeom prst="rect">
                  <a:avLst/>
                </a:prstGeom>
                <a:blipFill>
                  <a:blip r:embed="rId2"/>
                  <a:stretch>
                    <a:fillRect/>
                  </a:stretch>
                </a:blipFill>
              </p:spPr>
              <p:txBody>
                <a:bodyPr/>
                <a:lstStyle/>
                <a:p>
                  <a:r>
                    <a:rPr lang="ro-RO">
                      <a:noFill/>
                    </a:rPr>
                    <a:t> </a:t>
                  </a:r>
                </a:p>
              </p:txBody>
            </p:sp>
          </mc:Fallback>
        </mc:AlternateContent>
        <p:sp>
          <p:nvSpPr>
            <p:cNvPr id="3" name="Rounded Rectangle 2"/>
            <p:cNvSpPr/>
            <p:nvPr/>
          </p:nvSpPr>
          <p:spPr>
            <a:xfrm>
              <a:off x="5235939" y="2667000"/>
              <a:ext cx="2208469" cy="930965"/>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6666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ro-RO" b="1">
                <a:latin typeface="UT Sans" panose="00000500000000000000" pitchFamily="50" charset="0"/>
              </a:rPr>
              <a:t>Tipuri de conexiuni</a:t>
            </a:r>
            <a:endParaRPr lang="en-US" b="1">
              <a:latin typeface="UT Sans" panose="00000500000000000000" pitchFamily="50" charset="0"/>
            </a:endParaRPr>
          </a:p>
        </p:txBody>
      </p:sp>
      <p:sp>
        <p:nvSpPr>
          <p:cNvPr id="48130" name="Content Placeholder 1"/>
          <p:cNvSpPr>
            <a:spLocks noGrp="1"/>
          </p:cNvSpPr>
          <p:nvPr>
            <p:ph idx="1"/>
          </p:nvPr>
        </p:nvSpPr>
        <p:spPr/>
        <p:txBody>
          <a:bodyPr/>
          <a:lstStyle/>
          <a:p>
            <a:pPr eaLnBrk="1" hangingPunct="1"/>
            <a:r>
              <a:rPr lang="en-US" sz="2400"/>
              <a:t>TB fiind un dispozitiv cu 3 terminale iar circuitele </a:t>
            </a:r>
            <a:r>
              <a:rPr lang="ro-RO" sz="2400"/>
              <a:t>î</a:t>
            </a:r>
            <a:r>
              <a:rPr lang="en-US" sz="2400"/>
              <a:t>n care se conecteaz</a:t>
            </a:r>
            <a:r>
              <a:rPr lang="ro-RO" sz="2400"/>
              <a:t>ă</a:t>
            </a:r>
            <a:r>
              <a:rPr lang="en-US" sz="2400"/>
              <a:t> av</a:t>
            </a:r>
            <a:r>
              <a:rPr lang="ro-RO" sz="2400"/>
              <a:t>â</a:t>
            </a:r>
            <a:r>
              <a:rPr lang="en-US" sz="2400"/>
              <a:t>nd 4 terminale (2 de intrare, respectiv 2 de ie</a:t>
            </a:r>
            <a:r>
              <a:rPr lang="ro-RO" sz="2400"/>
              <a:t>ş</a:t>
            </a:r>
            <a:r>
              <a:rPr lang="en-US" sz="2400"/>
              <a:t>ire), un terminal al TB trebuie s</a:t>
            </a:r>
            <a:r>
              <a:rPr lang="ro-RO" sz="2400"/>
              <a:t>ă</a:t>
            </a:r>
            <a:r>
              <a:rPr lang="en-US" sz="2400"/>
              <a:t> fie comun at</a:t>
            </a:r>
            <a:r>
              <a:rPr lang="ro-RO" sz="2400"/>
              <a:t>â</a:t>
            </a:r>
            <a:r>
              <a:rPr lang="en-US" sz="2400"/>
              <a:t>t intr</a:t>
            </a:r>
            <a:r>
              <a:rPr lang="ro-RO" sz="2400"/>
              <a:t>ă</a:t>
            </a:r>
            <a:r>
              <a:rPr lang="en-US" sz="2400"/>
              <a:t>rii c</a:t>
            </a:r>
            <a:r>
              <a:rPr lang="ro-RO" sz="2400"/>
              <a:t>â</a:t>
            </a:r>
            <a:r>
              <a:rPr lang="en-US" sz="2400"/>
              <a:t>t </a:t>
            </a:r>
            <a:r>
              <a:rPr lang="ro-RO" sz="2400"/>
              <a:t>ş</a:t>
            </a:r>
            <a:r>
              <a:rPr lang="en-US" sz="2400"/>
              <a:t>i ie</a:t>
            </a:r>
            <a:r>
              <a:rPr lang="ro-RO" sz="2400"/>
              <a:t>ş</a:t>
            </a:r>
            <a:r>
              <a:rPr lang="en-US" sz="2400"/>
              <a:t>irii.</a:t>
            </a:r>
          </a:p>
          <a:p>
            <a:pPr eaLnBrk="1" hangingPunct="1"/>
            <a:r>
              <a:rPr lang="ro-RO" sz="2400" b="1"/>
              <a:t>Definiția 1</a:t>
            </a:r>
            <a:r>
              <a:rPr lang="ro-RO" sz="2400"/>
              <a:t>: </a:t>
            </a:r>
            <a:r>
              <a:rPr lang="en-US" sz="2400"/>
              <a:t>Terminalul comun (care, pentru analiza </a:t>
            </a:r>
            <a:r>
              <a:rPr lang="ro-RO" sz="2400"/>
              <a:t>î</a:t>
            </a:r>
            <a:r>
              <a:rPr lang="en-US" sz="2400"/>
              <a:t>n c.a., este legat la masa montajului) d</a:t>
            </a:r>
            <a:r>
              <a:rPr lang="ro-RO" sz="2400"/>
              <a:t>ă</a:t>
            </a:r>
            <a:r>
              <a:rPr lang="en-US" sz="2400"/>
              <a:t> numele conexiunii:</a:t>
            </a:r>
          </a:p>
          <a:p>
            <a:pPr lvl="1"/>
            <a:r>
              <a:rPr lang="en-US" sz="2200">
                <a:solidFill>
                  <a:srgbClr val="C00000"/>
                </a:solidFill>
              </a:rPr>
              <a:t>Baz</a:t>
            </a:r>
            <a:r>
              <a:rPr lang="ro-RO" sz="2200">
                <a:solidFill>
                  <a:srgbClr val="C00000"/>
                </a:solidFill>
              </a:rPr>
              <a:t>ă</a:t>
            </a:r>
            <a:r>
              <a:rPr lang="en-US" sz="2200">
                <a:solidFill>
                  <a:srgbClr val="C00000"/>
                </a:solidFill>
              </a:rPr>
              <a:t> comun</a:t>
            </a:r>
            <a:r>
              <a:rPr lang="ro-RO" sz="2200">
                <a:solidFill>
                  <a:srgbClr val="C00000"/>
                </a:solidFill>
              </a:rPr>
              <a:t>ă</a:t>
            </a:r>
            <a:r>
              <a:rPr lang="en-US" sz="2200">
                <a:solidFill>
                  <a:srgbClr val="C00000"/>
                </a:solidFill>
              </a:rPr>
              <a:t> </a:t>
            </a:r>
            <a:r>
              <a:rPr lang="ro-RO" sz="2200">
                <a:solidFill>
                  <a:srgbClr val="C00000"/>
                </a:solidFill>
              </a:rPr>
              <a:t>-</a:t>
            </a:r>
            <a:r>
              <a:rPr lang="en-US" sz="2200">
                <a:solidFill>
                  <a:srgbClr val="C00000"/>
                </a:solidFill>
              </a:rPr>
              <a:t> BC</a:t>
            </a:r>
          </a:p>
          <a:p>
            <a:pPr lvl="1" eaLnBrk="1" hangingPunct="1"/>
            <a:r>
              <a:rPr lang="en-US" sz="2200">
                <a:solidFill>
                  <a:srgbClr val="C00000"/>
                </a:solidFill>
              </a:rPr>
              <a:t>Emitor comun</a:t>
            </a:r>
            <a:r>
              <a:rPr lang="ro-RO" sz="2200">
                <a:solidFill>
                  <a:srgbClr val="C00000"/>
                </a:solidFill>
              </a:rPr>
              <a:t> -</a:t>
            </a:r>
            <a:r>
              <a:rPr lang="en-US" sz="2200">
                <a:solidFill>
                  <a:srgbClr val="C00000"/>
                </a:solidFill>
              </a:rPr>
              <a:t> EC</a:t>
            </a:r>
          </a:p>
          <a:p>
            <a:pPr lvl="1" eaLnBrk="1" hangingPunct="1"/>
            <a:r>
              <a:rPr lang="en-US" sz="2200">
                <a:solidFill>
                  <a:srgbClr val="C00000"/>
                </a:solidFill>
              </a:rPr>
              <a:t>Colector comun - CC</a:t>
            </a:r>
          </a:p>
        </p:txBody>
      </p:sp>
      <p:sp>
        <p:nvSpPr>
          <p:cNvPr id="38915"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89D1026C-9093-4DC7-A1FE-F8DCB0756D0C}" type="datetime1">
              <a:rPr lang="en-US" smtClean="0"/>
              <a:t>10/30/2020</a:t>
            </a:fld>
            <a:endParaRPr lang="en-US"/>
          </a:p>
        </p:txBody>
      </p:sp>
      <p:sp>
        <p:nvSpPr>
          <p:cNvPr id="3891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38917"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867F8D55-FF32-463C-9152-716FCE07691B}" type="slidenum">
              <a:rPr lang="en-US"/>
              <a:pPr>
                <a:defRPr/>
              </a:pPr>
              <a:t>32</a:t>
            </a:fld>
            <a:endParaRPr lang="en-US"/>
          </a:p>
        </p:txBody>
      </p:sp>
      <p:pic>
        <p:nvPicPr>
          <p:cNvPr id="2" name="Picture 1">
            <a:extLst>
              <a:ext uri="{FF2B5EF4-FFF2-40B4-BE49-F238E27FC236}">
                <a16:creationId xmlns:a16="http://schemas.microsoft.com/office/drawing/2014/main" id="{53BA2B18-D3F3-49A1-AA8A-86D487AEA2AB}"/>
              </a:ext>
            </a:extLst>
          </p:cNvPr>
          <p:cNvPicPr>
            <a:picLocks noChangeAspect="1"/>
          </p:cNvPicPr>
          <p:nvPr/>
        </p:nvPicPr>
        <p:blipFill>
          <a:blip r:embed="rId2"/>
          <a:stretch>
            <a:fillRect/>
          </a:stretch>
        </p:blipFill>
        <p:spPr>
          <a:xfrm>
            <a:off x="4520441" y="4001294"/>
            <a:ext cx="7212488" cy="190254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UT Sans" panose="00000500000000000000" pitchFamily="50" charset="0"/>
                <a:ea typeface="+mj-ea"/>
                <a:cs typeface="+mj-cs"/>
              </a:rPr>
              <a:t>Tipuri de conexiuni</a:t>
            </a:r>
            <a:endParaRPr lang="en-US" sz="3200">
              <a:latin typeface="UT Sans" panose="00000500000000000000" pitchFamily="50" charset="0"/>
            </a:endParaRPr>
          </a:p>
        </p:txBody>
      </p:sp>
      <p:sp>
        <p:nvSpPr>
          <p:cNvPr id="48130" name="Content Placeholder 1"/>
          <p:cNvSpPr>
            <a:spLocks noGrp="1"/>
          </p:cNvSpPr>
          <p:nvPr>
            <p:ph idx="1"/>
          </p:nvPr>
        </p:nvSpPr>
        <p:spPr/>
        <p:txBody>
          <a:bodyPr/>
          <a:lstStyle/>
          <a:p>
            <a:pPr marL="0" indent="0">
              <a:buNone/>
            </a:pPr>
            <a:r>
              <a:rPr lang="ro-RO" sz="2400"/>
              <a:t>Definiție alternativă: </a:t>
            </a:r>
            <a:r>
              <a:rPr lang="ro-RO" sz="2400">
                <a:solidFill>
                  <a:srgbClr val="0070C0"/>
                </a:solidFill>
              </a:rPr>
              <a:t>terminalul nenumit (neamintit) dă tipul conexiunii</a:t>
            </a:r>
            <a:r>
              <a:rPr lang="ro-RO" sz="2400"/>
              <a:t>. Astfel</a:t>
            </a:r>
            <a:endParaRPr lang="en-US" sz="2400"/>
          </a:p>
          <a:p>
            <a:pPr lvl="1" eaLnBrk="1" hangingPunct="1"/>
            <a:r>
              <a:rPr lang="en-US">
                <a:solidFill>
                  <a:srgbClr val="C00000"/>
                </a:solidFill>
              </a:rPr>
              <a:t>Baza comuna – BC</a:t>
            </a:r>
            <a:r>
              <a:rPr lang="ro-RO"/>
              <a:t> – dacă semnalul se aplică în emitor şi se culege din colector (BAZA este nenumită);</a:t>
            </a:r>
          </a:p>
          <a:p>
            <a:pPr lvl="1"/>
            <a:r>
              <a:rPr lang="en-US">
                <a:solidFill>
                  <a:srgbClr val="C00000"/>
                </a:solidFill>
              </a:rPr>
              <a:t>Emitor comun, EC</a:t>
            </a:r>
            <a:r>
              <a:rPr lang="ro-RO"/>
              <a:t> – dacă semnalul se aplică în bază şi se culege din colector (EMITORUL este nenumit);</a:t>
            </a:r>
            <a:endParaRPr lang="en-US">
              <a:solidFill>
                <a:srgbClr val="C00000"/>
              </a:solidFill>
            </a:endParaRPr>
          </a:p>
          <a:p>
            <a:pPr lvl="1" eaLnBrk="1" hangingPunct="1"/>
            <a:r>
              <a:rPr lang="en-US">
                <a:solidFill>
                  <a:srgbClr val="C00000"/>
                </a:solidFill>
              </a:rPr>
              <a:t>Colector comun - CC</a:t>
            </a:r>
            <a:r>
              <a:rPr lang="ro-RO"/>
              <a:t> – dacă semnalul se aplică în bază şi se culege din emitor (COLECTORUL este nenumit).</a:t>
            </a:r>
            <a:endParaRPr lang="en-US">
              <a:solidFill>
                <a:srgbClr val="C00000"/>
              </a:solidFill>
            </a:endParaRPr>
          </a:p>
        </p:txBody>
      </p:sp>
      <p:sp>
        <p:nvSpPr>
          <p:cNvPr id="38915"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6BCC914-0664-4B6F-A441-A5C05C9D11BC}" type="datetime1">
              <a:rPr lang="en-US" smtClean="0"/>
              <a:t>10/30/2020</a:t>
            </a:fld>
            <a:endParaRPr lang="en-US"/>
          </a:p>
        </p:txBody>
      </p:sp>
      <p:sp>
        <p:nvSpPr>
          <p:cNvPr id="3891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38917"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867F8D55-FF32-463C-9152-716FCE07691B}" type="slidenum">
              <a:rPr lang="en-US"/>
              <a:pPr>
                <a:defRPr/>
              </a:pPr>
              <a:t>33</a:t>
            </a:fld>
            <a:endParaRPr lang="en-US"/>
          </a:p>
        </p:txBody>
      </p:sp>
      <p:pic>
        <p:nvPicPr>
          <p:cNvPr id="8" name="Picture 7">
            <a:extLst>
              <a:ext uri="{FF2B5EF4-FFF2-40B4-BE49-F238E27FC236}">
                <a16:creationId xmlns:a16="http://schemas.microsoft.com/office/drawing/2014/main" id="{B9A21590-4435-4068-99E1-9CF82FFC5D67}"/>
              </a:ext>
            </a:extLst>
          </p:cNvPr>
          <p:cNvPicPr>
            <a:picLocks noChangeAspect="1"/>
          </p:cNvPicPr>
          <p:nvPr/>
        </p:nvPicPr>
        <p:blipFill>
          <a:blip r:embed="rId2"/>
          <a:stretch>
            <a:fillRect/>
          </a:stretch>
        </p:blipFill>
        <p:spPr>
          <a:xfrm>
            <a:off x="2900362" y="4491038"/>
            <a:ext cx="6391275" cy="16859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UT Sans" panose="00000500000000000000" pitchFamily="50" charset="0"/>
                <a:ea typeface="+mj-ea"/>
                <a:cs typeface="+mj-cs"/>
              </a:rPr>
              <a:t>Tipuri de conexiuni</a:t>
            </a:r>
            <a:endParaRPr lang="en-US" sz="2800">
              <a:latin typeface="UT Sans" panose="00000500000000000000" pitchFamily="50" charset="0"/>
            </a:endParaRPr>
          </a:p>
        </p:txBody>
      </p:sp>
      <p:sp>
        <p:nvSpPr>
          <p:cNvPr id="28674" name="Content Placeholder 2"/>
          <p:cNvSpPr>
            <a:spLocks noGrp="1"/>
          </p:cNvSpPr>
          <p:nvPr>
            <p:ph idx="1"/>
          </p:nvPr>
        </p:nvSpPr>
        <p:spPr/>
        <p:txBody>
          <a:bodyPr>
            <a:normAutofit/>
          </a:bodyPr>
          <a:lstStyle/>
          <a:p>
            <a:pPr eaLnBrk="1" hangingPunct="1"/>
            <a:r>
              <a:rPr lang="en-US"/>
              <a:t>S</a:t>
            </a:r>
            <a:r>
              <a:rPr lang="ro-RO"/>
              <a:t>cheme practice</a:t>
            </a:r>
            <a:endParaRPr lang="en-US"/>
          </a:p>
        </p:txBody>
      </p:sp>
      <p:sp>
        <p:nvSpPr>
          <p:cNvPr id="25603"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0593A47-FFBE-4D6B-9A48-01F9E8B309B9}" type="datetime1">
              <a:rPr lang="en-US" smtClean="0"/>
              <a:t>10/30/2020</a:t>
            </a:fld>
            <a:endParaRPr lang="en-US"/>
          </a:p>
        </p:txBody>
      </p:sp>
      <p:sp>
        <p:nvSpPr>
          <p:cNvPr id="25604"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5605"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7FBCC596-9AFE-4424-8A4C-AFE649C0178A}" type="slidenum">
              <a:rPr lang="en-US" smtClean="0"/>
              <a:pPr>
                <a:defRPr/>
              </a:pPr>
              <a:t>34</a:t>
            </a:fld>
            <a:endParaRPr lang="en-US"/>
          </a:p>
        </p:txBody>
      </p:sp>
      <p:sp>
        <p:nvSpPr>
          <p:cNvPr id="2" name="Rectangle 1"/>
          <p:cNvSpPr/>
          <p:nvPr/>
        </p:nvSpPr>
        <p:spPr>
          <a:xfrm>
            <a:off x="2290476" y="5565121"/>
            <a:ext cx="1585690" cy="369332"/>
          </a:xfrm>
          <a:prstGeom prst="rect">
            <a:avLst/>
          </a:prstGeom>
        </p:spPr>
        <p:txBody>
          <a:bodyPr wrap="none">
            <a:spAutoFit/>
          </a:bodyPr>
          <a:lstStyle/>
          <a:p>
            <a:r>
              <a:rPr lang="en-US">
                <a:latin typeface="Calibri" panose="020F0502020204030204" pitchFamily="34" charset="0"/>
              </a:rPr>
              <a:t>conexiune</a:t>
            </a:r>
            <a:r>
              <a:rPr lang="ro-RO">
                <a:latin typeface="Calibri" panose="020F0502020204030204" pitchFamily="34" charset="0"/>
              </a:rPr>
              <a:t>a</a:t>
            </a:r>
            <a:r>
              <a:rPr lang="en-US">
                <a:latin typeface="Calibri" panose="020F0502020204030204" pitchFamily="34" charset="0"/>
              </a:rPr>
              <a:t> </a:t>
            </a:r>
            <a:r>
              <a:rPr lang="ro-RO">
                <a:latin typeface="Calibri" panose="020F0502020204030204" pitchFamily="34" charset="0"/>
              </a:rPr>
              <a:t>EC</a:t>
            </a:r>
            <a:endParaRPr lang="en-US">
              <a:latin typeface="Calibri" panose="020F0502020204030204" pitchFamily="34" charset="0"/>
            </a:endParaRPr>
          </a:p>
        </p:txBody>
      </p:sp>
      <p:sp>
        <p:nvSpPr>
          <p:cNvPr id="3" name="Rectangle 2"/>
          <p:cNvSpPr/>
          <p:nvPr/>
        </p:nvSpPr>
        <p:spPr>
          <a:xfrm>
            <a:off x="5441086" y="5555578"/>
            <a:ext cx="1600118" cy="369332"/>
          </a:xfrm>
          <a:prstGeom prst="rect">
            <a:avLst/>
          </a:prstGeom>
        </p:spPr>
        <p:txBody>
          <a:bodyPr wrap="none">
            <a:spAutoFit/>
          </a:bodyPr>
          <a:lstStyle/>
          <a:p>
            <a:r>
              <a:rPr lang="en-US"/>
              <a:t>conexiune</a:t>
            </a:r>
            <a:r>
              <a:rPr lang="ro-RO"/>
              <a:t>a BC</a:t>
            </a:r>
            <a:endParaRPr lang="en-US"/>
          </a:p>
        </p:txBody>
      </p:sp>
      <p:sp>
        <p:nvSpPr>
          <p:cNvPr id="4" name="Rectangle 3"/>
          <p:cNvSpPr/>
          <p:nvPr/>
        </p:nvSpPr>
        <p:spPr>
          <a:xfrm>
            <a:off x="8382000" y="5555776"/>
            <a:ext cx="1582484" cy="369332"/>
          </a:xfrm>
          <a:prstGeom prst="rect">
            <a:avLst/>
          </a:prstGeom>
        </p:spPr>
        <p:txBody>
          <a:bodyPr wrap="none">
            <a:spAutoFit/>
          </a:bodyPr>
          <a:lstStyle/>
          <a:p>
            <a:r>
              <a:rPr lang="en-US"/>
              <a:t>conexiune</a:t>
            </a:r>
            <a:r>
              <a:rPr lang="ro-RO"/>
              <a:t>a</a:t>
            </a:r>
            <a:r>
              <a:rPr lang="en-US"/>
              <a:t> </a:t>
            </a:r>
            <a:r>
              <a:rPr lang="ro-RO"/>
              <a:t>CC</a:t>
            </a:r>
            <a:endParaRPr lang="en-US"/>
          </a:p>
        </p:txBody>
      </p:sp>
      <p:pic>
        <p:nvPicPr>
          <p:cNvPr id="5" name="Picture 4">
            <a:extLst>
              <a:ext uri="{FF2B5EF4-FFF2-40B4-BE49-F238E27FC236}">
                <a16:creationId xmlns:a16="http://schemas.microsoft.com/office/drawing/2014/main" id="{AF474370-5345-4329-A00C-FDF4E1F9C9C5}"/>
              </a:ext>
            </a:extLst>
          </p:cNvPr>
          <p:cNvPicPr>
            <a:picLocks noChangeAspect="1"/>
          </p:cNvPicPr>
          <p:nvPr/>
        </p:nvPicPr>
        <p:blipFill>
          <a:blip r:embed="rId2"/>
          <a:stretch>
            <a:fillRect/>
          </a:stretch>
        </p:blipFill>
        <p:spPr>
          <a:xfrm>
            <a:off x="1503808" y="2209182"/>
            <a:ext cx="9123807" cy="2963037"/>
          </a:xfrm>
          <a:prstGeom prst="rect">
            <a:avLst/>
          </a:prstGeom>
        </p:spPr>
      </p:pic>
    </p:spTree>
    <p:extLst>
      <p:ext uri="{BB962C8B-B14F-4D97-AF65-F5344CB8AC3E}">
        <p14:creationId xmlns:p14="http://schemas.microsoft.com/office/powerpoint/2010/main" val="4288850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74501-4E96-47F8-AC57-EB0BEDEA5907}"/>
              </a:ext>
            </a:extLst>
          </p:cNvPr>
          <p:cNvSpPr>
            <a:spLocks noGrp="1"/>
          </p:cNvSpPr>
          <p:nvPr>
            <p:ph type="title"/>
          </p:nvPr>
        </p:nvSpPr>
        <p:spPr/>
        <p:txBody>
          <a:bodyPr>
            <a:normAutofit/>
          </a:bodyPr>
          <a:lstStyle/>
          <a:p>
            <a:r>
              <a:rPr lang="en-US" b="1">
                <a:latin typeface="+mn-lt"/>
              </a:rPr>
              <a:t>Rela</a:t>
            </a:r>
            <a:r>
              <a:rPr lang="ro-RO" b="1">
                <a:latin typeface="+mn-lt"/>
              </a:rPr>
              <a:t>ții între curenții prin TB</a:t>
            </a:r>
          </a:p>
        </p:txBody>
      </p:sp>
      <p:sp>
        <p:nvSpPr>
          <p:cNvPr id="3" name="Content Placeholder 2">
            <a:extLst>
              <a:ext uri="{FF2B5EF4-FFF2-40B4-BE49-F238E27FC236}">
                <a16:creationId xmlns:a16="http://schemas.microsoft.com/office/drawing/2014/main" id="{5826B2FA-234A-4D41-844E-FD1DBE3565DF}"/>
              </a:ext>
            </a:extLst>
          </p:cNvPr>
          <p:cNvSpPr>
            <a:spLocks noGrp="1"/>
          </p:cNvSpPr>
          <p:nvPr>
            <p:ph idx="1"/>
          </p:nvPr>
        </p:nvSpPr>
        <p:spPr/>
        <p:txBody>
          <a:bodyPr/>
          <a:lstStyle/>
          <a:p>
            <a:r>
              <a:rPr lang="ro-RO"/>
              <a:t>Conexiunile EC, BC și CC, factorul de amplificare în curent fiind </a:t>
            </a:r>
            <a:r>
              <a:rPr lang="el-GR" b="1">
                <a:highlight>
                  <a:srgbClr val="FFFF00"/>
                </a:highlight>
                <a:latin typeface="Times New Roman" panose="02020603050405020304" pitchFamily="18" charset="0"/>
                <a:cs typeface="Times New Roman" panose="02020603050405020304" pitchFamily="18" charset="0"/>
              </a:rPr>
              <a:t>β</a:t>
            </a:r>
            <a:endParaRPr lang="ro-RO" b="1">
              <a:highlight>
                <a:srgbClr val="FFFF00"/>
              </a:highlight>
            </a:endParaRPr>
          </a:p>
          <a:p>
            <a:endParaRPr lang="ro-RO"/>
          </a:p>
          <a:p>
            <a:endParaRPr lang="ro-RO"/>
          </a:p>
          <a:p>
            <a:endParaRPr lang="ro-RO"/>
          </a:p>
          <a:p>
            <a:r>
              <a:rPr lang="ro-RO"/>
              <a:t>Conexiunea BC, factorul de amplificare în curent fiind </a:t>
            </a:r>
            <a:r>
              <a:rPr lang="ro-RO" b="1">
                <a:highlight>
                  <a:srgbClr val="FFFF00"/>
                </a:highlight>
                <a:sym typeface="Symbol" panose="05050102010706020507" pitchFamily="18" charset="2"/>
              </a:rPr>
              <a:t></a:t>
            </a:r>
            <a:endParaRPr lang="ro-RO" b="1">
              <a:highlight>
                <a:srgbClr val="FFFF00"/>
              </a:highlight>
            </a:endParaRPr>
          </a:p>
        </p:txBody>
      </p:sp>
      <p:sp>
        <p:nvSpPr>
          <p:cNvPr id="4" name="Date Placeholder 3">
            <a:extLst>
              <a:ext uri="{FF2B5EF4-FFF2-40B4-BE49-F238E27FC236}">
                <a16:creationId xmlns:a16="http://schemas.microsoft.com/office/drawing/2014/main" id="{190BC49C-AC5E-4665-ADB6-A45FD0816658}"/>
              </a:ext>
            </a:extLst>
          </p:cNvPr>
          <p:cNvSpPr>
            <a:spLocks noGrp="1"/>
          </p:cNvSpPr>
          <p:nvPr>
            <p:ph type="dt" sz="half" idx="10"/>
          </p:nvPr>
        </p:nvSpPr>
        <p:spPr/>
        <p:txBody>
          <a:bodyPr/>
          <a:lstStyle/>
          <a:p>
            <a:pPr>
              <a:defRPr/>
            </a:pPr>
            <a:fld id="{00BB91E0-983C-4B0A-9E33-32A5098EEF3B}" type="datetime1">
              <a:rPr lang="en-US" smtClean="0"/>
              <a:t>10/30/2020</a:t>
            </a:fld>
            <a:endParaRPr lang="en-US"/>
          </a:p>
        </p:txBody>
      </p:sp>
      <p:sp>
        <p:nvSpPr>
          <p:cNvPr id="5" name="Footer Placeholder 4">
            <a:extLst>
              <a:ext uri="{FF2B5EF4-FFF2-40B4-BE49-F238E27FC236}">
                <a16:creationId xmlns:a16="http://schemas.microsoft.com/office/drawing/2014/main" id="{09F23D94-7DB4-4766-952A-BCA8C5B564C1}"/>
              </a:ext>
            </a:extLst>
          </p:cNvPr>
          <p:cNvSpPr>
            <a:spLocks noGrp="1"/>
          </p:cNvSpPr>
          <p:nvPr>
            <p:ph type="ftr" sz="quarter" idx="11"/>
          </p:nvPr>
        </p:nvSpPr>
        <p:spPr/>
        <p:txBody>
          <a:bodyPr/>
          <a:lstStyle/>
          <a:p>
            <a:pPr>
              <a:defRPr/>
            </a:pPr>
            <a:r>
              <a:rPr lang="en-US"/>
              <a:t>DE-Cursul 4</a:t>
            </a:r>
          </a:p>
        </p:txBody>
      </p:sp>
      <p:sp>
        <p:nvSpPr>
          <p:cNvPr id="6" name="Slide Number Placeholder 5">
            <a:extLst>
              <a:ext uri="{FF2B5EF4-FFF2-40B4-BE49-F238E27FC236}">
                <a16:creationId xmlns:a16="http://schemas.microsoft.com/office/drawing/2014/main" id="{D720A341-06ED-4094-90DF-BC6F4F4A7D88}"/>
              </a:ext>
            </a:extLst>
          </p:cNvPr>
          <p:cNvSpPr>
            <a:spLocks noGrp="1"/>
          </p:cNvSpPr>
          <p:nvPr>
            <p:ph type="sldNum" sz="quarter" idx="12"/>
          </p:nvPr>
        </p:nvSpPr>
        <p:spPr/>
        <p:txBody>
          <a:bodyPr/>
          <a:lstStyle/>
          <a:p>
            <a:pPr>
              <a:defRPr/>
            </a:pPr>
            <a:fld id="{34483B63-4989-48F4-8271-5950D8DDD753}" type="slidenum">
              <a:rPr lang="en-US" smtClean="0"/>
              <a:pPr>
                <a:defRPr/>
              </a:pPr>
              <a:t>35</a:t>
            </a:fld>
            <a:endParaRPr lang="en-US"/>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FC8737E8-CE76-445E-802A-576597E3E6CA}"/>
                  </a:ext>
                </a:extLst>
              </p:cNvPr>
              <p:cNvSpPr txBox="1"/>
              <p:nvPr/>
            </p:nvSpPr>
            <p:spPr>
              <a:xfrm>
                <a:off x="3631095" y="2576592"/>
                <a:ext cx="4929810" cy="97624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ro-RO" sz="2800" i="1">
                              <a:solidFill>
                                <a:srgbClr val="000000"/>
                              </a:solidFill>
                              <a:latin typeface="Cambria Math" panose="02040503050406030204" pitchFamily="18" charset="0"/>
                            </a:rPr>
                          </m:ctrlPr>
                        </m:dPr>
                        <m:e>
                          <m:eqArr>
                            <m:eqArrPr>
                              <m:ctrlPr>
                                <a:rPr lang="ro-RO" sz="2800" i="1">
                                  <a:solidFill>
                                    <a:srgbClr val="000000"/>
                                  </a:solidFill>
                                  <a:latin typeface="Cambria Math" panose="02040503050406030204" pitchFamily="18" charset="0"/>
                                </a:rPr>
                              </m:ctrlPr>
                            </m:eqArrPr>
                            <m:e>
                              <m:r>
                                <a:rPr lang="ro-RO" sz="2800" i="1">
                                  <a:solidFill>
                                    <a:srgbClr val="000000"/>
                                  </a:solidFill>
                                  <a:latin typeface="Cambria Math" panose="02040503050406030204" pitchFamily="18" charset="0"/>
                                </a:rPr>
                                <m:t>&amp;</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𝐸</m:t>
                                  </m:r>
                                </m:sub>
                              </m:sSub>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𝐵</m:t>
                                  </m:r>
                                </m:sub>
                              </m:sSub>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𝐶</m:t>
                                  </m:r>
                                </m:sub>
                              </m:sSub>
                            </m:e>
                            <m:e>
                              <m:r>
                                <a:rPr lang="ro-RO" sz="2800" i="1">
                                  <a:solidFill>
                                    <a:srgbClr val="000000"/>
                                  </a:solidFill>
                                  <a:latin typeface="Cambria Math" panose="02040503050406030204" pitchFamily="18" charset="0"/>
                                </a:rPr>
                                <m:t>&amp;</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𝐶</m:t>
                                  </m:r>
                                </m:sub>
                              </m:sSub>
                              <m:r>
                                <a:rPr lang="ro-RO" sz="2800" i="1">
                                  <a:solidFill>
                                    <a:srgbClr val="000000"/>
                                  </a:solidFill>
                                  <a:latin typeface="Cambria Math" panose="02040503050406030204" pitchFamily="18" charset="0"/>
                                </a:rPr>
                                <m:t>=</m:t>
                              </m:r>
                              <m:r>
                                <a:rPr lang="ro-RO" sz="2800" i="1">
                                  <a:solidFill>
                                    <a:srgbClr val="000000"/>
                                  </a:solidFill>
                                  <a:latin typeface="Cambria Math" panose="02040503050406030204" pitchFamily="18" charset="0"/>
                                </a:rPr>
                                <m:t>𝛽</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𝐵</m:t>
                                  </m:r>
                                </m:sub>
                              </m:sSub>
                            </m:e>
                          </m:eqArr>
                        </m:e>
                      </m:d>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𝐸</m:t>
                          </m:r>
                        </m:sub>
                      </m:sSub>
                      <m:r>
                        <a:rPr lang="ro-RO" sz="2800" i="1">
                          <a:solidFill>
                            <a:srgbClr val="000000"/>
                          </a:solidFill>
                          <a:latin typeface="Cambria Math" panose="02040503050406030204" pitchFamily="18" charset="0"/>
                        </a:rPr>
                        <m:t>=</m:t>
                      </m:r>
                      <m:d>
                        <m:dPr>
                          <m:ctrlPr>
                            <a:rPr lang="ro-RO" sz="2800" i="1">
                              <a:solidFill>
                                <a:srgbClr val="000000"/>
                              </a:solidFill>
                              <a:latin typeface="Cambria Math" panose="02040503050406030204" pitchFamily="18" charset="0"/>
                            </a:rPr>
                          </m:ctrlPr>
                        </m:dPr>
                        <m:e>
                          <m:r>
                            <a:rPr lang="ro-RO" sz="2800" i="1">
                              <a:solidFill>
                                <a:srgbClr val="000000"/>
                              </a:solidFill>
                              <a:latin typeface="Cambria Math" panose="02040503050406030204" pitchFamily="18" charset="0"/>
                            </a:rPr>
                            <m:t>𝛽</m:t>
                          </m:r>
                          <m:r>
                            <a:rPr lang="ro-RO" sz="2800" i="1">
                              <a:solidFill>
                                <a:srgbClr val="000000"/>
                              </a:solidFill>
                              <a:latin typeface="Cambria Math" panose="02040503050406030204" pitchFamily="18" charset="0"/>
                            </a:rPr>
                            <m:t>+</m:t>
                          </m:r>
                          <m:r>
                            <a:rPr lang="ro-RO" sz="2800" i="1">
                              <a:solidFill>
                                <a:srgbClr val="000000"/>
                              </a:solidFill>
                              <a:latin typeface="Cambria Math" panose="02040503050406030204" pitchFamily="18" charset="0"/>
                            </a:rPr>
                            <m:t>1</m:t>
                          </m:r>
                        </m:e>
                      </m:d>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𝐵</m:t>
                          </m:r>
                        </m:sub>
                      </m:sSub>
                    </m:oMath>
                  </m:oMathPara>
                </a14:m>
                <a:endParaRPr lang="ro-RO"/>
              </a:p>
            </p:txBody>
          </p:sp>
        </mc:Choice>
        <mc:Fallback xmlns="">
          <p:sp>
            <p:nvSpPr>
              <p:cNvPr id="7" name="Object 6">
                <a:extLst>
                  <a:ext uri="{FF2B5EF4-FFF2-40B4-BE49-F238E27FC236}">
                    <a16:creationId xmlns:a16="http://schemas.microsoft.com/office/drawing/2014/main" id="{FC8737E8-CE76-445E-802A-576597E3E6CA}"/>
                  </a:ext>
                </a:extLst>
              </p:cNvPr>
              <p:cNvSpPr txBox="1">
                <a:spLocks noRot="1" noChangeAspect="1" noMove="1" noResize="1" noEditPoints="1" noAdjustHandles="1" noChangeArrowheads="1" noChangeShapeType="1" noTextEdit="1"/>
              </p:cNvSpPr>
              <p:nvPr/>
            </p:nvSpPr>
            <p:spPr>
              <a:xfrm>
                <a:off x="3631095" y="2576592"/>
                <a:ext cx="4929810" cy="976244"/>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3F49D469-58AC-4AD1-904D-C927F145C621}"/>
                  </a:ext>
                </a:extLst>
              </p:cNvPr>
              <p:cNvSpPr txBox="1"/>
              <p:nvPr/>
            </p:nvSpPr>
            <p:spPr>
              <a:xfrm>
                <a:off x="3934239" y="4539974"/>
                <a:ext cx="4323522" cy="97624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ro-RO" sz="2800" i="1">
                              <a:solidFill>
                                <a:srgbClr val="000000"/>
                              </a:solidFill>
                              <a:latin typeface="Cambria Math" panose="02040503050406030204" pitchFamily="18" charset="0"/>
                            </a:rPr>
                          </m:ctrlPr>
                        </m:dPr>
                        <m:e>
                          <m:eqArr>
                            <m:eqArrPr>
                              <m:ctrlPr>
                                <a:rPr lang="ro-RO" sz="2800" i="1">
                                  <a:solidFill>
                                    <a:srgbClr val="000000"/>
                                  </a:solidFill>
                                  <a:latin typeface="Cambria Math" panose="02040503050406030204" pitchFamily="18" charset="0"/>
                                </a:rPr>
                              </m:ctrlPr>
                            </m:eqArrPr>
                            <m:e>
                              <m:r>
                                <a:rPr lang="ro-RO" sz="2800" i="1">
                                  <a:solidFill>
                                    <a:srgbClr val="000000"/>
                                  </a:solidFill>
                                  <a:latin typeface="Cambria Math" panose="02040503050406030204" pitchFamily="18" charset="0"/>
                                </a:rPr>
                                <m:t>&amp;</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𝐸</m:t>
                                  </m:r>
                                </m:sub>
                              </m:sSub>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𝐵</m:t>
                                  </m:r>
                                </m:sub>
                              </m:sSub>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𝐶</m:t>
                                  </m:r>
                                </m:sub>
                              </m:sSub>
                            </m:e>
                            <m:e>
                              <m:r>
                                <a:rPr lang="ro-RO" sz="2800" i="1">
                                  <a:solidFill>
                                    <a:srgbClr val="000000"/>
                                  </a:solidFill>
                                  <a:latin typeface="Cambria Math" panose="02040503050406030204" pitchFamily="18" charset="0"/>
                                </a:rPr>
                                <m:t>&amp;</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𝐶</m:t>
                                  </m:r>
                                </m:sub>
                              </m:sSub>
                              <m:r>
                                <a:rPr lang="ro-RO" sz="2800" i="1">
                                  <a:solidFill>
                                    <a:srgbClr val="000000"/>
                                  </a:solidFill>
                                  <a:latin typeface="Cambria Math" panose="02040503050406030204" pitchFamily="18" charset="0"/>
                                </a:rPr>
                                <m:t>=</m:t>
                              </m:r>
                              <m:r>
                                <a:rPr lang="ro-RO" sz="2800" i="1">
                                  <a:solidFill>
                                    <a:srgbClr val="000000"/>
                                  </a:solidFill>
                                  <a:latin typeface="Cambria Math" panose="02040503050406030204" pitchFamily="18" charset="0"/>
                                </a:rPr>
                                <m:t>𝛼</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𝐸</m:t>
                                  </m:r>
                                </m:sub>
                              </m:sSub>
                            </m:e>
                          </m:eqArr>
                        </m:e>
                      </m:d>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𝐸</m:t>
                          </m:r>
                        </m:sub>
                      </m:sSub>
                      <m:r>
                        <a:rPr lang="ro-RO" sz="2800" i="1">
                          <a:solidFill>
                            <a:srgbClr val="000000"/>
                          </a:solidFill>
                          <a:latin typeface="Cambria Math" panose="02040503050406030204" pitchFamily="18" charset="0"/>
                        </a:rPr>
                        <m:t>=</m:t>
                      </m:r>
                      <m:f>
                        <m:fPr>
                          <m:ctrlPr>
                            <a:rPr lang="ro-RO" sz="2800" i="1">
                              <a:solidFill>
                                <a:srgbClr val="000000"/>
                              </a:solidFill>
                              <a:latin typeface="Cambria Math" panose="02040503050406030204" pitchFamily="18" charset="0"/>
                            </a:rPr>
                          </m:ctrlPr>
                        </m:fPr>
                        <m:num>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𝐵</m:t>
                              </m:r>
                            </m:sub>
                          </m:sSub>
                        </m:num>
                        <m:den>
                          <m:r>
                            <a:rPr lang="ro-RO" sz="2800" i="1">
                              <a:solidFill>
                                <a:srgbClr val="000000"/>
                              </a:solidFill>
                              <a:latin typeface="Cambria Math" panose="02040503050406030204" pitchFamily="18" charset="0"/>
                            </a:rPr>
                            <m:t>1</m:t>
                          </m:r>
                          <m:r>
                            <a:rPr lang="ro-RO" sz="2800" i="1">
                              <a:solidFill>
                                <a:srgbClr val="000000"/>
                              </a:solidFill>
                              <a:latin typeface="Cambria Math" panose="02040503050406030204" pitchFamily="18" charset="0"/>
                            </a:rPr>
                            <m:t>−</m:t>
                          </m:r>
                          <m:r>
                            <a:rPr lang="ro-RO" sz="2800" i="1">
                              <a:solidFill>
                                <a:srgbClr val="000000"/>
                              </a:solidFill>
                              <a:latin typeface="Cambria Math" panose="02040503050406030204" pitchFamily="18" charset="0"/>
                            </a:rPr>
                            <m:t>𝛼</m:t>
                          </m:r>
                        </m:den>
                      </m:f>
                    </m:oMath>
                  </m:oMathPara>
                </a14:m>
                <a:endParaRPr lang="ro-RO" sz="2800"/>
              </a:p>
            </p:txBody>
          </p:sp>
        </mc:Choice>
        <mc:Fallback xmlns="">
          <p:sp>
            <p:nvSpPr>
              <p:cNvPr id="8" name="Object 7">
                <a:extLst>
                  <a:ext uri="{FF2B5EF4-FFF2-40B4-BE49-F238E27FC236}">
                    <a16:creationId xmlns:a16="http://schemas.microsoft.com/office/drawing/2014/main" id="{3F49D469-58AC-4AD1-904D-C927F145C621}"/>
                  </a:ext>
                </a:extLst>
              </p:cNvPr>
              <p:cNvSpPr txBox="1">
                <a:spLocks noRot="1" noChangeAspect="1" noMove="1" noResize="1" noEditPoints="1" noAdjustHandles="1" noChangeArrowheads="1" noChangeShapeType="1" noTextEdit="1"/>
              </p:cNvSpPr>
              <p:nvPr/>
            </p:nvSpPr>
            <p:spPr>
              <a:xfrm>
                <a:off x="3934239" y="4539974"/>
                <a:ext cx="4323522" cy="976244"/>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1819669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defRPr/>
            </a:pPr>
            <a:r>
              <a:rPr lang="ro-RO" b="1">
                <a:latin typeface="+mn-lt"/>
              </a:rPr>
              <a:t>Scheme echivalente de c.a.</a:t>
            </a:r>
            <a:endParaRPr lang="en-US" sz="6600" b="1">
              <a:latin typeface="+mn-lt"/>
            </a:endParaRPr>
          </a:p>
        </p:txBody>
      </p:sp>
      <p:sp>
        <p:nvSpPr>
          <p:cNvPr id="29698" name="Content Placeholder 1"/>
          <p:cNvSpPr>
            <a:spLocks noGrp="1"/>
          </p:cNvSpPr>
          <p:nvPr>
            <p:ph idx="1"/>
          </p:nvPr>
        </p:nvSpPr>
        <p:spPr/>
        <p:txBody>
          <a:bodyPr/>
          <a:lstStyle/>
          <a:p>
            <a:pPr eaLnBrk="1" hangingPunct="1"/>
            <a:r>
              <a:rPr lang="ro-RO"/>
              <a:t>Pe schemele echivalente de c.a. se ține seama de următoarele aspecte:</a:t>
            </a:r>
            <a:endParaRPr lang="en-US"/>
          </a:p>
          <a:p>
            <a:pPr marL="849313" lvl="1" indent="-457200">
              <a:buFont typeface="Lucida Sans Unicode" pitchFamily="34" charset="0"/>
              <a:buAutoNum type="arabicPeriod"/>
            </a:pPr>
            <a:r>
              <a:rPr lang="en-US"/>
              <a:t>Condensatoarele din circuit se </a:t>
            </a:r>
            <a:r>
              <a:rPr lang="ro-RO"/>
              <a:t>î</a:t>
            </a:r>
            <a:r>
              <a:rPr lang="en-US"/>
              <a:t>nlocuiesc cu scurtcircuit (dac</a:t>
            </a:r>
            <a:r>
              <a:rPr lang="ro-RO"/>
              <a:t>ă</a:t>
            </a:r>
            <a:r>
              <a:rPr lang="en-US"/>
              <a:t> nu se precizeaz</a:t>
            </a:r>
            <a:r>
              <a:rPr lang="ro-RO"/>
              <a:t>ă</a:t>
            </a:r>
            <a:r>
              <a:rPr lang="en-US"/>
              <a:t> altfel);</a:t>
            </a:r>
          </a:p>
          <a:p>
            <a:pPr marL="849313" lvl="1" indent="-457200">
              <a:buFont typeface="Lucida Sans Unicode" pitchFamily="34" charset="0"/>
              <a:buAutoNum type="arabicPeriod"/>
            </a:pPr>
            <a:r>
              <a:rPr lang="en-US"/>
              <a:t>Bateria de alimentare de c.c. se </a:t>
            </a:r>
            <a:r>
              <a:rPr lang="ro-RO"/>
              <a:t>pasivizează. Dacă sursa de c.c. este ideală, </a:t>
            </a:r>
            <a:r>
              <a:rPr lang="en-US"/>
              <a:t>bateria de c.c se </a:t>
            </a:r>
            <a:r>
              <a:rPr lang="ro-RO"/>
              <a:t>î</a:t>
            </a:r>
            <a:r>
              <a:rPr lang="en-US"/>
              <a:t>nlocuie</a:t>
            </a:r>
            <a:r>
              <a:rPr lang="ro-RO"/>
              <a:t>ş</a:t>
            </a:r>
            <a:r>
              <a:rPr lang="en-US"/>
              <a:t>te cu scurtcircuit.</a:t>
            </a:r>
          </a:p>
        </p:txBody>
      </p:sp>
      <p:sp>
        <p:nvSpPr>
          <p:cNvPr id="26627"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70E2A3A-7560-4A87-B9FB-30D9A2468E4F}" type="datetime1">
              <a:rPr lang="en-US" smtClean="0"/>
              <a:t>10/30/2020</a:t>
            </a:fld>
            <a:endParaRPr lang="en-US"/>
          </a:p>
        </p:txBody>
      </p:sp>
      <p:sp>
        <p:nvSpPr>
          <p:cNvPr id="2662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6629"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520D37B-8F6C-4052-AECA-A03CB5AAAFAD}" type="slidenum">
              <a:rPr lang="en-US" smtClean="0"/>
              <a:pPr>
                <a:defRPr/>
              </a:pPr>
              <a:t>36</a:t>
            </a:fld>
            <a:endParaRPr lang="en-US"/>
          </a:p>
        </p:txBody>
      </p:sp>
      <p:pic>
        <p:nvPicPr>
          <p:cNvPr id="2" name="Picture 1">
            <a:extLst>
              <a:ext uri="{FF2B5EF4-FFF2-40B4-BE49-F238E27FC236}">
                <a16:creationId xmlns:a16="http://schemas.microsoft.com/office/drawing/2014/main" id="{18645917-7C8E-4056-877B-91E9330F05EA}"/>
              </a:ext>
            </a:extLst>
          </p:cNvPr>
          <p:cNvPicPr>
            <a:picLocks noChangeAspect="1"/>
          </p:cNvPicPr>
          <p:nvPr/>
        </p:nvPicPr>
        <p:blipFill>
          <a:blip r:embed="rId2"/>
          <a:stretch>
            <a:fillRect/>
          </a:stretch>
        </p:blipFill>
        <p:spPr>
          <a:xfrm>
            <a:off x="1671637" y="4462463"/>
            <a:ext cx="8848725" cy="1714500"/>
          </a:xfrm>
          <a:prstGeom prst="rect">
            <a:avLst/>
          </a:prstGeom>
        </p:spPr>
      </p:pic>
    </p:spTree>
    <p:extLst>
      <p:ext uri="{BB962C8B-B14F-4D97-AF65-F5344CB8AC3E}">
        <p14:creationId xmlns:p14="http://schemas.microsoft.com/office/powerpoint/2010/main" val="3644775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Scheme echivalente de c.a.</a:t>
            </a:r>
            <a:endParaRPr lang="en-US" sz="3200">
              <a:latin typeface="UT Sans" panose="00000500000000000000" pitchFamily="50" charset="0"/>
            </a:endParaRPr>
          </a:p>
        </p:txBody>
      </p:sp>
      <p:sp>
        <p:nvSpPr>
          <p:cNvPr id="30722" name="Content Placeholder 1"/>
          <p:cNvSpPr>
            <a:spLocks noGrp="1"/>
          </p:cNvSpPr>
          <p:nvPr>
            <p:ph idx="1"/>
          </p:nvPr>
        </p:nvSpPr>
        <p:spPr/>
        <p:txBody>
          <a:bodyPr/>
          <a:lstStyle/>
          <a:p>
            <a:pPr algn="ctr" eaLnBrk="1" hangingPunct="1">
              <a:buFont typeface="Wingdings 3" pitchFamily="18" charset="2"/>
              <a:buNone/>
            </a:pPr>
            <a:r>
              <a:rPr lang="en-US" b="1"/>
              <a:t>Conexiunea </a:t>
            </a:r>
            <a:r>
              <a:rPr lang="ro-RO" b="1"/>
              <a:t>EC</a:t>
            </a:r>
            <a:endParaRPr lang="en-US" b="1"/>
          </a:p>
        </p:txBody>
      </p:sp>
      <p:sp>
        <p:nvSpPr>
          <p:cNvPr id="27651"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6CCD6E70-E85E-4F90-AAF9-FE88CDB8FFF3}" type="datetime1">
              <a:rPr lang="en-US" smtClean="0"/>
              <a:t>10/30/2020</a:t>
            </a:fld>
            <a:endParaRPr lang="en-US"/>
          </a:p>
        </p:txBody>
      </p:sp>
      <p:sp>
        <p:nvSpPr>
          <p:cNvPr id="2765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7653"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8B0F085-887C-4CF3-87DC-8A126B2EA7A4}" type="slidenum">
              <a:rPr lang="en-US" smtClean="0"/>
              <a:pPr>
                <a:defRPr/>
              </a:pPr>
              <a:t>37</a:t>
            </a:fld>
            <a:endParaRPr lang="en-US"/>
          </a:p>
        </p:txBody>
      </p:sp>
      <p:pic>
        <p:nvPicPr>
          <p:cNvPr id="4" name="Picture 3">
            <a:extLst>
              <a:ext uri="{FF2B5EF4-FFF2-40B4-BE49-F238E27FC236}">
                <a16:creationId xmlns:a16="http://schemas.microsoft.com/office/drawing/2014/main" id="{5B713E1E-8545-4641-A862-26C7A81703E8}"/>
              </a:ext>
            </a:extLst>
          </p:cNvPr>
          <p:cNvPicPr>
            <a:picLocks noChangeAspect="1"/>
          </p:cNvPicPr>
          <p:nvPr/>
        </p:nvPicPr>
        <p:blipFill>
          <a:blip r:embed="rId2"/>
          <a:stretch>
            <a:fillRect/>
          </a:stretch>
        </p:blipFill>
        <p:spPr>
          <a:xfrm>
            <a:off x="2000250" y="2609298"/>
            <a:ext cx="8191500" cy="3429000"/>
          </a:xfrm>
          <a:prstGeom prst="rect">
            <a:avLst/>
          </a:prstGeom>
        </p:spPr>
      </p:pic>
    </p:spTree>
    <p:extLst>
      <p:ext uri="{BB962C8B-B14F-4D97-AF65-F5344CB8AC3E}">
        <p14:creationId xmlns:p14="http://schemas.microsoft.com/office/powerpoint/2010/main" val="1148322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Scheme echivalente de c.a.</a:t>
            </a:r>
            <a:endParaRPr lang="en-US" sz="3200">
              <a:latin typeface="UT Sans" panose="00000500000000000000" pitchFamily="50" charset="0"/>
            </a:endParaRPr>
          </a:p>
        </p:txBody>
      </p:sp>
      <p:sp>
        <p:nvSpPr>
          <p:cNvPr id="31746" name="Content Placeholder 1"/>
          <p:cNvSpPr>
            <a:spLocks noGrp="1"/>
          </p:cNvSpPr>
          <p:nvPr>
            <p:ph idx="1"/>
          </p:nvPr>
        </p:nvSpPr>
        <p:spPr/>
        <p:txBody>
          <a:bodyPr/>
          <a:lstStyle/>
          <a:p>
            <a:pPr algn="ctr" eaLnBrk="1" hangingPunct="1">
              <a:buFont typeface="Wingdings 3" pitchFamily="18" charset="2"/>
              <a:buNone/>
            </a:pPr>
            <a:r>
              <a:rPr lang="en-US" b="1"/>
              <a:t>Conexiunea B</a:t>
            </a:r>
            <a:r>
              <a:rPr lang="ro-RO" b="1"/>
              <a:t>C</a:t>
            </a:r>
            <a:endParaRPr lang="en-US" b="1"/>
          </a:p>
        </p:txBody>
      </p:sp>
      <p:sp>
        <p:nvSpPr>
          <p:cNvPr id="28675"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7351118E-91F0-455E-8365-D4D2DF1DF417}" type="datetime1">
              <a:rPr lang="en-US" smtClean="0"/>
              <a:t>10/30/2020</a:t>
            </a:fld>
            <a:endParaRPr lang="en-US"/>
          </a:p>
        </p:txBody>
      </p:sp>
      <p:sp>
        <p:nvSpPr>
          <p:cNvPr id="2867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8677"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C8A83D3-D829-4EED-861C-7EAD36A70658}" type="slidenum">
              <a:rPr lang="en-US" smtClean="0"/>
              <a:pPr>
                <a:defRPr/>
              </a:pPr>
              <a:t>38</a:t>
            </a:fld>
            <a:endParaRPr lang="en-US"/>
          </a:p>
        </p:txBody>
      </p:sp>
      <p:pic>
        <p:nvPicPr>
          <p:cNvPr id="2" name="Picture 1">
            <a:extLst>
              <a:ext uri="{FF2B5EF4-FFF2-40B4-BE49-F238E27FC236}">
                <a16:creationId xmlns:a16="http://schemas.microsoft.com/office/drawing/2014/main" id="{EA2C052D-003F-45FF-807D-C8669A16BA8B}"/>
              </a:ext>
            </a:extLst>
          </p:cNvPr>
          <p:cNvPicPr>
            <a:picLocks noChangeAspect="1"/>
          </p:cNvPicPr>
          <p:nvPr/>
        </p:nvPicPr>
        <p:blipFill>
          <a:blip r:embed="rId2"/>
          <a:stretch>
            <a:fillRect/>
          </a:stretch>
        </p:blipFill>
        <p:spPr>
          <a:xfrm>
            <a:off x="2114550" y="2530752"/>
            <a:ext cx="7962900" cy="3343275"/>
          </a:xfrm>
          <a:prstGeom prst="rect">
            <a:avLst/>
          </a:prstGeom>
        </p:spPr>
      </p:pic>
    </p:spTree>
    <p:extLst>
      <p:ext uri="{BB962C8B-B14F-4D97-AF65-F5344CB8AC3E}">
        <p14:creationId xmlns:p14="http://schemas.microsoft.com/office/powerpoint/2010/main" val="2035280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Scheme echivalente de c.a.</a:t>
            </a:r>
            <a:endParaRPr lang="en-US" sz="3200">
              <a:latin typeface="UT Sans" panose="00000500000000000000" pitchFamily="50" charset="0"/>
            </a:endParaRPr>
          </a:p>
        </p:txBody>
      </p:sp>
      <p:sp>
        <p:nvSpPr>
          <p:cNvPr id="32770" name="Content Placeholder 1"/>
          <p:cNvSpPr>
            <a:spLocks noGrp="1"/>
          </p:cNvSpPr>
          <p:nvPr>
            <p:ph idx="1"/>
          </p:nvPr>
        </p:nvSpPr>
        <p:spPr/>
        <p:txBody>
          <a:bodyPr/>
          <a:lstStyle/>
          <a:p>
            <a:pPr algn="ctr" eaLnBrk="1" hangingPunct="1">
              <a:buNone/>
            </a:pPr>
            <a:r>
              <a:rPr lang="en-US"/>
              <a:t> </a:t>
            </a:r>
            <a:r>
              <a:rPr lang="en-US" b="1"/>
              <a:t>Conexiunea C</a:t>
            </a:r>
            <a:r>
              <a:rPr lang="ro-RO" b="1"/>
              <a:t>C</a:t>
            </a:r>
            <a:endParaRPr lang="en-US" b="1"/>
          </a:p>
        </p:txBody>
      </p:sp>
      <p:sp>
        <p:nvSpPr>
          <p:cNvPr id="29699"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A2092A2-3662-447C-A152-1B4E1C67B443}" type="datetime1">
              <a:rPr lang="en-US" smtClean="0"/>
              <a:t>10/30/2020</a:t>
            </a:fld>
            <a:endParaRPr lang="en-US"/>
          </a:p>
        </p:txBody>
      </p:sp>
      <p:sp>
        <p:nvSpPr>
          <p:cNvPr id="2970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9701"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E5A73AE-B566-4E58-B9F6-2DF111DE3068}" type="slidenum">
              <a:rPr lang="en-US" smtClean="0"/>
              <a:pPr>
                <a:defRPr/>
              </a:pPr>
              <a:t>39</a:t>
            </a:fld>
            <a:endParaRPr lang="en-US"/>
          </a:p>
        </p:txBody>
      </p:sp>
      <p:pic>
        <p:nvPicPr>
          <p:cNvPr id="2" name="Picture 1">
            <a:extLst>
              <a:ext uri="{FF2B5EF4-FFF2-40B4-BE49-F238E27FC236}">
                <a16:creationId xmlns:a16="http://schemas.microsoft.com/office/drawing/2014/main" id="{F34A89CF-0DFF-4DB2-9548-270CC836F259}"/>
              </a:ext>
            </a:extLst>
          </p:cNvPr>
          <p:cNvPicPr>
            <a:picLocks noChangeAspect="1"/>
          </p:cNvPicPr>
          <p:nvPr/>
        </p:nvPicPr>
        <p:blipFill>
          <a:blip r:embed="rId2"/>
          <a:stretch>
            <a:fillRect/>
          </a:stretch>
        </p:blipFill>
        <p:spPr>
          <a:xfrm>
            <a:off x="2352675" y="2514601"/>
            <a:ext cx="7486650" cy="3476625"/>
          </a:xfrm>
          <a:prstGeom prst="rect">
            <a:avLst/>
          </a:prstGeom>
        </p:spPr>
      </p:pic>
    </p:spTree>
    <p:extLst>
      <p:ext uri="{BB962C8B-B14F-4D97-AF65-F5344CB8AC3E}">
        <p14:creationId xmlns:p14="http://schemas.microsoft.com/office/powerpoint/2010/main" val="1587154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b="1">
                <a:latin typeface="+mn-lt"/>
              </a:rPr>
              <a:t>Introducere</a:t>
            </a:r>
          </a:p>
        </p:txBody>
      </p:sp>
      <p:sp>
        <p:nvSpPr>
          <p:cNvPr id="23554" name="Content Placeholder 1"/>
          <p:cNvSpPr>
            <a:spLocks noGrp="1"/>
          </p:cNvSpPr>
          <p:nvPr>
            <p:ph idx="1"/>
          </p:nvPr>
        </p:nvSpPr>
        <p:spPr/>
        <p:txBody>
          <a:bodyPr/>
          <a:lstStyle/>
          <a:p>
            <a:pPr eaLnBrk="1" hangingPunct="1"/>
            <a:r>
              <a:rPr lang="ro-RO"/>
              <a:t>Inventatorii TB</a:t>
            </a:r>
            <a:r>
              <a:rPr lang="en-US"/>
              <a:t> cu contact punctiform</a:t>
            </a:r>
          </a:p>
        </p:txBody>
      </p:sp>
      <p:sp>
        <p:nvSpPr>
          <p:cNvPr id="4" name="Date Placeholder 3"/>
          <p:cNvSpPr>
            <a:spLocks noGrp="1"/>
          </p:cNvSpPr>
          <p:nvPr>
            <p:ph type="dt" sz="half" idx="10"/>
          </p:nvPr>
        </p:nvSpPr>
        <p:spPr/>
        <p:txBody>
          <a:bodyPr/>
          <a:lstStyle/>
          <a:p>
            <a:pPr>
              <a:defRPr/>
            </a:pPr>
            <a:fld id="{8F2B0BBE-9179-4CAB-BA13-CA38A100E1F0}" type="datetime1">
              <a:rPr lang="en-US" smtClean="0"/>
              <a:t>10/30/2020</a:t>
            </a:fld>
            <a:endParaRPr lang="en-US"/>
          </a:p>
        </p:txBody>
      </p:sp>
      <p:sp>
        <p:nvSpPr>
          <p:cNvPr id="5" name="Footer Placeholder 4"/>
          <p:cNvSpPr>
            <a:spLocks noGrp="1"/>
          </p:cNvSpPr>
          <p:nvPr>
            <p:ph type="ftr" sz="quarter" idx="11"/>
          </p:nvPr>
        </p:nvSpPr>
        <p:spPr/>
        <p:txBody>
          <a:bodyPr/>
          <a:lstStyle/>
          <a:p>
            <a:pPr>
              <a:defRPr/>
            </a:pPr>
            <a:r>
              <a:rPr lang="en-US"/>
              <a:t>DE-Cursul 4</a:t>
            </a:r>
          </a:p>
        </p:txBody>
      </p:sp>
      <p:sp>
        <p:nvSpPr>
          <p:cNvPr id="6" name="Slide Number Placeholder 5"/>
          <p:cNvSpPr>
            <a:spLocks noGrp="1"/>
          </p:cNvSpPr>
          <p:nvPr>
            <p:ph type="sldNum" sz="quarter" idx="12"/>
          </p:nvPr>
        </p:nvSpPr>
        <p:spPr/>
        <p:txBody>
          <a:bodyPr/>
          <a:lstStyle/>
          <a:p>
            <a:pPr>
              <a:defRPr/>
            </a:pPr>
            <a:fld id="{2A4A69BB-504D-4ED7-9AB3-BD4676A3D74C}" type="slidenum">
              <a:rPr lang="en-US" smtClean="0"/>
              <a:pPr>
                <a:defRPr/>
              </a:pPr>
              <a:t>4</a:t>
            </a:fld>
            <a:endParaRPr lang="en-US"/>
          </a:p>
        </p:txBody>
      </p:sp>
      <p:pic>
        <p:nvPicPr>
          <p:cNvPr id="23560" name="Picture 3"/>
          <p:cNvPicPr>
            <a:picLocks noChangeAspect="1" noChangeArrowheads="1"/>
          </p:cNvPicPr>
          <p:nvPr/>
        </p:nvPicPr>
        <p:blipFill>
          <a:blip r:embed="rId2"/>
          <a:srcRect/>
          <a:stretch>
            <a:fillRect/>
          </a:stretch>
        </p:blipFill>
        <p:spPr bwMode="auto">
          <a:xfrm>
            <a:off x="9312275" y="1260475"/>
            <a:ext cx="808038" cy="1143000"/>
          </a:xfrm>
          <a:prstGeom prst="rect">
            <a:avLst/>
          </a:prstGeom>
          <a:noFill/>
          <a:ln w="9525">
            <a:noFill/>
            <a:miter lim="800000"/>
            <a:headEnd/>
            <a:tailEnd/>
          </a:ln>
        </p:spPr>
      </p:pic>
      <p:sp>
        <p:nvSpPr>
          <p:cNvPr id="23561" name="TextBox 8"/>
          <p:cNvSpPr txBox="1">
            <a:spLocks noChangeArrowheads="1"/>
          </p:cNvSpPr>
          <p:nvPr/>
        </p:nvSpPr>
        <p:spPr bwMode="auto">
          <a:xfrm>
            <a:off x="8743950" y="2479676"/>
            <a:ext cx="1981200" cy="492125"/>
          </a:xfrm>
          <a:prstGeom prst="rect">
            <a:avLst/>
          </a:prstGeom>
          <a:noFill/>
          <a:ln w="9525">
            <a:noFill/>
            <a:miter lim="800000"/>
            <a:headEnd/>
            <a:tailEnd/>
          </a:ln>
        </p:spPr>
        <p:txBody>
          <a:bodyPr>
            <a:spAutoFit/>
          </a:bodyPr>
          <a:lstStyle/>
          <a:p>
            <a:pPr algn="ctr"/>
            <a:r>
              <a:rPr lang="ro-RO" sz="1400">
                <a:latin typeface="UT Sans" panose="00000500000000000000" pitchFamily="50" charset="0"/>
              </a:rPr>
              <a:t>John Bardeen</a:t>
            </a:r>
          </a:p>
          <a:p>
            <a:pPr algn="ctr"/>
            <a:r>
              <a:rPr lang="ro-RO" sz="1200">
                <a:latin typeface="UT Sans" panose="00000500000000000000" pitchFamily="50" charset="0"/>
              </a:rPr>
              <a:t>23.05.1908-30.01.1991</a:t>
            </a:r>
            <a:endParaRPr lang="en-US" sz="1200">
              <a:latin typeface="UT Sans" panose="00000500000000000000" pitchFamily="50" charset="0"/>
            </a:endParaRPr>
          </a:p>
        </p:txBody>
      </p:sp>
      <p:pic>
        <p:nvPicPr>
          <p:cNvPr id="23562" name="Picture 4"/>
          <p:cNvPicPr>
            <a:picLocks noChangeAspect="1" noChangeArrowheads="1"/>
          </p:cNvPicPr>
          <p:nvPr/>
        </p:nvPicPr>
        <p:blipFill>
          <a:blip r:embed="rId3"/>
          <a:srcRect/>
          <a:stretch>
            <a:fillRect/>
          </a:stretch>
        </p:blipFill>
        <p:spPr bwMode="auto">
          <a:xfrm>
            <a:off x="9296400" y="3089275"/>
            <a:ext cx="876300" cy="1238250"/>
          </a:xfrm>
          <a:prstGeom prst="rect">
            <a:avLst/>
          </a:prstGeom>
          <a:noFill/>
          <a:ln w="9525">
            <a:noFill/>
            <a:miter lim="800000"/>
            <a:headEnd/>
            <a:tailEnd/>
          </a:ln>
        </p:spPr>
      </p:pic>
      <p:sp>
        <p:nvSpPr>
          <p:cNvPr id="23563" name="TextBox 10"/>
          <p:cNvSpPr txBox="1">
            <a:spLocks noChangeArrowheads="1"/>
          </p:cNvSpPr>
          <p:nvPr/>
        </p:nvSpPr>
        <p:spPr bwMode="auto">
          <a:xfrm>
            <a:off x="8724900" y="4331700"/>
            <a:ext cx="1981200" cy="492125"/>
          </a:xfrm>
          <a:prstGeom prst="rect">
            <a:avLst/>
          </a:prstGeom>
          <a:noFill/>
          <a:ln w="9525">
            <a:noFill/>
            <a:miter lim="800000"/>
            <a:headEnd/>
            <a:tailEnd/>
          </a:ln>
        </p:spPr>
        <p:txBody>
          <a:bodyPr>
            <a:spAutoFit/>
          </a:bodyPr>
          <a:lstStyle/>
          <a:p>
            <a:r>
              <a:rPr lang="en-US" sz="1400">
                <a:latin typeface="UT Sans" panose="00000500000000000000" pitchFamily="50" charset="0"/>
              </a:rPr>
              <a:t>Walter Houser Brattain</a:t>
            </a:r>
          </a:p>
          <a:p>
            <a:pPr algn="ctr"/>
            <a:r>
              <a:rPr lang="ro-RO" sz="1200">
                <a:latin typeface="UT Sans" panose="00000500000000000000" pitchFamily="50" charset="0"/>
              </a:rPr>
              <a:t>10.02.1902-13.10.1987</a:t>
            </a:r>
            <a:endParaRPr lang="en-US" sz="1200">
              <a:latin typeface="UT Sans" panose="00000500000000000000" pitchFamily="50" charset="0"/>
            </a:endParaRPr>
          </a:p>
        </p:txBody>
      </p:sp>
      <p:pic>
        <p:nvPicPr>
          <p:cNvPr id="23564" name="Picture 5"/>
          <p:cNvPicPr>
            <a:picLocks noChangeAspect="1" noChangeArrowheads="1"/>
          </p:cNvPicPr>
          <p:nvPr/>
        </p:nvPicPr>
        <p:blipFill>
          <a:blip r:embed="rId4"/>
          <a:srcRect/>
          <a:stretch>
            <a:fillRect/>
          </a:stretch>
        </p:blipFill>
        <p:spPr bwMode="auto">
          <a:xfrm>
            <a:off x="9258300" y="5070475"/>
            <a:ext cx="914400" cy="1143000"/>
          </a:xfrm>
          <a:prstGeom prst="rect">
            <a:avLst/>
          </a:prstGeom>
          <a:noFill/>
          <a:ln w="9525">
            <a:noFill/>
            <a:miter lim="800000"/>
            <a:headEnd/>
            <a:tailEnd/>
          </a:ln>
        </p:spPr>
      </p:pic>
      <p:sp>
        <p:nvSpPr>
          <p:cNvPr id="23565" name="TextBox 13"/>
          <p:cNvSpPr txBox="1">
            <a:spLocks noChangeArrowheads="1"/>
          </p:cNvSpPr>
          <p:nvPr/>
        </p:nvSpPr>
        <p:spPr bwMode="auto">
          <a:xfrm>
            <a:off x="8553450" y="6253164"/>
            <a:ext cx="2362200" cy="492125"/>
          </a:xfrm>
          <a:prstGeom prst="rect">
            <a:avLst/>
          </a:prstGeom>
          <a:noFill/>
          <a:ln w="9525">
            <a:noFill/>
            <a:miter lim="800000"/>
            <a:headEnd/>
            <a:tailEnd/>
          </a:ln>
        </p:spPr>
        <p:txBody>
          <a:bodyPr>
            <a:spAutoFit/>
          </a:bodyPr>
          <a:lstStyle/>
          <a:p>
            <a:r>
              <a:rPr lang="en-US" sz="1400">
                <a:latin typeface="UT Sans" panose="00000500000000000000" pitchFamily="50" charset="0"/>
              </a:rPr>
              <a:t>William Bradford Shockley</a:t>
            </a:r>
            <a:endParaRPr lang="ro-RO" sz="1400">
              <a:latin typeface="UT Sans" panose="00000500000000000000" pitchFamily="50" charset="0"/>
            </a:endParaRPr>
          </a:p>
          <a:p>
            <a:pPr algn="ctr"/>
            <a:r>
              <a:rPr lang="ro-RO" sz="1200">
                <a:latin typeface="UT Sans" panose="00000500000000000000" pitchFamily="50" charset="0"/>
              </a:rPr>
              <a:t>13.02.1910-12.08.1989</a:t>
            </a:r>
            <a:endParaRPr lang="en-US" sz="1200">
              <a:latin typeface="UT Sans" panose="00000500000000000000" pitchFamily="50" charset="0"/>
            </a:endParaRPr>
          </a:p>
        </p:txBody>
      </p:sp>
      <p:pic>
        <p:nvPicPr>
          <p:cNvPr id="7" name="Picture 6">
            <a:extLst>
              <a:ext uri="{FF2B5EF4-FFF2-40B4-BE49-F238E27FC236}">
                <a16:creationId xmlns:a16="http://schemas.microsoft.com/office/drawing/2014/main" id="{652DE611-0612-4360-BFA7-DB87C8D2FA78}"/>
              </a:ext>
            </a:extLst>
          </p:cNvPr>
          <p:cNvPicPr>
            <a:picLocks noChangeAspect="1"/>
          </p:cNvPicPr>
          <p:nvPr/>
        </p:nvPicPr>
        <p:blipFill>
          <a:blip r:embed="rId5"/>
          <a:stretch>
            <a:fillRect/>
          </a:stretch>
        </p:blipFill>
        <p:spPr>
          <a:xfrm>
            <a:off x="2019300" y="2291789"/>
            <a:ext cx="4458322" cy="402011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defRPr/>
            </a:pPr>
            <a:r>
              <a:rPr lang="ro-RO" b="1">
                <a:latin typeface="+mn-lt"/>
              </a:rPr>
              <a:t>Observații</a:t>
            </a:r>
            <a:endParaRPr lang="en-US" sz="4000" b="1">
              <a:latin typeface="+mn-lt"/>
            </a:endParaRPr>
          </a:p>
        </p:txBody>
      </p:sp>
      <p:sp>
        <p:nvSpPr>
          <p:cNvPr id="32770" name="Content Placeholder 1"/>
          <p:cNvSpPr>
            <a:spLocks noGrp="1"/>
          </p:cNvSpPr>
          <p:nvPr>
            <p:ph idx="1"/>
          </p:nvPr>
        </p:nvSpPr>
        <p:spPr/>
        <p:txBody>
          <a:bodyPr/>
          <a:lstStyle/>
          <a:p>
            <a:r>
              <a:rPr lang="ro-RO"/>
              <a:t>Deoarece curentul de colector depinde de tensiunea bază-emitor, </a:t>
            </a:r>
            <a:r>
              <a:rPr lang="ro-RO">
                <a:solidFill>
                  <a:srgbClr val="0070C0"/>
                </a:solidFill>
              </a:rPr>
              <a:t>i</a:t>
            </a:r>
            <a:r>
              <a:rPr lang="ro-RO" baseline="-25000">
                <a:solidFill>
                  <a:srgbClr val="0070C0"/>
                </a:solidFill>
              </a:rPr>
              <a:t>C</a:t>
            </a:r>
            <a:r>
              <a:rPr lang="ro-RO">
                <a:solidFill>
                  <a:srgbClr val="0070C0"/>
                </a:solidFill>
              </a:rPr>
              <a:t>=I</a:t>
            </a:r>
            <a:r>
              <a:rPr lang="ro-RO" baseline="-25000">
                <a:solidFill>
                  <a:srgbClr val="0070C0"/>
                </a:solidFill>
              </a:rPr>
              <a:t>s</a:t>
            </a:r>
            <a:r>
              <a:rPr lang="ro-RO">
                <a:solidFill>
                  <a:srgbClr val="0070C0"/>
                </a:solidFill>
              </a:rPr>
              <a:t>e</a:t>
            </a:r>
            <a:r>
              <a:rPr lang="ro-RO" baseline="30000">
                <a:solidFill>
                  <a:srgbClr val="0070C0"/>
                </a:solidFill>
              </a:rPr>
              <a:t>(uBE/UT)</a:t>
            </a:r>
            <a:r>
              <a:rPr lang="ro-RO"/>
              <a:t>, </a:t>
            </a:r>
            <a:r>
              <a:rPr lang="ro-RO">
                <a:solidFill>
                  <a:srgbClr val="FF0000"/>
                </a:solidFill>
              </a:rPr>
              <a:t>INTRAREA</a:t>
            </a:r>
            <a:r>
              <a:rPr lang="ro-RO"/>
              <a:t> în TB nu se poate face decât pe </a:t>
            </a:r>
            <a:r>
              <a:rPr lang="ro-RO">
                <a:solidFill>
                  <a:srgbClr val="FF0000"/>
                </a:solidFill>
              </a:rPr>
              <a:t>BAZĂ</a:t>
            </a:r>
            <a:r>
              <a:rPr lang="ro-RO"/>
              <a:t> sau pe </a:t>
            </a:r>
            <a:r>
              <a:rPr lang="ro-RO">
                <a:solidFill>
                  <a:srgbClr val="FF0000"/>
                </a:solidFill>
              </a:rPr>
              <a:t>EMITOR</a:t>
            </a:r>
            <a:r>
              <a:rPr lang="ro-RO"/>
              <a:t>, niciodată pe colector!</a:t>
            </a:r>
          </a:p>
          <a:p>
            <a:r>
              <a:rPr lang="ro-RO">
                <a:solidFill>
                  <a:srgbClr val="00B050"/>
                </a:solidFill>
              </a:rPr>
              <a:t>IEŞIREA</a:t>
            </a:r>
            <a:r>
              <a:rPr lang="ro-RO"/>
              <a:t> din TB nu se poate face </a:t>
            </a:r>
            <a:br>
              <a:rPr lang="ro-RO"/>
            </a:br>
            <a:r>
              <a:rPr lang="ro-RO"/>
              <a:t>decât pe </a:t>
            </a:r>
            <a:r>
              <a:rPr lang="ro-RO">
                <a:solidFill>
                  <a:srgbClr val="00B050"/>
                </a:solidFill>
              </a:rPr>
              <a:t>COLECTOR</a:t>
            </a:r>
            <a:r>
              <a:rPr lang="ro-RO"/>
              <a:t> sau </a:t>
            </a:r>
            <a:br>
              <a:rPr lang="ro-RO"/>
            </a:br>
            <a:r>
              <a:rPr lang="ro-RO"/>
              <a:t>pe </a:t>
            </a:r>
            <a:r>
              <a:rPr lang="ro-RO">
                <a:solidFill>
                  <a:srgbClr val="00B050"/>
                </a:solidFill>
              </a:rPr>
              <a:t>EMITOR</a:t>
            </a:r>
            <a:r>
              <a:rPr lang="ro-RO"/>
              <a:t>, niciodată pe bază!</a:t>
            </a:r>
            <a:endParaRPr lang="en-US"/>
          </a:p>
        </p:txBody>
      </p:sp>
      <p:sp>
        <p:nvSpPr>
          <p:cNvPr id="29699"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1C71061-D1A0-4E02-B98C-921347FBDEB5}" type="datetime1">
              <a:rPr lang="en-US" smtClean="0"/>
              <a:t>10/30/2020</a:t>
            </a:fld>
            <a:endParaRPr lang="en-US"/>
          </a:p>
        </p:txBody>
      </p:sp>
      <p:sp>
        <p:nvSpPr>
          <p:cNvPr id="2970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9701"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E5A73AE-B566-4E58-B9F6-2DF111DE3068}" type="slidenum">
              <a:rPr lang="en-US" smtClean="0"/>
              <a:pPr>
                <a:defRPr/>
              </a:pPr>
              <a:t>40</a:t>
            </a:fld>
            <a:endParaRPr lang="en-US"/>
          </a:p>
        </p:txBody>
      </p:sp>
      <p:pic>
        <p:nvPicPr>
          <p:cNvPr id="2" name="Picture 1">
            <a:extLst>
              <a:ext uri="{FF2B5EF4-FFF2-40B4-BE49-F238E27FC236}">
                <a16:creationId xmlns:a16="http://schemas.microsoft.com/office/drawing/2014/main" id="{8E97AECF-6036-4A09-BBD1-4933190F9EFC}"/>
              </a:ext>
            </a:extLst>
          </p:cNvPr>
          <p:cNvPicPr>
            <a:picLocks noChangeAspect="1"/>
          </p:cNvPicPr>
          <p:nvPr/>
        </p:nvPicPr>
        <p:blipFill>
          <a:blip r:embed="rId2"/>
          <a:stretch>
            <a:fillRect/>
          </a:stretch>
        </p:blipFill>
        <p:spPr>
          <a:xfrm>
            <a:off x="6637686" y="3078401"/>
            <a:ext cx="3945827" cy="2933700"/>
          </a:xfrm>
          <a:prstGeom prst="rect">
            <a:avLst/>
          </a:prstGeom>
        </p:spPr>
      </p:pic>
    </p:spTree>
    <p:extLst>
      <p:ext uri="{BB962C8B-B14F-4D97-AF65-F5344CB8AC3E}">
        <p14:creationId xmlns:p14="http://schemas.microsoft.com/office/powerpoint/2010/main" val="2135105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a:defRPr/>
            </a:pPr>
            <a:r>
              <a:rPr lang="ro-RO" b="1">
                <a:latin typeface="+mn-lt"/>
              </a:rPr>
              <a:t>Moduri de lucru</a:t>
            </a:r>
            <a:endParaRPr lang="en-US" sz="4000" b="1">
              <a:latin typeface="+mn-lt"/>
            </a:endParaRPr>
          </a:p>
        </p:txBody>
      </p:sp>
      <p:sp>
        <p:nvSpPr>
          <p:cNvPr id="29699" name="Content Placeholder 2"/>
          <p:cNvSpPr>
            <a:spLocks noGrp="1"/>
          </p:cNvSpPr>
          <p:nvPr>
            <p:ph idx="1"/>
          </p:nvPr>
        </p:nvSpPr>
        <p:spPr/>
        <p:txBody>
          <a:bodyPr rtlCol="0">
            <a:normAutofit/>
          </a:bodyPr>
          <a:lstStyle/>
          <a:p>
            <a:pPr marL="365760" indent="-256032">
              <a:defRPr/>
            </a:pPr>
            <a:r>
              <a:rPr lang="ro-RO"/>
              <a:t>TB poate fi polarizat în unul din cele </a:t>
            </a:r>
            <a:br>
              <a:rPr lang="ro-RO"/>
            </a:br>
            <a:r>
              <a:rPr lang="ro-RO"/>
              <a:t>3 moduri de lucru:</a:t>
            </a:r>
          </a:p>
          <a:p>
            <a:pPr marL="365760" indent="-256032">
              <a:buFontTx/>
              <a:buAutoNum type="arabicPeriod"/>
              <a:defRPr/>
            </a:pPr>
            <a:r>
              <a:rPr lang="ro-RO" b="1">
                <a:solidFill>
                  <a:srgbClr val="00B0F0"/>
                </a:solidFill>
              </a:rPr>
              <a:t> Blocare</a:t>
            </a:r>
          </a:p>
          <a:p>
            <a:pPr marL="365760" indent="-256032">
              <a:buFontTx/>
              <a:buAutoNum type="arabicPeriod"/>
              <a:defRPr/>
            </a:pPr>
            <a:r>
              <a:rPr lang="ro-RO" b="1">
                <a:solidFill>
                  <a:srgbClr val="00B0F0"/>
                </a:solidFill>
              </a:rPr>
              <a:t> Regiunea activă normală</a:t>
            </a:r>
            <a:r>
              <a:rPr lang="en-US" b="1">
                <a:solidFill>
                  <a:srgbClr val="00B0F0"/>
                </a:solidFill>
              </a:rPr>
              <a:t> (RAN)</a:t>
            </a:r>
            <a:endParaRPr lang="ro-RO" b="1">
              <a:solidFill>
                <a:srgbClr val="00B0F0"/>
              </a:solidFill>
            </a:endParaRPr>
          </a:p>
          <a:p>
            <a:pPr marL="365760" indent="-256032">
              <a:buFontTx/>
              <a:buAutoNum type="arabicPeriod"/>
              <a:defRPr/>
            </a:pPr>
            <a:r>
              <a:rPr lang="ro-RO" b="1">
                <a:solidFill>
                  <a:srgbClr val="00B0F0"/>
                </a:solidFill>
              </a:rPr>
              <a:t> Saturație</a:t>
            </a:r>
            <a:endParaRPr lang="en-US" b="1">
              <a:solidFill>
                <a:srgbClr val="00B0F0"/>
              </a:solidFill>
            </a:endParaRPr>
          </a:p>
        </p:txBody>
      </p:sp>
      <p:sp>
        <p:nvSpPr>
          <p:cNvPr id="40963"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6FF0CB89-88C3-480B-BD06-9FE7F3432475}" type="datetime1">
              <a:rPr lang="en-US" smtClean="0"/>
              <a:t>10/30/2020</a:t>
            </a:fld>
            <a:endParaRPr lang="en-US"/>
          </a:p>
        </p:txBody>
      </p:sp>
      <p:sp>
        <p:nvSpPr>
          <p:cNvPr id="40964"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40965"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176268F-BAC0-4015-BD63-40113503AAC4}" type="slidenum">
              <a:rPr lang="en-US"/>
              <a:pPr>
                <a:defRPr/>
              </a:pPr>
              <a:t>41</a:t>
            </a:fld>
            <a:endParaRPr lang="en-US"/>
          </a:p>
        </p:txBody>
      </p:sp>
      <p:pic>
        <p:nvPicPr>
          <p:cNvPr id="3" name="Picture 2">
            <a:extLst>
              <a:ext uri="{FF2B5EF4-FFF2-40B4-BE49-F238E27FC236}">
                <a16:creationId xmlns:a16="http://schemas.microsoft.com/office/drawing/2014/main" id="{AE613FB2-61B1-4ED0-B5F6-E899F32D0B60}"/>
              </a:ext>
            </a:extLst>
          </p:cNvPr>
          <p:cNvPicPr>
            <a:picLocks noChangeAspect="1"/>
          </p:cNvPicPr>
          <p:nvPr/>
        </p:nvPicPr>
        <p:blipFill>
          <a:blip r:embed="rId2"/>
          <a:stretch>
            <a:fillRect/>
          </a:stretch>
        </p:blipFill>
        <p:spPr>
          <a:xfrm>
            <a:off x="7213014" y="1357313"/>
            <a:ext cx="4033838" cy="48196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Moduri de lucru</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endParaRPr lang="ro-RO" b="1">
              <a:solidFill>
                <a:srgbClr val="C00000"/>
              </a:solidFill>
              <a:latin typeface="UT Sans" panose="00000500000000000000" pitchFamily="50" charset="0"/>
            </a:endParaRPr>
          </a:p>
          <a:p>
            <a:endParaRPr lang="ro-RO" b="1">
              <a:solidFill>
                <a:srgbClr val="C00000"/>
              </a:solidFill>
              <a:latin typeface="UT Sans" panose="00000500000000000000" pitchFamily="50" charset="0"/>
            </a:endParaRPr>
          </a:p>
          <a:p>
            <a:endParaRPr lang="ro-RO" b="1">
              <a:solidFill>
                <a:srgbClr val="C00000"/>
              </a:solidFill>
              <a:latin typeface="UT Sans" panose="00000500000000000000" pitchFamily="50" charset="0"/>
            </a:endParaRPr>
          </a:p>
          <a:p>
            <a:endParaRPr lang="ro-RO" b="1">
              <a:solidFill>
                <a:srgbClr val="C00000"/>
              </a:solidFill>
              <a:latin typeface="UT Sans" panose="00000500000000000000" pitchFamily="50" charset="0"/>
            </a:endParaRPr>
          </a:p>
          <a:p>
            <a:r>
              <a:rPr lang="ro-RO"/>
              <a:t>Î</a:t>
            </a:r>
            <a:r>
              <a:rPr lang="en-US"/>
              <a:t>n </a:t>
            </a:r>
            <a:r>
              <a:rPr lang="en-US" b="1">
                <a:solidFill>
                  <a:srgbClr val="C00000"/>
                </a:solidFill>
              </a:rPr>
              <a:t>blocare</a:t>
            </a:r>
            <a:r>
              <a:rPr lang="ro-RO" b="1"/>
              <a:t> </a:t>
            </a:r>
            <a:r>
              <a:rPr lang="ro-RO"/>
              <a:t>dacă U</a:t>
            </a:r>
            <a:r>
              <a:rPr lang="ro-RO" baseline="-25000"/>
              <a:t>BE</a:t>
            </a:r>
            <a:r>
              <a:rPr lang="ro-RO">
                <a:sym typeface="Symbol" pitchFamily="18" charset="2"/>
              </a:rPr>
              <a:t>0, nu se injectează electroni </a:t>
            </a:r>
            <a:br>
              <a:rPr lang="ro-RO">
                <a:sym typeface="Symbol" pitchFamily="18" charset="2"/>
              </a:rPr>
            </a:br>
            <a:r>
              <a:rPr lang="ro-RO">
                <a:sym typeface="Symbol" pitchFamily="18" charset="2"/>
              </a:rPr>
              <a:t>din emitor în bază. </a:t>
            </a:r>
            <a:br>
              <a:rPr lang="ro-RO">
                <a:sym typeface="Symbol" pitchFamily="18" charset="2"/>
              </a:rPr>
            </a:br>
            <a:r>
              <a:rPr lang="ro-RO">
                <a:sym typeface="Symbol" pitchFamily="18" charset="2"/>
              </a:rPr>
              <a:t>Joncțiunea B-C este și ea polarizată invers, </a:t>
            </a:r>
            <a:br>
              <a:rPr lang="ro-RO">
                <a:sym typeface="Symbol" pitchFamily="18" charset="2"/>
              </a:rPr>
            </a:br>
            <a:r>
              <a:rPr lang="ro-RO">
                <a:sym typeface="Symbol" pitchFamily="18" charset="2"/>
              </a:rPr>
              <a:t>astfel încât atât curentul de colector cât și cel de </a:t>
            </a:r>
            <a:br>
              <a:rPr lang="ro-RO">
                <a:sym typeface="Symbol" pitchFamily="18" charset="2"/>
              </a:rPr>
            </a:br>
            <a:r>
              <a:rPr lang="ro-RO">
                <a:sym typeface="Symbol" pitchFamily="18" charset="2"/>
              </a:rPr>
              <a:t>emitor vor fi egali cu zero.</a:t>
            </a:r>
            <a:endParaRPr lang="en-US" b="1"/>
          </a:p>
        </p:txBody>
      </p:sp>
      <p:sp>
        <p:nvSpPr>
          <p:cNvPr id="4" name="Date Placeholder 3"/>
          <p:cNvSpPr>
            <a:spLocks noGrp="1"/>
          </p:cNvSpPr>
          <p:nvPr>
            <p:ph type="dt" sz="half" idx="10"/>
          </p:nvPr>
        </p:nvSpPr>
        <p:spPr/>
        <p:txBody>
          <a:bodyPr/>
          <a:lstStyle/>
          <a:p>
            <a:pPr>
              <a:defRPr/>
            </a:pPr>
            <a:fld id="{8A15E876-020B-41DB-94EA-101E2C19D152}" type="datetime1">
              <a:rPr lang="en-US" smtClean="0"/>
              <a:t>10/30/2020</a:t>
            </a:fld>
            <a:endParaRPr lang="en-US"/>
          </a:p>
        </p:txBody>
      </p:sp>
      <p:sp>
        <p:nvSpPr>
          <p:cNvPr id="5" name="Footer Placeholder 4"/>
          <p:cNvSpPr>
            <a:spLocks noGrp="1"/>
          </p:cNvSpPr>
          <p:nvPr>
            <p:ph type="ftr" sz="quarter" idx="11"/>
          </p:nvPr>
        </p:nvSpPr>
        <p:spPr/>
        <p:txBody>
          <a:bodyPr/>
          <a:lstStyle/>
          <a:p>
            <a:pPr>
              <a:defRPr/>
            </a:pPr>
            <a:r>
              <a:rPr lang="en-US"/>
              <a:t>DE-Cursul 4</a:t>
            </a:r>
          </a:p>
        </p:txBody>
      </p:sp>
      <p:sp>
        <p:nvSpPr>
          <p:cNvPr id="6" name="Slide Number Placeholder 5"/>
          <p:cNvSpPr>
            <a:spLocks noGrp="1"/>
          </p:cNvSpPr>
          <p:nvPr>
            <p:ph type="sldNum" sz="quarter" idx="12"/>
          </p:nvPr>
        </p:nvSpPr>
        <p:spPr/>
        <p:txBody>
          <a:bodyPr/>
          <a:lstStyle/>
          <a:p>
            <a:pPr>
              <a:defRPr/>
            </a:pPr>
            <a:fld id="{34483B63-4989-48F4-8271-5950D8DDD753}" type="slidenum">
              <a:rPr lang="en-US" smtClean="0"/>
              <a:pPr>
                <a:defRPr/>
              </a:pPr>
              <a:t>42</a:t>
            </a:fld>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1047816755"/>
              </p:ext>
            </p:extLst>
          </p:nvPr>
        </p:nvGraphicFramePr>
        <p:xfrm>
          <a:off x="1176131" y="2058435"/>
          <a:ext cx="7282070" cy="1554480"/>
        </p:xfrm>
        <a:graphic>
          <a:graphicData uri="http://schemas.openxmlformats.org/drawingml/2006/table">
            <a:tbl>
              <a:tblPr firstRow="1" bandRow="1">
                <a:tableStyleId>{21E4AEA4-8DFA-4A89-87EB-49C32662AFE0}</a:tableStyleId>
              </a:tblPr>
              <a:tblGrid>
                <a:gridCol w="2382078">
                  <a:extLst>
                    <a:ext uri="{9D8B030D-6E8A-4147-A177-3AD203B41FA5}">
                      <a16:colId xmlns:a16="http://schemas.microsoft.com/office/drawing/2014/main" val="20000"/>
                    </a:ext>
                  </a:extLst>
                </a:gridCol>
                <a:gridCol w="2246244">
                  <a:extLst>
                    <a:ext uri="{9D8B030D-6E8A-4147-A177-3AD203B41FA5}">
                      <a16:colId xmlns:a16="http://schemas.microsoft.com/office/drawing/2014/main" val="20001"/>
                    </a:ext>
                  </a:extLst>
                </a:gridCol>
                <a:gridCol w="2653748">
                  <a:extLst>
                    <a:ext uri="{9D8B030D-6E8A-4147-A177-3AD203B41FA5}">
                      <a16:colId xmlns:a16="http://schemas.microsoft.com/office/drawing/2014/main" val="20002"/>
                    </a:ext>
                  </a:extLst>
                </a:gridCol>
              </a:tblGrid>
              <a:tr h="370840">
                <a:tc>
                  <a:txBody>
                    <a:bodyPr/>
                    <a:lstStyle/>
                    <a:p>
                      <a:pPr algn="ctr"/>
                      <a:r>
                        <a:rPr lang="ro-RO" sz="2800">
                          <a:effectLst>
                            <a:outerShdw blurRad="38100" dist="38100" dir="2700000" algn="tl">
                              <a:srgbClr val="000000">
                                <a:alpha val="43137"/>
                              </a:srgbClr>
                            </a:outerShdw>
                          </a:effectLst>
                          <a:latin typeface="UT Sans" panose="00000500000000000000" pitchFamily="50" charset="0"/>
                        </a:rPr>
                        <a:t>BLOCARE</a:t>
                      </a:r>
                      <a:endParaRPr lang="en-US" sz="2800">
                        <a:effectLst>
                          <a:outerShdw blurRad="38100" dist="38100" dir="2700000" algn="tl">
                            <a:srgbClr val="000000">
                              <a:alpha val="43137"/>
                            </a:srgbClr>
                          </a:outerShdw>
                        </a:effectLst>
                        <a:latin typeface="UT Sans"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800">
                          <a:effectLst>
                            <a:outerShdw blurRad="38100" dist="38100" dir="2700000" algn="tl">
                              <a:srgbClr val="000000">
                                <a:alpha val="43137"/>
                              </a:srgbClr>
                            </a:outerShdw>
                          </a:effectLst>
                          <a:latin typeface="UT Sans" panose="00000500000000000000" pitchFamily="50" charset="0"/>
                        </a:rPr>
                        <a:t>RAN</a:t>
                      </a:r>
                      <a:endParaRPr lang="en-US" sz="2800">
                        <a:effectLst>
                          <a:outerShdw blurRad="38100" dist="38100" dir="2700000" algn="tl">
                            <a:srgbClr val="000000">
                              <a:alpha val="43137"/>
                            </a:srgbClr>
                          </a:outerShdw>
                        </a:effectLst>
                        <a:latin typeface="UT Sans"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800">
                          <a:effectLst>
                            <a:outerShdw blurRad="38100" dist="38100" dir="2700000" algn="tl">
                              <a:srgbClr val="000000">
                                <a:alpha val="43137"/>
                              </a:srgbClr>
                            </a:outerShdw>
                          </a:effectLst>
                          <a:latin typeface="UT Sans" panose="00000500000000000000" pitchFamily="50" charset="0"/>
                        </a:rPr>
                        <a:t>SATURAȚIE</a:t>
                      </a:r>
                      <a:endParaRPr lang="en-US" sz="2800">
                        <a:effectLst>
                          <a:outerShdw blurRad="38100" dist="38100" dir="2700000" algn="tl">
                            <a:srgbClr val="000000">
                              <a:alpha val="43137"/>
                            </a:srgbClr>
                          </a:outerShdw>
                        </a:effectLst>
                        <a:latin typeface="UT Sans"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ro-RO" sz="2800" b="1">
                          <a:solidFill>
                            <a:srgbClr val="002060"/>
                          </a:solidFill>
                          <a:latin typeface="UT Sans" panose="00000500000000000000" pitchFamily="50" charset="0"/>
                        </a:rPr>
                        <a:t>U</a:t>
                      </a:r>
                      <a:r>
                        <a:rPr lang="en-US" sz="2800" b="1" baseline="-25000">
                          <a:solidFill>
                            <a:srgbClr val="002060"/>
                          </a:solidFill>
                          <a:latin typeface="UT Sans" panose="00000500000000000000" pitchFamily="50" charset="0"/>
                        </a:rPr>
                        <a:t>BE</a:t>
                      </a:r>
                      <a:r>
                        <a:rPr lang="en-US" sz="2800" b="1">
                          <a:solidFill>
                            <a:srgbClr val="002060"/>
                          </a:solidFill>
                          <a:latin typeface="UT Sans" panose="00000500000000000000" pitchFamily="50" charset="0"/>
                          <a:sym typeface="Symbol"/>
                        </a:rPr>
                        <a:t>0</a:t>
                      </a:r>
                      <a:endParaRPr lang="en-US" sz="2800" b="1">
                        <a:solidFill>
                          <a:srgbClr val="002060"/>
                        </a:solidFill>
                        <a:latin typeface="UT Sans"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800" b="1">
                          <a:solidFill>
                            <a:srgbClr val="002060"/>
                          </a:solidFill>
                          <a:latin typeface="UT Sans" panose="00000500000000000000" pitchFamily="50" charset="0"/>
                        </a:rPr>
                        <a:t>U</a:t>
                      </a:r>
                      <a:r>
                        <a:rPr lang="en-US" sz="2800" b="1" baseline="-25000">
                          <a:solidFill>
                            <a:srgbClr val="002060"/>
                          </a:solidFill>
                          <a:latin typeface="UT Sans" panose="00000500000000000000" pitchFamily="50" charset="0"/>
                        </a:rPr>
                        <a:t>BE</a:t>
                      </a:r>
                      <a:r>
                        <a:rPr lang="en-US" sz="2800" b="1">
                          <a:solidFill>
                            <a:srgbClr val="002060"/>
                          </a:solidFill>
                          <a:latin typeface="UT Sans" panose="00000500000000000000" pitchFamily="50" charset="0"/>
                        </a:rPr>
                        <a:t>&gt;0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800" b="1">
                          <a:solidFill>
                            <a:srgbClr val="002060"/>
                          </a:solidFill>
                          <a:latin typeface="UT Sans" panose="00000500000000000000" pitchFamily="50" charset="0"/>
                        </a:rPr>
                        <a:t>U</a:t>
                      </a:r>
                      <a:r>
                        <a:rPr lang="en-US" sz="2800" b="1" baseline="-25000">
                          <a:solidFill>
                            <a:srgbClr val="002060"/>
                          </a:solidFill>
                          <a:latin typeface="UT Sans" panose="00000500000000000000" pitchFamily="50" charset="0"/>
                        </a:rPr>
                        <a:t>BE</a:t>
                      </a:r>
                      <a:r>
                        <a:rPr lang="en-US" sz="2800" b="1">
                          <a:solidFill>
                            <a:srgbClr val="002060"/>
                          </a:solidFill>
                          <a:latin typeface="UT Sans" panose="00000500000000000000" pitchFamily="50" charset="0"/>
                        </a:rPr>
                        <a:t>&gt;0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ro-RO" sz="2800" b="1">
                          <a:solidFill>
                            <a:srgbClr val="002060"/>
                          </a:solidFill>
                          <a:latin typeface="UT Sans" panose="00000500000000000000" pitchFamily="50" charset="0"/>
                        </a:rPr>
                        <a:t>U</a:t>
                      </a:r>
                      <a:r>
                        <a:rPr lang="en-US" sz="2800" b="1" baseline="-25000">
                          <a:solidFill>
                            <a:srgbClr val="002060"/>
                          </a:solidFill>
                          <a:latin typeface="UT Sans" panose="00000500000000000000" pitchFamily="50" charset="0"/>
                        </a:rPr>
                        <a:t>BC</a:t>
                      </a:r>
                      <a:r>
                        <a:rPr lang="en-US" sz="2800" b="1">
                          <a:solidFill>
                            <a:srgbClr val="002060"/>
                          </a:solidFill>
                          <a:latin typeface="UT Sans" panose="00000500000000000000" pitchFamily="50" charset="0"/>
                        </a:rPr>
                        <a:t>&lt;0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800" b="1">
                          <a:solidFill>
                            <a:srgbClr val="002060"/>
                          </a:solidFill>
                          <a:latin typeface="UT Sans" panose="00000500000000000000" pitchFamily="50" charset="0"/>
                        </a:rPr>
                        <a:t>U</a:t>
                      </a:r>
                      <a:r>
                        <a:rPr lang="en-US" sz="2800" b="1" baseline="-25000">
                          <a:solidFill>
                            <a:srgbClr val="002060"/>
                          </a:solidFill>
                          <a:latin typeface="UT Sans" panose="00000500000000000000" pitchFamily="50" charset="0"/>
                        </a:rPr>
                        <a:t>BC</a:t>
                      </a:r>
                      <a:r>
                        <a:rPr lang="en-US" sz="2800" b="1">
                          <a:solidFill>
                            <a:srgbClr val="002060"/>
                          </a:solidFill>
                          <a:latin typeface="UT Sans" panose="00000500000000000000" pitchFamily="50" charset="0"/>
                        </a:rPr>
                        <a:t>&lt;0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800" b="1">
                          <a:solidFill>
                            <a:srgbClr val="002060"/>
                          </a:solidFill>
                          <a:latin typeface="UT Sans" panose="00000500000000000000" pitchFamily="50" charset="0"/>
                        </a:rPr>
                        <a:t>U</a:t>
                      </a:r>
                      <a:r>
                        <a:rPr lang="en-US" sz="2800" b="1" baseline="-25000">
                          <a:solidFill>
                            <a:srgbClr val="002060"/>
                          </a:solidFill>
                          <a:latin typeface="UT Sans" panose="00000500000000000000" pitchFamily="50" charset="0"/>
                        </a:rPr>
                        <a:t>BC</a:t>
                      </a:r>
                      <a:r>
                        <a:rPr lang="en-US" sz="2800" b="1">
                          <a:solidFill>
                            <a:srgbClr val="002060"/>
                          </a:solidFill>
                          <a:latin typeface="UT Sans" panose="00000500000000000000" pitchFamily="50" charset="0"/>
                        </a:rPr>
                        <a:t>&gt;0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345AA95F-4A6C-4E2C-BA0E-A256E13D0A92}"/>
              </a:ext>
            </a:extLst>
          </p:cNvPr>
          <p:cNvPicPr>
            <a:picLocks noChangeAspect="1"/>
          </p:cNvPicPr>
          <p:nvPr/>
        </p:nvPicPr>
        <p:blipFill>
          <a:blip r:embed="rId2"/>
          <a:stretch>
            <a:fillRect/>
          </a:stretch>
        </p:blipFill>
        <p:spPr>
          <a:xfrm>
            <a:off x="8984560" y="2633663"/>
            <a:ext cx="2965588" cy="3543300"/>
          </a:xfrm>
          <a:prstGeom prst="rect">
            <a:avLst/>
          </a:prstGeom>
        </p:spPr>
      </p:pic>
    </p:spTree>
    <p:extLst>
      <p:ext uri="{BB962C8B-B14F-4D97-AF65-F5344CB8AC3E}">
        <p14:creationId xmlns:p14="http://schemas.microsoft.com/office/powerpoint/2010/main" val="444884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Moduri de lucru</a:t>
            </a:r>
            <a:endParaRPr lang="en-US" sz="2800">
              <a:latin typeface="UT Sans" panose="00000500000000000000" pitchFamily="50" charset="0"/>
            </a:endParaRPr>
          </a:p>
        </p:txBody>
      </p:sp>
      <p:sp>
        <p:nvSpPr>
          <p:cNvPr id="5123" name="Content Placeholder 8"/>
          <p:cNvSpPr>
            <a:spLocks noGrp="1"/>
          </p:cNvSpPr>
          <p:nvPr>
            <p:ph idx="1"/>
          </p:nvPr>
        </p:nvSpPr>
        <p:spPr/>
        <p:txBody>
          <a:bodyPr/>
          <a:lstStyle/>
          <a:p>
            <a:pPr eaLnBrk="1" hangingPunct="1">
              <a:buFont typeface="Wingdings 3" pitchFamily="18" charset="2"/>
              <a:buNone/>
            </a:pPr>
            <a:r>
              <a:rPr lang="ro-RO" b="1">
                <a:solidFill>
                  <a:srgbClr val="C00000"/>
                </a:solidFill>
              </a:rPr>
              <a:t>Regiunea activă normală (RAN)</a:t>
            </a:r>
          </a:p>
          <a:p>
            <a:pPr eaLnBrk="1" hangingPunct="1"/>
            <a:r>
              <a:rPr lang="ro-RO" sz="2400"/>
              <a:t>În acest mod de lucru există curent prin TB.</a:t>
            </a:r>
          </a:p>
          <a:p>
            <a:pPr eaLnBrk="1" hangingPunct="1"/>
            <a:r>
              <a:rPr lang="ro-RO" sz="2400"/>
              <a:t>Aplicând a II-a teoremă Kirchhoff, rezultă: </a:t>
            </a:r>
          </a:p>
        </p:txBody>
      </p:sp>
      <p:sp>
        <p:nvSpPr>
          <p:cNvPr id="5124"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9F4ACA3-F575-4C01-A89E-A2DEAB1FAF96}" type="datetime1">
              <a:rPr lang="en-US" smtClean="0"/>
              <a:t>10/30/2020</a:t>
            </a:fld>
            <a:endParaRPr lang="en-US"/>
          </a:p>
        </p:txBody>
      </p:sp>
      <p:sp>
        <p:nvSpPr>
          <p:cNvPr id="5125"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5126"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E09FAB5-664E-470B-9BCF-C8A5AEF86BD3}" type="slidenum">
              <a:rPr lang="en-US"/>
              <a:pPr>
                <a:defRPr/>
              </a:pPr>
              <a:t>43</a:t>
            </a:fld>
            <a:endParaRPr lang="en-US"/>
          </a:p>
        </p:txBody>
      </p:sp>
      <mc:AlternateContent xmlns:mc="http://schemas.openxmlformats.org/markup-compatibility/2006" xmlns:a14="http://schemas.microsoft.com/office/drawing/2010/main">
        <mc:Choice Requires="a14">
          <p:sp>
            <p:nvSpPr>
              <p:cNvPr id="5122" name="Object 8"/>
              <p:cNvSpPr txBox="1"/>
              <p:nvPr/>
            </p:nvSpPr>
            <p:spPr bwMode="auto">
              <a:xfrm>
                <a:off x="958573" y="3588648"/>
                <a:ext cx="7042013" cy="163333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ro-RO" sz="2800" i="1">
                              <a:solidFill>
                                <a:srgbClr val="000000"/>
                              </a:solidFill>
                              <a:latin typeface="Cambria Math" panose="02040503050406030204" pitchFamily="18" charset="0"/>
                            </a:rPr>
                          </m:ctrlPr>
                        </m:dPr>
                        <m:e>
                          <m:eqArr>
                            <m:eqArrPr>
                              <m:ctrlPr>
                                <a:rPr lang="ro-RO" sz="2800" i="1">
                                  <a:solidFill>
                                    <a:srgbClr val="000000"/>
                                  </a:solidFill>
                                  <a:latin typeface="Cambria Math" panose="02040503050406030204" pitchFamily="18" charset="0"/>
                                </a:rPr>
                              </m:ctrlPr>
                            </m:eqArrPr>
                            <m:e>
                              <m:r>
                                <a:rPr lang="ro-RO" sz="2800" i="1">
                                  <a:solidFill>
                                    <a:srgbClr val="000000"/>
                                  </a:solidFill>
                                  <a:latin typeface="Cambria Math" panose="02040503050406030204" pitchFamily="18" charset="0"/>
                                </a:rPr>
                                <m:t>&amp;</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𝐸</m:t>
                                  </m:r>
                                </m:e>
                                <m:sub>
                                  <m:r>
                                    <a:rPr lang="ro-RO" sz="2800" i="1">
                                      <a:solidFill>
                                        <a:srgbClr val="000000"/>
                                      </a:solidFill>
                                      <a:latin typeface="Cambria Math" panose="02040503050406030204" pitchFamily="18" charset="0"/>
                                    </a:rPr>
                                    <m:t>𝐶</m:t>
                                  </m:r>
                                </m:sub>
                              </m:sSub>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𝐶</m:t>
                                  </m:r>
                                </m:sub>
                              </m:sSub>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𝑅</m:t>
                                  </m:r>
                                </m:e>
                                <m:sub>
                                  <m:r>
                                    <a:rPr lang="ro-RO" sz="2800" i="1">
                                      <a:solidFill>
                                        <a:srgbClr val="000000"/>
                                      </a:solidFill>
                                      <a:latin typeface="Cambria Math" panose="02040503050406030204" pitchFamily="18" charset="0"/>
                                    </a:rPr>
                                    <m:t>𝐶</m:t>
                                  </m:r>
                                </m:sub>
                              </m:sSub>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𝑈</m:t>
                                  </m:r>
                                </m:e>
                                <m:sub>
                                  <m:r>
                                    <a:rPr lang="ro-RO" sz="2800" i="1">
                                      <a:solidFill>
                                        <a:srgbClr val="000000"/>
                                      </a:solidFill>
                                      <a:latin typeface="Cambria Math" panose="02040503050406030204" pitchFamily="18" charset="0"/>
                                    </a:rPr>
                                    <m:t>𝐶𝐵</m:t>
                                  </m:r>
                                </m:sub>
                              </m:sSub>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𝑈</m:t>
                                  </m:r>
                                </m:e>
                                <m:sub>
                                  <m:r>
                                    <a:rPr lang="ro-RO" sz="2800" i="1">
                                      <a:solidFill>
                                        <a:srgbClr val="000000"/>
                                      </a:solidFill>
                                      <a:latin typeface="Cambria Math" panose="02040503050406030204" pitchFamily="18" charset="0"/>
                                    </a:rPr>
                                    <m:t>𝐵𝐸</m:t>
                                  </m:r>
                                </m:sub>
                              </m:sSub>
                            </m:e>
                            <m:e>
                              <m:r>
                                <a:rPr lang="ro-RO" sz="2800" i="1">
                                  <a:solidFill>
                                    <a:srgbClr val="000000"/>
                                  </a:solidFill>
                                  <a:latin typeface="Cambria Math" panose="02040503050406030204" pitchFamily="18" charset="0"/>
                                </a:rPr>
                                <m:t>&amp;</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𝐶</m:t>
                                  </m:r>
                                </m:sub>
                              </m:sSub>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𝑅</m:t>
                                  </m:r>
                                </m:e>
                                <m:sub>
                                  <m:r>
                                    <a:rPr lang="ro-RO" sz="2800" i="1">
                                      <a:solidFill>
                                        <a:srgbClr val="000000"/>
                                      </a:solidFill>
                                      <a:latin typeface="Cambria Math" panose="02040503050406030204" pitchFamily="18" charset="0"/>
                                    </a:rPr>
                                    <m:t>𝐶</m:t>
                                  </m:r>
                                </m:sub>
                              </m:sSub>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𝑈</m:t>
                                  </m:r>
                                </m:e>
                                <m:sub>
                                  <m:r>
                                    <a:rPr lang="ro-RO" sz="2800" i="1">
                                      <a:solidFill>
                                        <a:srgbClr val="000000"/>
                                      </a:solidFill>
                                      <a:latin typeface="Cambria Math" panose="02040503050406030204" pitchFamily="18" charset="0"/>
                                    </a:rPr>
                                    <m:t>𝑅𝑐</m:t>
                                  </m:r>
                                </m:sub>
                              </m:sSub>
                            </m:e>
                            <m:e>
                              <m:r>
                                <a:rPr lang="ro-RO" sz="2800" i="1">
                                  <a:solidFill>
                                    <a:srgbClr val="000000"/>
                                  </a:solidFill>
                                  <a:latin typeface="Cambria Math" panose="02040503050406030204" pitchFamily="18" charset="0"/>
                                </a:rPr>
                                <m:t>&amp;</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𝑈</m:t>
                                  </m:r>
                                </m:e>
                                <m:sub>
                                  <m:r>
                                    <a:rPr lang="ro-RO" sz="2800" i="1">
                                      <a:solidFill>
                                        <a:srgbClr val="000000"/>
                                      </a:solidFill>
                                      <a:latin typeface="Cambria Math" panose="02040503050406030204" pitchFamily="18" charset="0"/>
                                    </a:rPr>
                                    <m:t>𝐶𝐵</m:t>
                                  </m:r>
                                </m:sub>
                              </m:sSub>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𝑈</m:t>
                                  </m:r>
                                </m:e>
                                <m:sub>
                                  <m:r>
                                    <a:rPr lang="ro-RO" sz="2800" i="1">
                                      <a:solidFill>
                                        <a:srgbClr val="000000"/>
                                      </a:solidFill>
                                      <a:latin typeface="Cambria Math" panose="02040503050406030204" pitchFamily="18" charset="0"/>
                                    </a:rPr>
                                    <m:t>𝐵𝐸</m:t>
                                  </m:r>
                                </m:sub>
                              </m:sSub>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𝑈</m:t>
                                  </m:r>
                                </m:e>
                                <m:sub>
                                  <m:r>
                                    <a:rPr lang="ro-RO" sz="2800" i="1">
                                      <a:solidFill>
                                        <a:srgbClr val="000000"/>
                                      </a:solidFill>
                                      <a:latin typeface="Cambria Math" panose="02040503050406030204" pitchFamily="18" charset="0"/>
                                    </a:rPr>
                                    <m:t>𝐶𝐸</m:t>
                                  </m:r>
                                </m:sub>
                              </m:sSub>
                            </m:e>
                          </m:eqArr>
                        </m:e>
                      </m:d>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𝐸</m:t>
                          </m:r>
                        </m:e>
                        <m:sub>
                          <m:r>
                            <a:rPr lang="ro-RO" sz="2800" i="1">
                              <a:solidFill>
                                <a:srgbClr val="000000"/>
                              </a:solidFill>
                              <a:latin typeface="Cambria Math" panose="02040503050406030204" pitchFamily="18" charset="0"/>
                            </a:rPr>
                            <m:t>𝐶</m:t>
                          </m:r>
                        </m:sub>
                      </m:sSub>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𝑈</m:t>
                          </m:r>
                        </m:e>
                        <m:sub>
                          <m:r>
                            <a:rPr lang="ro-RO" sz="2800" i="1">
                              <a:solidFill>
                                <a:srgbClr val="000000"/>
                              </a:solidFill>
                              <a:latin typeface="Cambria Math" panose="02040503050406030204" pitchFamily="18" charset="0"/>
                            </a:rPr>
                            <m:t>𝑅𝑐</m:t>
                          </m:r>
                        </m:sub>
                      </m:sSub>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𝑈</m:t>
                          </m:r>
                        </m:e>
                        <m:sub>
                          <m:r>
                            <a:rPr lang="ro-RO" sz="2800" i="1">
                              <a:solidFill>
                                <a:srgbClr val="000000"/>
                              </a:solidFill>
                              <a:latin typeface="Cambria Math" panose="02040503050406030204" pitchFamily="18" charset="0"/>
                            </a:rPr>
                            <m:t>𝐶𝐸</m:t>
                          </m:r>
                        </m:sub>
                      </m:sSub>
                    </m:oMath>
                  </m:oMathPara>
                </a14:m>
                <a:endParaRPr lang="ro-RO"/>
              </a:p>
            </p:txBody>
          </p:sp>
        </mc:Choice>
        <mc:Fallback xmlns="">
          <p:sp>
            <p:nvSpPr>
              <p:cNvPr id="5122" name="Object 8"/>
              <p:cNvSpPr txBox="1">
                <a:spLocks noRot="1" noChangeAspect="1" noMove="1" noResize="1" noEditPoints="1" noAdjustHandles="1" noChangeArrowheads="1" noChangeShapeType="1" noTextEdit="1"/>
              </p:cNvSpPr>
              <p:nvPr/>
            </p:nvSpPr>
            <p:spPr bwMode="auto">
              <a:xfrm>
                <a:off x="958573" y="3588648"/>
                <a:ext cx="7042013" cy="1633330"/>
              </a:xfrm>
              <a:prstGeom prst="rect">
                <a:avLst/>
              </a:prstGeom>
              <a:blipFill>
                <a:blip r:embed="rId2"/>
                <a:stretch>
                  <a:fillRect/>
                </a:stretch>
              </a:blipFill>
            </p:spPr>
            <p:txBody>
              <a:bodyPr/>
              <a:lstStyle/>
              <a:p>
                <a:r>
                  <a:rPr lang="ro-RO">
                    <a:noFill/>
                  </a:rPr>
                  <a:t> </a:t>
                </a:r>
              </a:p>
            </p:txBody>
          </p:sp>
        </mc:Fallback>
      </mc:AlternateContent>
      <p:pic>
        <p:nvPicPr>
          <p:cNvPr id="3" name="Picture 2">
            <a:extLst>
              <a:ext uri="{FF2B5EF4-FFF2-40B4-BE49-F238E27FC236}">
                <a16:creationId xmlns:a16="http://schemas.microsoft.com/office/drawing/2014/main" id="{AF4F3EC5-4D9E-4B8A-BCE0-4FFE63E3EB06}"/>
              </a:ext>
            </a:extLst>
          </p:cNvPr>
          <p:cNvPicPr>
            <a:picLocks noChangeAspect="1"/>
          </p:cNvPicPr>
          <p:nvPr/>
        </p:nvPicPr>
        <p:blipFill>
          <a:blip r:embed="rId3"/>
          <a:stretch>
            <a:fillRect/>
          </a:stretch>
        </p:blipFill>
        <p:spPr>
          <a:xfrm>
            <a:off x="8984560" y="2633663"/>
            <a:ext cx="2965588" cy="35433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Moduri de lucru</a:t>
            </a:r>
            <a:endParaRPr lang="en-US" sz="2800">
              <a:latin typeface="UT Sans" panose="00000500000000000000" pitchFamily="50" charset="0"/>
            </a:endParaRPr>
          </a:p>
        </p:txBody>
      </p:sp>
      <p:sp>
        <p:nvSpPr>
          <p:cNvPr id="5123" name="Content Placeholder 8"/>
          <p:cNvSpPr>
            <a:spLocks noGrp="1"/>
          </p:cNvSpPr>
          <p:nvPr>
            <p:ph idx="1"/>
          </p:nvPr>
        </p:nvSpPr>
        <p:spPr/>
        <p:txBody>
          <a:bodyPr>
            <a:normAutofit/>
          </a:bodyPr>
          <a:lstStyle/>
          <a:p>
            <a:pPr eaLnBrk="1" hangingPunct="1">
              <a:buFont typeface="Wingdings 3" pitchFamily="18" charset="2"/>
              <a:buNone/>
            </a:pPr>
            <a:r>
              <a:rPr lang="ro-RO" b="1">
                <a:solidFill>
                  <a:srgbClr val="C00000"/>
                </a:solidFill>
              </a:rPr>
              <a:t>Regiunea activă normală (RAN)</a:t>
            </a:r>
          </a:p>
          <a:p>
            <a:pPr eaLnBrk="1" hangingPunct="1"/>
            <a:endParaRPr lang="ro-RO" sz="2400"/>
          </a:p>
          <a:p>
            <a:pPr eaLnBrk="1" hangingPunct="1"/>
            <a:endParaRPr lang="ro-RO"/>
          </a:p>
          <a:p>
            <a:pPr eaLnBrk="1" hangingPunct="1"/>
            <a:endParaRPr lang="ro-RO" sz="2400"/>
          </a:p>
          <a:p>
            <a:pPr eaLnBrk="1" hangingPunct="1"/>
            <a:r>
              <a:rPr lang="ro-RO" sz="2400"/>
              <a:t>Dar </a:t>
            </a:r>
            <a:r>
              <a:rPr lang="ro-RO" sz="2400" i="1"/>
              <a:t>U</a:t>
            </a:r>
            <a:r>
              <a:rPr lang="ro-RO" sz="2400" i="1" baseline="-25000"/>
              <a:t>CE</a:t>
            </a:r>
            <a:r>
              <a:rPr lang="ro-RO" sz="2400"/>
              <a:t>, care în mod obişnuit este </a:t>
            </a:r>
            <a:r>
              <a:rPr lang="ro-RO" sz="2400" i="1"/>
              <a:t>E</a:t>
            </a:r>
            <a:r>
              <a:rPr lang="ro-RO" sz="2400" i="1" baseline="-25000"/>
              <a:t>C</a:t>
            </a:r>
            <a:r>
              <a:rPr lang="ro-RO" sz="2400"/>
              <a:t>/2, este mai mare </a:t>
            </a:r>
            <a:br>
              <a:rPr lang="ro-RO" sz="2400"/>
            </a:br>
            <a:r>
              <a:rPr lang="ro-RO" sz="2400"/>
              <a:t>decât </a:t>
            </a:r>
            <a:r>
              <a:rPr lang="ro-RO" sz="2400" i="1"/>
              <a:t>U</a:t>
            </a:r>
            <a:r>
              <a:rPr lang="ro-RO" sz="2400" i="1" baseline="-25000"/>
              <a:t>BE</a:t>
            </a:r>
            <a:r>
              <a:rPr lang="ro-RO" sz="2400"/>
              <a:t> (U</a:t>
            </a:r>
            <a:r>
              <a:rPr lang="ro-RO" sz="2400" baseline="-25000"/>
              <a:t>BE</a:t>
            </a:r>
            <a:r>
              <a:rPr lang="ro-RO" sz="2400">
                <a:sym typeface="Symbol" panose="05050102010706020507" pitchFamily="18" charset="2"/>
              </a:rPr>
              <a:t>0,7V)</a:t>
            </a:r>
          </a:p>
          <a:p>
            <a:pPr eaLnBrk="1" hangingPunct="1"/>
            <a:r>
              <a:rPr lang="ro-RO" sz="2400">
                <a:sym typeface="Symbol" panose="05050102010706020507" pitchFamily="18" charset="2"/>
              </a:rPr>
              <a:t>Astfel, potențialul din colector este mai mare decât cel </a:t>
            </a:r>
            <a:br>
              <a:rPr lang="ro-RO" sz="2400">
                <a:sym typeface="Symbol" panose="05050102010706020507" pitchFamily="18" charset="2"/>
              </a:rPr>
            </a:br>
            <a:r>
              <a:rPr lang="ro-RO" sz="2400">
                <a:sym typeface="Symbol" panose="05050102010706020507" pitchFamily="18" charset="2"/>
              </a:rPr>
              <a:t>din bază şi </a:t>
            </a:r>
            <a:r>
              <a:rPr lang="ro-RO" sz="2400"/>
              <a:t>se obține </a:t>
            </a:r>
            <a:r>
              <a:rPr lang="ro-RO" sz="2400" i="1"/>
              <a:t>U</a:t>
            </a:r>
            <a:r>
              <a:rPr lang="ro-RO" sz="2400" i="1" baseline="-25000"/>
              <a:t>CB</a:t>
            </a:r>
            <a:r>
              <a:rPr lang="en-US" sz="2400"/>
              <a:t>&gt;0, ceea </a:t>
            </a:r>
            <a:r>
              <a:rPr lang="ro-RO" sz="2400"/>
              <a:t>ce înseamnă că </a:t>
            </a:r>
            <a:br>
              <a:rPr lang="ro-RO" sz="2400"/>
            </a:br>
            <a:r>
              <a:rPr lang="ro-RO" sz="2400"/>
              <a:t>joncțiunea B-C este polarizată invers, așa cum cere </a:t>
            </a:r>
            <a:br>
              <a:rPr lang="ro-RO" sz="2400"/>
            </a:br>
            <a:r>
              <a:rPr lang="ro-RO" sz="2400"/>
              <a:t>acest mod de lucru.</a:t>
            </a:r>
            <a:endParaRPr lang="en-US" sz="2400"/>
          </a:p>
        </p:txBody>
      </p:sp>
      <p:sp>
        <p:nvSpPr>
          <p:cNvPr id="5124"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795CD7E-0C9C-4AAE-86FF-DC6284ABAC1A}" type="datetime1">
              <a:rPr lang="en-US" smtClean="0"/>
              <a:t>10/30/2020</a:t>
            </a:fld>
            <a:endParaRPr lang="en-US"/>
          </a:p>
        </p:txBody>
      </p:sp>
      <p:sp>
        <p:nvSpPr>
          <p:cNvPr id="5125"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5126"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E09FAB5-664E-470B-9BCF-C8A5AEF86BD3}" type="slidenum">
              <a:rPr lang="en-US"/>
              <a:pPr>
                <a:defRPr/>
              </a:pPr>
              <a:t>44</a:t>
            </a:fld>
            <a:endParaRPr lang="en-US"/>
          </a:p>
        </p:txBody>
      </p:sp>
      <mc:AlternateContent xmlns:mc="http://schemas.openxmlformats.org/markup-compatibility/2006" xmlns:a14="http://schemas.microsoft.com/office/drawing/2010/main">
        <mc:Choice Requires="a14">
          <p:sp>
            <p:nvSpPr>
              <p:cNvPr id="10" name="Object 8">
                <a:extLst>
                  <a:ext uri="{FF2B5EF4-FFF2-40B4-BE49-F238E27FC236}">
                    <a16:creationId xmlns:a16="http://schemas.microsoft.com/office/drawing/2014/main" id="{F6B9E017-A4B1-4907-86CE-72A533DF2A9A}"/>
                  </a:ext>
                </a:extLst>
              </p:cNvPr>
              <p:cNvSpPr txBox="1"/>
              <p:nvPr/>
            </p:nvSpPr>
            <p:spPr bwMode="auto">
              <a:xfrm>
                <a:off x="1821759" y="2633663"/>
                <a:ext cx="5662406" cy="89452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eqArr>
                            <m:eqArrPr>
                              <m:ctrlPr>
                                <a:rPr lang="ro-RO" sz="2400" i="1">
                                  <a:solidFill>
                                    <a:srgbClr val="000000"/>
                                  </a:solidFill>
                                  <a:latin typeface="Cambria Math" panose="02040503050406030204" pitchFamily="18" charset="0"/>
                                </a:rPr>
                              </m:ctrlPr>
                            </m:eqArrPr>
                            <m:e>
                              <m:r>
                                <a:rPr lang="ro-RO" sz="2400" i="1">
                                  <a:solidFill>
                                    <a:srgbClr val="000000"/>
                                  </a:solidFill>
                                  <a:latin typeface="Cambria Math" panose="02040503050406030204" pitchFamily="18" charset="0"/>
                                </a:rPr>
                                <m:t>&amp;</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𝐶𝐵</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𝐵𝐸</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𝐶𝐸</m:t>
                                  </m:r>
                                </m:sub>
                              </m:sSub>
                            </m:e>
                            <m:e>
                              <m:r>
                                <a:rPr lang="ro-RO" sz="2400" i="1">
                                  <a:solidFill>
                                    <a:srgbClr val="000000"/>
                                  </a:solidFill>
                                  <a:latin typeface="Cambria Math" panose="02040503050406030204" pitchFamily="18" charset="0"/>
                                </a:rPr>
                                <m:t>&amp;</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𝐶𝐸</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𝐵𝐸</m:t>
                                  </m:r>
                                </m:sub>
                              </m:sSub>
                            </m:e>
                          </m:eqArr>
                        </m:e>
                      </m:d>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𝐶𝐵</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𝐶𝐸</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𝐵𝐸</m:t>
                          </m:r>
                        </m:sub>
                      </m:sSub>
                      <m:r>
                        <a:rPr lang="ro-RO" sz="2400" i="1">
                          <a:solidFill>
                            <a:srgbClr val="000000"/>
                          </a:solidFill>
                          <a:latin typeface="Cambria Math" panose="02040503050406030204" pitchFamily="18" charset="0"/>
                        </a:rPr>
                        <m:t>⟩0</m:t>
                      </m:r>
                    </m:oMath>
                  </m:oMathPara>
                </a14:m>
                <a:endParaRPr lang="ro-RO"/>
              </a:p>
            </p:txBody>
          </p:sp>
        </mc:Choice>
        <mc:Fallback xmlns="">
          <p:sp>
            <p:nvSpPr>
              <p:cNvPr id="10" name="Object 8">
                <a:extLst>
                  <a:ext uri="{FF2B5EF4-FFF2-40B4-BE49-F238E27FC236}">
                    <a16:creationId xmlns:a16="http://schemas.microsoft.com/office/drawing/2014/main" id="{F6B9E017-A4B1-4907-86CE-72A533DF2A9A}"/>
                  </a:ext>
                </a:extLst>
              </p:cNvPr>
              <p:cNvSpPr txBox="1">
                <a:spLocks noRot="1" noChangeAspect="1" noMove="1" noResize="1" noEditPoints="1" noAdjustHandles="1" noChangeArrowheads="1" noChangeShapeType="1" noTextEdit="1"/>
              </p:cNvSpPr>
              <p:nvPr/>
            </p:nvSpPr>
            <p:spPr bwMode="auto">
              <a:xfrm>
                <a:off x="1821759" y="2633663"/>
                <a:ext cx="5662406" cy="894522"/>
              </a:xfrm>
              <a:prstGeom prst="rect">
                <a:avLst/>
              </a:prstGeom>
              <a:blipFill>
                <a:blip r:embed="rId2"/>
                <a:stretch>
                  <a:fillRect/>
                </a:stretch>
              </a:blipFill>
            </p:spPr>
            <p:txBody>
              <a:bodyPr/>
              <a:lstStyle/>
              <a:p>
                <a:r>
                  <a:rPr lang="ro-RO">
                    <a:noFill/>
                  </a:rPr>
                  <a:t> </a:t>
                </a:r>
              </a:p>
            </p:txBody>
          </p:sp>
        </mc:Fallback>
      </mc:AlternateContent>
      <p:pic>
        <p:nvPicPr>
          <p:cNvPr id="3" name="Picture 2">
            <a:extLst>
              <a:ext uri="{FF2B5EF4-FFF2-40B4-BE49-F238E27FC236}">
                <a16:creationId xmlns:a16="http://schemas.microsoft.com/office/drawing/2014/main" id="{BDC4EFF4-84AB-4734-9452-528250B210B6}"/>
              </a:ext>
            </a:extLst>
          </p:cNvPr>
          <p:cNvPicPr>
            <a:picLocks noChangeAspect="1"/>
          </p:cNvPicPr>
          <p:nvPr/>
        </p:nvPicPr>
        <p:blipFill>
          <a:blip r:embed="rId3"/>
          <a:stretch>
            <a:fillRect/>
          </a:stretch>
        </p:blipFill>
        <p:spPr>
          <a:xfrm>
            <a:off x="8984560" y="2633663"/>
            <a:ext cx="2965588" cy="3543300"/>
          </a:xfrm>
          <a:prstGeom prst="rect">
            <a:avLst/>
          </a:prstGeom>
        </p:spPr>
      </p:pic>
    </p:spTree>
    <p:extLst>
      <p:ext uri="{BB962C8B-B14F-4D97-AF65-F5344CB8AC3E}">
        <p14:creationId xmlns:p14="http://schemas.microsoft.com/office/powerpoint/2010/main" val="2180453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Moduri de lucru</a:t>
            </a:r>
            <a:endParaRPr lang="en-US" sz="2800">
              <a:latin typeface="UT Sans" panose="00000500000000000000" pitchFamily="50" charset="0"/>
            </a:endParaRPr>
          </a:p>
        </p:txBody>
      </p:sp>
      <p:sp>
        <p:nvSpPr>
          <p:cNvPr id="6147" name="Content Placeholder 2"/>
          <p:cNvSpPr>
            <a:spLocks noGrp="1"/>
          </p:cNvSpPr>
          <p:nvPr>
            <p:ph idx="1"/>
          </p:nvPr>
        </p:nvSpPr>
        <p:spPr/>
        <p:txBody>
          <a:bodyPr>
            <a:normAutofit/>
          </a:bodyPr>
          <a:lstStyle/>
          <a:p>
            <a:pPr eaLnBrk="1" hangingPunct="1"/>
            <a:r>
              <a:rPr lang="ro-RO"/>
              <a:t>Odată cu creșterea tensiunii </a:t>
            </a:r>
            <a:r>
              <a:rPr lang="ro-RO" i="1"/>
              <a:t>U</a:t>
            </a:r>
            <a:r>
              <a:rPr lang="ro-RO" i="1" baseline="-25000"/>
              <a:t>BE</a:t>
            </a:r>
            <a:r>
              <a:rPr lang="ro-RO"/>
              <a:t>, creşte </a:t>
            </a:r>
            <a:r>
              <a:rPr lang="ro-RO" i="1"/>
              <a:t>I</a:t>
            </a:r>
            <a:r>
              <a:rPr lang="ro-RO" i="1" baseline="-25000"/>
              <a:t>B</a:t>
            </a:r>
            <a:r>
              <a:rPr lang="ro-RO"/>
              <a:t> şi cresc curentul </a:t>
            </a:r>
            <a:r>
              <a:rPr lang="ro-RO" i="1"/>
              <a:t>I</a:t>
            </a:r>
            <a:r>
              <a:rPr lang="ro-RO" i="1" baseline="-25000"/>
              <a:t>C</a:t>
            </a:r>
            <a:r>
              <a:rPr lang="ro-RO"/>
              <a:t> și tensiunea </a:t>
            </a:r>
            <a:r>
              <a:rPr lang="ro-RO" i="1"/>
              <a:t>U</a:t>
            </a:r>
            <a:r>
              <a:rPr lang="ro-RO" i="1" baseline="-25000"/>
              <a:t>Rc</a:t>
            </a:r>
            <a:r>
              <a:rPr lang="ro-RO"/>
              <a:t>;</a:t>
            </a:r>
          </a:p>
          <a:p>
            <a:pPr eaLnBrk="1" hangingPunct="1"/>
            <a:r>
              <a:rPr lang="ro-RO"/>
              <a:t>Dar la creșterea tensiunii </a:t>
            </a:r>
            <a:r>
              <a:rPr lang="ro-RO" i="1"/>
              <a:t>U</a:t>
            </a:r>
            <a:r>
              <a:rPr lang="ro-RO" i="1" baseline="-25000"/>
              <a:t>Rc</a:t>
            </a:r>
            <a:r>
              <a:rPr lang="ro-RO"/>
              <a:t> corespunde scăderea </a:t>
            </a:r>
            <a:br>
              <a:rPr lang="ro-RO"/>
            </a:br>
            <a:r>
              <a:rPr lang="ro-RO"/>
              <a:t>tensiunii </a:t>
            </a:r>
            <a:r>
              <a:rPr lang="ro-RO" i="1"/>
              <a:t>U</a:t>
            </a:r>
            <a:r>
              <a:rPr lang="ro-RO" i="1" baseline="-25000"/>
              <a:t>CE</a:t>
            </a:r>
            <a:r>
              <a:rPr lang="ro-RO"/>
              <a:t> deci și scăderea tensiunii </a:t>
            </a:r>
            <a:r>
              <a:rPr lang="ro-RO" i="1"/>
              <a:t>U</a:t>
            </a:r>
            <a:r>
              <a:rPr lang="ro-RO" i="1" baseline="-25000"/>
              <a:t>CB</a:t>
            </a:r>
            <a:r>
              <a:rPr lang="ro-RO"/>
              <a:t>;</a:t>
            </a:r>
          </a:p>
          <a:p>
            <a:pPr eaLnBrk="1" hangingPunct="1"/>
            <a:r>
              <a:rPr lang="ro-RO"/>
              <a:t>Pentru o anumită valoare a lui </a:t>
            </a:r>
            <a:r>
              <a:rPr lang="ro-RO" i="1"/>
              <a:t>I</a:t>
            </a:r>
            <a:r>
              <a:rPr lang="ro-RO" i="1" baseline="-25000"/>
              <a:t>C</a:t>
            </a:r>
            <a:r>
              <a:rPr lang="ro-RO"/>
              <a:t>, tensiunea </a:t>
            </a:r>
            <a:r>
              <a:rPr lang="ro-RO" i="1"/>
              <a:t>U</a:t>
            </a:r>
            <a:r>
              <a:rPr lang="ro-RO" i="1" baseline="-25000"/>
              <a:t>CB</a:t>
            </a:r>
            <a:r>
              <a:rPr lang="ro-RO"/>
              <a:t> </a:t>
            </a:r>
            <a:br>
              <a:rPr lang="ro-RO"/>
            </a:br>
            <a:r>
              <a:rPr lang="ro-RO"/>
              <a:t>devine egală cu zero.</a:t>
            </a:r>
          </a:p>
        </p:txBody>
      </p:sp>
      <p:sp>
        <p:nvSpPr>
          <p:cNvPr id="43011"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0DE5F0A-6F97-41AA-995C-2B3B83001304}" type="datetime1">
              <a:rPr lang="en-US" smtClean="0"/>
              <a:t>10/30/2020</a:t>
            </a:fld>
            <a:endParaRPr lang="en-US"/>
          </a:p>
        </p:txBody>
      </p:sp>
      <p:sp>
        <p:nvSpPr>
          <p:cNvPr id="43012"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43013"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21246BC7-4082-4095-9898-8C59D13A2222}" type="slidenum">
              <a:rPr lang="en-US"/>
              <a:pPr>
                <a:defRPr/>
              </a:pPr>
              <a:t>45</a:t>
            </a:fld>
            <a:endParaRPr lang="en-US"/>
          </a:p>
        </p:txBody>
      </p:sp>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29430D8A-341E-4C6F-9C49-FC1A8AE93985}"/>
                  </a:ext>
                </a:extLst>
              </p:cNvPr>
              <p:cNvSpPr txBox="1"/>
              <p:nvPr/>
            </p:nvSpPr>
            <p:spPr bwMode="auto">
              <a:xfrm>
                <a:off x="2607286" y="4601259"/>
                <a:ext cx="5055784" cy="862234"/>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𝐸</m:t>
                          </m:r>
                        </m:e>
                        <m:sub>
                          <m:r>
                            <a:rPr lang="ro-RO" sz="2400" i="1">
                              <a:solidFill>
                                <a:srgbClr val="000000"/>
                              </a:solidFill>
                              <a:latin typeface="Cambria Math" panose="02040503050406030204" pitchFamily="18" charset="0"/>
                            </a:rPr>
                            <m:t>𝐶</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𝐶</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𝐶</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𝐶𝐵</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𝐵𝐸</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𝑅𝑐</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𝐶𝐸</m:t>
                          </m:r>
                        </m:sub>
                      </m:sSub>
                    </m:oMath>
                    <m:oMath xmlns:m="http://schemas.openxmlformats.org/officeDocument/2006/math">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𝐶𝐸</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𝐸</m:t>
                          </m:r>
                        </m:e>
                        <m:sub>
                          <m:r>
                            <a:rPr lang="ro-RO" sz="2400" i="1">
                              <a:solidFill>
                                <a:srgbClr val="000000"/>
                              </a:solidFill>
                              <a:latin typeface="Cambria Math" panose="02040503050406030204" pitchFamily="18" charset="0"/>
                            </a:rPr>
                            <m:t>𝐶</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𝑅𝑐</m:t>
                          </m:r>
                        </m:sub>
                      </m:sSub>
                    </m:oMath>
                  </m:oMathPara>
                </a14:m>
                <a:endParaRPr lang="ro-RO"/>
              </a:p>
            </p:txBody>
          </p:sp>
        </mc:Choice>
        <mc:Fallback xmlns="">
          <p:sp>
            <p:nvSpPr>
              <p:cNvPr id="9" name="Object 8">
                <a:extLst>
                  <a:ext uri="{FF2B5EF4-FFF2-40B4-BE49-F238E27FC236}">
                    <a16:creationId xmlns:a16="http://schemas.microsoft.com/office/drawing/2014/main" id="{29430D8A-341E-4C6F-9C49-FC1A8AE93985}"/>
                  </a:ext>
                </a:extLst>
              </p:cNvPr>
              <p:cNvSpPr txBox="1">
                <a:spLocks noRot="1" noChangeAspect="1" noMove="1" noResize="1" noEditPoints="1" noAdjustHandles="1" noChangeArrowheads="1" noChangeShapeType="1" noTextEdit="1"/>
              </p:cNvSpPr>
              <p:nvPr/>
            </p:nvSpPr>
            <p:spPr bwMode="auto">
              <a:xfrm>
                <a:off x="2607286" y="4601259"/>
                <a:ext cx="5055784" cy="862234"/>
              </a:xfrm>
              <a:prstGeom prst="rect">
                <a:avLst/>
              </a:prstGeom>
              <a:blipFill>
                <a:blip r:embed="rId2"/>
                <a:stretch>
                  <a:fillRect l="-362"/>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C952292B-478C-43CD-9F30-A77E0164922E}"/>
                  </a:ext>
                </a:extLst>
              </p:cNvPr>
              <p:cNvSpPr txBox="1"/>
              <p:nvPr/>
            </p:nvSpPr>
            <p:spPr>
              <a:xfrm>
                <a:off x="2607286" y="5583760"/>
                <a:ext cx="4966331" cy="5076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𝐶𝐵</m:t>
                          </m:r>
                        </m:sub>
                      </m:sSub>
                      <m:r>
                        <a:rPr lang="ro-RO" sz="2400" i="1">
                          <a:solidFill>
                            <a:srgbClr val="000000"/>
                          </a:solidFill>
                          <a:latin typeface="Cambria Math" panose="02040503050406030204" pitchFamily="18" charset="0"/>
                        </a:rPr>
                        <m:t>=</m:t>
                      </m:r>
                      <m:sSub>
                        <m:sSubPr>
                          <m:ctrlPr>
                            <a:rPr lang="ro-RO" sz="2400" i="1" smtClean="0">
                              <a:solidFill>
                                <a:srgbClr val="000000"/>
                              </a:solidFill>
                              <a:latin typeface="Cambria Math" panose="02040503050406030204" pitchFamily="18" charset="0"/>
                            </a:rPr>
                          </m:ctrlPr>
                        </m:sSubPr>
                        <m:e>
                          <m:r>
                            <a:rPr lang="ro-RO" sz="2400" b="0" i="1" smtClean="0">
                              <a:solidFill>
                                <a:srgbClr val="000000"/>
                              </a:solidFill>
                              <a:latin typeface="Cambria Math" panose="02040503050406030204" pitchFamily="18" charset="0"/>
                            </a:rPr>
                            <m:t>𝑈</m:t>
                          </m:r>
                        </m:e>
                        <m:sub>
                          <m:r>
                            <a:rPr lang="ro-RO" sz="2400" b="0" i="1" smtClean="0">
                              <a:solidFill>
                                <a:srgbClr val="000000"/>
                              </a:solidFill>
                              <a:latin typeface="Cambria Math" panose="02040503050406030204" pitchFamily="18" charset="0"/>
                            </a:rPr>
                            <m:t>𝐶𝐸</m:t>
                          </m:r>
                        </m:sub>
                      </m:sSub>
                      <m:r>
                        <a:rPr lang="ro-RO" sz="2400" b="0" i="1" smtClean="0">
                          <a:solidFill>
                            <a:srgbClr val="000000"/>
                          </a:solidFill>
                          <a:latin typeface="Cambria Math" panose="02040503050406030204" pitchFamily="18" charset="0"/>
                        </a:rPr>
                        <m:t>−</m:t>
                      </m:r>
                      <m:sSub>
                        <m:sSubPr>
                          <m:ctrlPr>
                            <a:rPr lang="ro-RO" sz="2400" b="0" i="1" smtClean="0">
                              <a:solidFill>
                                <a:srgbClr val="000000"/>
                              </a:solidFill>
                              <a:latin typeface="Cambria Math" panose="02040503050406030204" pitchFamily="18" charset="0"/>
                            </a:rPr>
                          </m:ctrlPr>
                        </m:sSubPr>
                        <m:e>
                          <m:r>
                            <a:rPr lang="ro-RO" sz="2400" b="0" i="1" smtClean="0">
                              <a:solidFill>
                                <a:srgbClr val="000000"/>
                              </a:solidFill>
                              <a:latin typeface="Cambria Math" panose="02040503050406030204" pitchFamily="18" charset="0"/>
                            </a:rPr>
                            <m:t>𝑈</m:t>
                          </m:r>
                        </m:e>
                        <m:sub>
                          <m:r>
                            <a:rPr lang="ro-RO" sz="2400" b="0" i="1" smtClean="0">
                              <a:solidFill>
                                <a:srgbClr val="000000"/>
                              </a:solidFill>
                              <a:latin typeface="Cambria Math" panose="02040503050406030204" pitchFamily="18" charset="0"/>
                            </a:rPr>
                            <m:t>𝐵𝐸</m:t>
                          </m:r>
                        </m:sub>
                      </m:sSub>
                      <m:r>
                        <a:rPr lang="ro-RO" sz="2400" b="0" i="1" smtClean="0">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𝐸</m:t>
                          </m:r>
                        </m:e>
                        <m:sub>
                          <m:r>
                            <a:rPr lang="ro-RO" sz="2400" i="1">
                              <a:solidFill>
                                <a:srgbClr val="000000"/>
                              </a:solidFill>
                              <a:latin typeface="Cambria Math" panose="02040503050406030204" pitchFamily="18" charset="0"/>
                            </a:rPr>
                            <m:t>𝐶</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𝑅𝑐</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𝐵𝐸</m:t>
                          </m:r>
                        </m:sub>
                      </m:sSub>
                    </m:oMath>
                  </m:oMathPara>
                </a14:m>
                <a:endParaRPr lang="ro-RO"/>
              </a:p>
            </p:txBody>
          </p:sp>
        </mc:Choice>
        <mc:Fallback xmlns="">
          <p:sp>
            <p:nvSpPr>
              <p:cNvPr id="2" name="Object 1">
                <a:extLst>
                  <a:ext uri="{FF2B5EF4-FFF2-40B4-BE49-F238E27FC236}">
                    <a16:creationId xmlns:a16="http://schemas.microsoft.com/office/drawing/2014/main" id="{C952292B-478C-43CD-9F30-A77E0164922E}"/>
                  </a:ext>
                </a:extLst>
              </p:cNvPr>
              <p:cNvSpPr txBox="1">
                <a:spLocks noRot="1" noChangeAspect="1" noMove="1" noResize="1" noEditPoints="1" noAdjustHandles="1" noChangeArrowheads="1" noChangeShapeType="1" noTextEdit="1"/>
              </p:cNvSpPr>
              <p:nvPr/>
            </p:nvSpPr>
            <p:spPr>
              <a:xfrm>
                <a:off x="2607286" y="5583760"/>
                <a:ext cx="4966331" cy="507600"/>
              </a:xfrm>
              <a:prstGeom prst="rect">
                <a:avLst/>
              </a:prstGeom>
              <a:blipFill>
                <a:blip r:embed="rId3"/>
                <a:stretch>
                  <a:fillRect l="-369"/>
                </a:stretch>
              </a:blipFill>
            </p:spPr>
            <p:txBody>
              <a:bodyPr/>
              <a:lstStyle/>
              <a:p>
                <a:r>
                  <a:rPr lang="ro-RO">
                    <a:noFill/>
                  </a:rPr>
                  <a:t> </a:t>
                </a:r>
              </a:p>
            </p:txBody>
          </p:sp>
        </mc:Fallback>
      </mc:AlternateContent>
      <p:pic>
        <p:nvPicPr>
          <p:cNvPr id="3" name="Picture 2">
            <a:extLst>
              <a:ext uri="{FF2B5EF4-FFF2-40B4-BE49-F238E27FC236}">
                <a16:creationId xmlns:a16="http://schemas.microsoft.com/office/drawing/2014/main" id="{1ECC63E7-E4F9-4988-A00E-1F65B61C15C7}"/>
              </a:ext>
            </a:extLst>
          </p:cNvPr>
          <p:cNvPicPr>
            <a:picLocks noChangeAspect="1"/>
          </p:cNvPicPr>
          <p:nvPr/>
        </p:nvPicPr>
        <p:blipFill>
          <a:blip r:embed="rId4"/>
          <a:stretch>
            <a:fillRect/>
          </a:stretch>
        </p:blipFill>
        <p:spPr>
          <a:xfrm>
            <a:off x="8984560" y="2633663"/>
            <a:ext cx="2965588" cy="35433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Moduri de lucru</a:t>
            </a:r>
            <a:endParaRPr lang="en-US" sz="2800">
              <a:latin typeface="UT Sans" panose="00000500000000000000" pitchFamily="50" charset="0"/>
            </a:endParaRPr>
          </a:p>
        </p:txBody>
      </p:sp>
      <p:sp>
        <p:nvSpPr>
          <p:cNvPr id="7171" name="Content Placeholder 2"/>
          <p:cNvSpPr>
            <a:spLocks noGrp="1"/>
          </p:cNvSpPr>
          <p:nvPr>
            <p:ph idx="1"/>
          </p:nvPr>
        </p:nvSpPr>
        <p:spPr/>
        <p:txBody>
          <a:bodyPr>
            <a:normAutofit/>
          </a:bodyPr>
          <a:lstStyle/>
          <a:p>
            <a:pPr eaLnBrk="1" hangingPunct="1"/>
            <a:r>
              <a:rPr lang="ro-RO"/>
              <a:t>O creștere ușoară a curentului I</a:t>
            </a:r>
            <a:r>
              <a:rPr lang="ro-RO" baseline="-25000"/>
              <a:t>C</a:t>
            </a:r>
            <a:r>
              <a:rPr lang="ro-RO"/>
              <a:t> dincolo de această valoare determină tensiunea U</a:t>
            </a:r>
            <a:r>
              <a:rPr lang="ro-RO" baseline="-25000"/>
              <a:t>CB</a:t>
            </a:r>
            <a:r>
              <a:rPr lang="ro-RO"/>
              <a:t> să devină negativă (U</a:t>
            </a:r>
            <a:r>
              <a:rPr lang="ro-RO" baseline="-25000"/>
              <a:t>CB</a:t>
            </a:r>
            <a:r>
              <a:rPr lang="en-US"/>
              <a:t>&lt;0</a:t>
            </a:r>
            <a:r>
              <a:rPr lang="ro-RO"/>
              <a:t>), adică joncțiunea colector-bază devine polarizată direct.</a:t>
            </a:r>
          </a:p>
          <a:p>
            <a:pPr eaLnBrk="1" hangingPunct="1"/>
            <a:r>
              <a:rPr lang="ro-RO"/>
              <a:t>Situația corespunde modului de lucru numit </a:t>
            </a:r>
            <a:r>
              <a:rPr lang="ro-RO" b="1">
                <a:solidFill>
                  <a:srgbClr val="C00000"/>
                </a:solidFill>
              </a:rPr>
              <a:t>saturație</a:t>
            </a:r>
            <a:r>
              <a:rPr lang="ro-RO"/>
              <a:t>.</a:t>
            </a:r>
          </a:p>
          <a:p>
            <a:pPr eaLnBrk="1" hangingPunct="1"/>
            <a:r>
              <a:rPr lang="en-US"/>
              <a:t>La satura</a:t>
            </a:r>
            <a:r>
              <a:rPr lang="ro-RO"/>
              <a:t>ție </a:t>
            </a:r>
            <a:r>
              <a:rPr lang="en-US"/>
              <a:t>a</a:t>
            </a:r>
            <a:r>
              <a:rPr lang="ro-RO"/>
              <a:t>mbele joncțiuni sunt </a:t>
            </a:r>
            <a:br>
              <a:rPr lang="ro-RO"/>
            </a:br>
            <a:r>
              <a:rPr lang="ro-RO"/>
              <a:t>polarizate direct iar curentul de colector </a:t>
            </a:r>
            <a:br>
              <a:rPr lang="ro-RO"/>
            </a:br>
            <a:r>
              <a:rPr lang="ro-RO"/>
              <a:t>NU mai este controlat de tensiunea B-E.</a:t>
            </a:r>
            <a:endParaRPr lang="en-US"/>
          </a:p>
        </p:txBody>
      </p:sp>
      <p:sp>
        <p:nvSpPr>
          <p:cNvPr id="43011"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EB82BA8F-13D1-41F9-89DD-A4868B299D16}" type="datetime1">
              <a:rPr lang="en-US" smtClean="0"/>
              <a:t>10/30/2020</a:t>
            </a:fld>
            <a:endParaRPr lang="en-US"/>
          </a:p>
        </p:txBody>
      </p:sp>
      <p:sp>
        <p:nvSpPr>
          <p:cNvPr id="43012"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43013"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9F11A81-9CED-4D82-BEE1-3A03B2E38782}" type="slidenum">
              <a:rPr lang="en-US"/>
              <a:pPr>
                <a:defRPr/>
              </a:pPr>
              <a:t>46</a:t>
            </a:fld>
            <a:endParaRPr lang="en-US"/>
          </a:p>
        </p:txBody>
      </p:sp>
      <p:pic>
        <p:nvPicPr>
          <p:cNvPr id="2" name="Picture 1">
            <a:extLst>
              <a:ext uri="{FF2B5EF4-FFF2-40B4-BE49-F238E27FC236}">
                <a16:creationId xmlns:a16="http://schemas.microsoft.com/office/drawing/2014/main" id="{6FAEB0F3-DAA3-44E8-825D-E21A2BB056B2}"/>
              </a:ext>
            </a:extLst>
          </p:cNvPr>
          <p:cNvPicPr>
            <a:picLocks noChangeAspect="1"/>
          </p:cNvPicPr>
          <p:nvPr/>
        </p:nvPicPr>
        <p:blipFill>
          <a:blip r:embed="rId2"/>
          <a:stretch>
            <a:fillRect/>
          </a:stretch>
        </p:blipFill>
        <p:spPr>
          <a:xfrm>
            <a:off x="8984560" y="2633663"/>
            <a:ext cx="2965588" cy="35433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Moduri de lucru</a:t>
            </a:r>
            <a:br>
              <a:rPr lang="ro-RO" sz="2800" b="1">
                <a:latin typeface="+mn-lt"/>
              </a:rPr>
            </a:br>
            <a:r>
              <a:rPr lang="ro-RO" sz="2800" b="1">
                <a:latin typeface="+mn-lt"/>
              </a:rPr>
              <a:t>Caracteristicile de ieșire, i</a:t>
            </a:r>
            <a:r>
              <a:rPr lang="ro-RO" sz="2800" b="1" baseline="-25000">
                <a:latin typeface="+mn-lt"/>
              </a:rPr>
              <a:t>C</a:t>
            </a:r>
            <a:r>
              <a:rPr lang="ro-RO" sz="2800" b="1">
                <a:latin typeface="+mn-lt"/>
              </a:rPr>
              <a:t>=f(u</a:t>
            </a:r>
            <a:r>
              <a:rPr lang="ro-RO" sz="2800" b="1" baseline="-25000">
                <a:latin typeface="+mn-lt"/>
              </a:rPr>
              <a:t>CE</a:t>
            </a:r>
            <a:r>
              <a:rPr lang="ro-RO" sz="2800" b="1">
                <a:latin typeface="+mn-lt"/>
              </a:rPr>
              <a:t>)</a:t>
            </a:r>
            <a:endParaRPr lang="en-US" sz="2800" b="1">
              <a:latin typeface="+mn-lt"/>
            </a:endParaRPr>
          </a:p>
        </p:txBody>
      </p:sp>
      <p:sp>
        <p:nvSpPr>
          <p:cNvPr id="52226" name="Content Placeholder 2"/>
          <p:cNvSpPr>
            <a:spLocks noGrp="1"/>
          </p:cNvSpPr>
          <p:nvPr>
            <p:ph idx="1"/>
          </p:nvPr>
        </p:nvSpPr>
        <p:spPr/>
        <p:txBody>
          <a:bodyPr>
            <a:normAutofit fontScale="85000" lnSpcReduction="10000"/>
          </a:bodyPr>
          <a:lstStyle/>
          <a:p>
            <a:pPr eaLnBrk="1" hangingPunct="1"/>
            <a:r>
              <a:rPr lang="ro-RO"/>
              <a:t>Caracteristicile i</a:t>
            </a:r>
            <a:r>
              <a:rPr lang="ro-RO" baseline="-25000"/>
              <a:t>C</a:t>
            </a:r>
            <a:r>
              <a:rPr lang="ro-RO"/>
              <a:t>=f(u</a:t>
            </a:r>
            <a:r>
              <a:rPr lang="ro-RO" baseline="-25000"/>
              <a:t>CE</a:t>
            </a:r>
            <a:r>
              <a:rPr lang="ro-RO"/>
              <a:t>) pentru TB în conexiunea emitor-comun (EC) au forma:</a:t>
            </a:r>
          </a:p>
          <a:p>
            <a:pPr eaLnBrk="1" hangingPunct="1"/>
            <a:endParaRPr lang="ro-RO"/>
          </a:p>
          <a:p>
            <a:pPr eaLnBrk="1" hangingPunct="1"/>
            <a:endParaRPr lang="ro-RO"/>
          </a:p>
          <a:p>
            <a:pPr eaLnBrk="1" hangingPunct="1"/>
            <a:endParaRPr lang="ro-RO"/>
          </a:p>
          <a:p>
            <a:pPr eaLnBrk="1" hangingPunct="1"/>
            <a:endParaRPr lang="ro-RO"/>
          </a:p>
          <a:p>
            <a:pPr eaLnBrk="1" hangingPunct="1"/>
            <a:endParaRPr lang="ro-RO"/>
          </a:p>
          <a:p>
            <a:pPr eaLnBrk="1" hangingPunct="1"/>
            <a:endParaRPr lang="ro-RO"/>
          </a:p>
          <a:p>
            <a:pPr eaLnBrk="1" hangingPunct="1"/>
            <a:endParaRPr lang="ro-RO"/>
          </a:p>
          <a:p>
            <a:r>
              <a:rPr lang="ro-RO"/>
              <a:t>Relația E</a:t>
            </a:r>
            <a:r>
              <a:rPr lang="ro-RO" baseline="-25000"/>
              <a:t>C</a:t>
            </a:r>
            <a:r>
              <a:rPr lang="en-US"/>
              <a:t>=I</a:t>
            </a:r>
            <a:r>
              <a:rPr lang="en-US" baseline="-25000"/>
              <a:t>C</a:t>
            </a:r>
            <a:r>
              <a:rPr lang="en-US"/>
              <a:t>R</a:t>
            </a:r>
            <a:r>
              <a:rPr lang="en-US" baseline="-25000"/>
              <a:t>C</a:t>
            </a:r>
            <a:r>
              <a:rPr lang="en-US"/>
              <a:t>+</a:t>
            </a:r>
            <a:r>
              <a:rPr lang="ro-RO"/>
              <a:t>U</a:t>
            </a:r>
            <a:r>
              <a:rPr lang="en-US" baseline="-25000"/>
              <a:t>CE</a:t>
            </a:r>
            <a:r>
              <a:rPr lang="en-US"/>
              <a:t> repre</a:t>
            </a:r>
            <a:r>
              <a:rPr lang="ro-RO"/>
              <a:t>zintă în planul i</a:t>
            </a:r>
            <a:r>
              <a:rPr lang="ro-RO" baseline="-25000"/>
              <a:t>C</a:t>
            </a:r>
            <a:r>
              <a:rPr lang="ro-RO"/>
              <a:t>-u</a:t>
            </a:r>
            <a:r>
              <a:rPr lang="ro-RO" baseline="-25000"/>
              <a:t>CE</a:t>
            </a:r>
            <a:r>
              <a:rPr lang="ro-RO"/>
              <a:t> ecuația </a:t>
            </a:r>
            <a:br>
              <a:rPr lang="ro-RO"/>
            </a:br>
            <a:r>
              <a:rPr lang="ro-RO"/>
              <a:t>unei drepte (trasată cu linie întreruptă), numită </a:t>
            </a:r>
            <a:br>
              <a:rPr lang="ro-RO"/>
            </a:br>
            <a:r>
              <a:rPr lang="ro-RO" b="1">
                <a:solidFill>
                  <a:srgbClr val="0070C0"/>
                </a:solidFill>
              </a:rPr>
              <a:t>dreapta de sarcină</a:t>
            </a:r>
            <a:r>
              <a:rPr lang="ro-RO"/>
              <a:t>.</a:t>
            </a:r>
            <a:endParaRPr lang="en-US"/>
          </a:p>
        </p:txBody>
      </p:sp>
      <p:sp>
        <p:nvSpPr>
          <p:cNvPr id="44035"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366B0A8A-ABBA-4455-9861-F82641A175FF}" type="datetime1">
              <a:rPr lang="en-US" smtClean="0"/>
              <a:t>10/30/2020</a:t>
            </a:fld>
            <a:endParaRPr lang="en-US"/>
          </a:p>
        </p:txBody>
      </p:sp>
      <p:sp>
        <p:nvSpPr>
          <p:cNvPr id="44036"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44037"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1B7B606-FB24-44BB-9DEF-346A960F0658}" type="slidenum">
              <a:rPr lang="en-US"/>
              <a:pPr>
                <a:defRPr/>
              </a:pPr>
              <a:t>47</a:t>
            </a:fld>
            <a:endParaRPr lang="en-US"/>
          </a:p>
        </p:txBody>
      </p:sp>
      <p:pic>
        <p:nvPicPr>
          <p:cNvPr id="2" name="Picture 1">
            <a:extLst>
              <a:ext uri="{FF2B5EF4-FFF2-40B4-BE49-F238E27FC236}">
                <a16:creationId xmlns:a16="http://schemas.microsoft.com/office/drawing/2014/main" id="{2BCA2AB4-2652-4483-BD7C-840B2BB82757}"/>
              </a:ext>
            </a:extLst>
          </p:cNvPr>
          <p:cNvPicPr>
            <a:picLocks noChangeAspect="1"/>
          </p:cNvPicPr>
          <p:nvPr/>
        </p:nvPicPr>
        <p:blipFill>
          <a:blip r:embed="rId2"/>
          <a:stretch>
            <a:fillRect/>
          </a:stretch>
        </p:blipFill>
        <p:spPr>
          <a:xfrm>
            <a:off x="2286000" y="2286001"/>
            <a:ext cx="5124450" cy="2828815"/>
          </a:xfrm>
          <a:prstGeom prst="rect">
            <a:avLst/>
          </a:prstGeom>
        </p:spPr>
      </p:pic>
      <p:pic>
        <p:nvPicPr>
          <p:cNvPr id="8" name="Picture 7">
            <a:extLst>
              <a:ext uri="{FF2B5EF4-FFF2-40B4-BE49-F238E27FC236}">
                <a16:creationId xmlns:a16="http://schemas.microsoft.com/office/drawing/2014/main" id="{4F003D8A-006E-44E8-8507-65CF4432D0A0}"/>
              </a:ext>
            </a:extLst>
          </p:cNvPr>
          <p:cNvPicPr>
            <a:picLocks noChangeAspect="1"/>
          </p:cNvPicPr>
          <p:nvPr/>
        </p:nvPicPr>
        <p:blipFill>
          <a:blip r:embed="rId3"/>
          <a:stretch>
            <a:fillRect/>
          </a:stretch>
        </p:blipFill>
        <p:spPr>
          <a:xfrm>
            <a:off x="8984560" y="2633663"/>
            <a:ext cx="2965588" cy="35433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Moduri de lucru</a:t>
            </a:r>
            <a:br>
              <a:rPr lang="ro-RO" sz="3200">
                <a:latin typeface="+mn-lt"/>
              </a:rPr>
            </a:br>
            <a:r>
              <a:rPr lang="ro-RO" sz="2800" b="1">
                <a:latin typeface="+mn-lt"/>
              </a:rPr>
              <a:t>Dreapta de sarcină</a:t>
            </a:r>
            <a:endParaRPr lang="en-US" sz="2400" b="1">
              <a:latin typeface="+mn-lt"/>
            </a:endParaRPr>
          </a:p>
        </p:txBody>
      </p:sp>
      <p:sp>
        <p:nvSpPr>
          <p:cNvPr id="53250" name="Content Placeholder 2"/>
          <p:cNvSpPr>
            <a:spLocks noGrp="1"/>
          </p:cNvSpPr>
          <p:nvPr>
            <p:ph idx="1"/>
          </p:nvPr>
        </p:nvSpPr>
        <p:spPr/>
        <p:txBody>
          <a:bodyPr>
            <a:normAutofit/>
          </a:bodyPr>
          <a:lstStyle/>
          <a:p>
            <a:pPr eaLnBrk="1" hangingPunct="1"/>
            <a:r>
              <a:rPr lang="ro-RO"/>
              <a:t>Pe dreapta de sarcină pot fi definite cele 3 moduri de lucru:</a:t>
            </a:r>
          </a:p>
          <a:p>
            <a:pPr lvl="1" eaLnBrk="1" hangingPunct="1"/>
            <a:r>
              <a:rPr lang="ro-RO" b="1">
                <a:solidFill>
                  <a:srgbClr val="C00000"/>
                </a:solidFill>
              </a:rPr>
              <a:t>Blocarea</a:t>
            </a:r>
            <a:r>
              <a:rPr lang="ro-RO"/>
              <a:t> se instalează când </a:t>
            </a:r>
            <a:r>
              <a:rPr lang="ro-RO" i="1"/>
              <a:t>I</a:t>
            </a:r>
            <a:r>
              <a:rPr lang="ro-RO" i="1" baseline="-25000"/>
              <a:t>C</a:t>
            </a:r>
            <a:r>
              <a:rPr lang="ro-RO"/>
              <a:t>=0 (tranzistorul nu este parcurs de curent);</a:t>
            </a:r>
          </a:p>
          <a:p>
            <a:pPr lvl="1" eaLnBrk="1" hangingPunct="1"/>
            <a:r>
              <a:rPr lang="ro-RO"/>
              <a:t>Pentru </a:t>
            </a:r>
            <a:r>
              <a:rPr lang="en-US"/>
              <a:t>0&lt;</a:t>
            </a:r>
            <a:r>
              <a:rPr lang="en-US" i="1"/>
              <a:t>I</a:t>
            </a:r>
            <a:r>
              <a:rPr lang="en-US" i="1" baseline="-25000"/>
              <a:t>C</a:t>
            </a:r>
            <a:r>
              <a:rPr lang="en-US"/>
              <a:t>&lt;</a:t>
            </a:r>
            <a:r>
              <a:rPr lang="en-US" i="1"/>
              <a:t>I</a:t>
            </a:r>
            <a:r>
              <a:rPr lang="en-US" i="1" baseline="-25000"/>
              <a:t>C,sat</a:t>
            </a:r>
            <a:r>
              <a:rPr lang="en-US"/>
              <a:t> </a:t>
            </a:r>
            <a:r>
              <a:rPr lang="ro-RO"/>
              <a:t>tranzistorul lucrează în </a:t>
            </a:r>
            <a:r>
              <a:rPr lang="ro-RO" b="1">
                <a:solidFill>
                  <a:srgbClr val="C00000"/>
                </a:solidFill>
              </a:rPr>
              <a:t>RAN</a:t>
            </a:r>
            <a:r>
              <a:rPr lang="ro-RO"/>
              <a:t> și este valabilă relația </a:t>
            </a:r>
            <a:r>
              <a:rPr lang="ro-RO" i="1"/>
              <a:t>I</a:t>
            </a:r>
            <a:r>
              <a:rPr lang="ro-RO" i="1" baseline="-25000"/>
              <a:t>C</a:t>
            </a:r>
            <a:r>
              <a:rPr lang="ro-RO"/>
              <a:t>=</a:t>
            </a:r>
            <a:r>
              <a:rPr lang="el-GR" i="1">
                <a:cs typeface="Arial" charset="0"/>
              </a:rPr>
              <a:t>β</a:t>
            </a:r>
            <a:r>
              <a:rPr lang="ro-RO" i="1">
                <a:cs typeface="Arial" charset="0"/>
              </a:rPr>
              <a:t>I</a:t>
            </a:r>
            <a:r>
              <a:rPr lang="ro-RO" i="1" baseline="-25000">
                <a:cs typeface="Arial" charset="0"/>
              </a:rPr>
              <a:t>B</a:t>
            </a:r>
            <a:r>
              <a:rPr lang="ro-RO">
                <a:cs typeface="Arial" charset="0"/>
              </a:rPr>
              <a:t>;</a:t>
            </a:r>
            <a:endParaRPr lang="ro-RO"/>
          </a:p>
          <a:p>
            <a:pPr lvl="1" eaLnBrk="1" hangingPunct="1"/>
            <a:r>
              <a:rPr lang="ro-RO"/>
              <a:t>Când nu mai au loc modificări ale lui </a:t>
            </a:r>
            <a:r>
              <a:rPr lang="ro-RO" i="1"/>
              <a:t>I</a:t>
            </a:r>
            <a:r>
              <a:rPr lang="ro-RO" i="1" baseline="-25000"/>
              <a:t>C</a:t>
            </a:r>
            <a:r>
              <a:rPr lang="ro-RO"/>
              <a:t> înseamnă că TB este în modul </a:t>
            </a:r>
            <a:r>
              <a:rPr lang="ro-RO" b="1">
                <a:solidFill>
                  <a:srgbClr val="C00000"/>
                </a:solidFill>
              </a:rPr>
              <a:t>saturație</a:t>
            </a:r>
            <a:r>
              <a:rPr lang="ro-RO"/>
              <a:t>.</a:t>
            </a:r>
          </a:p>
          <a:p>
            <a:pPr eaLnBrk="1" hangingPunct="1"/>
            <a:r>
              <a:rPr lang="ro-RO"/>
              <a:t>Al 4-lea mod de lucru nu se </a:t>
            </a:r>
            <a:br>
              <a:rPr lang="ro-RO"/>
            </a:br>
            <a:r>
              <a:rPr lang="ro-RO"/>
              <a:t>evidențiază pe figură.</a:t>
            </a:r>
            <a:br>
              <a:rPr lang="ro-RO"/>
            </a:br>
            <a:r>
              <a:rPr lang="ro-RO"/>
              <a:t>El se numește </a:t>
            </a:r>
            <a:r>
              <a:rPr lang="ro-RO" b="1">
                <a:solidFill>
                  <a:srgbClr val="C00000"/>
                </a:solidFill>
              </a:rPr>
              <a:t>activ inversat</a:t>
            </a:r>
            <a:r>
              <a:rPr lang="ro-RO"/>
              <a:t>.</a:t>
            </a:r>
          </a:p>
        </p:txBody>
      </p:sp>
      <p:sp>
        <p:nvSpPr>
          <p:cNvPr id="45059"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A5C5175-1D35-4C62-9C31-E443D7538169}" type="datetime1">
              <a:rPr lang="en-US" smtClean="0"/>
              <a:t>10/30/2020</a:t>
            </a:fld>
            <a:endParaRPr lang="en-US"/>
          </a:p>
        </p:txBody>
      </p:sp>
      <p:sp>
        <p:nvSpPr>
          <p:cNvPr id="45060"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4506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92686FF-0772-4138-9080-22EDBF3D0DFE}" type="slidenum">
              <a:rPr lang="en-US"/>
              <a:pPr>
                <a:defRPr/>
              </a:pPr>
              <a:t>48</a:t>
            </a:fld>
            <a:endParaRPr lang="en-US"/>
          </a:p>
        </p:txBody>
      </p:sp>
      <p:pic>
        <p:nvPicPr>
          <p:cNvPr id="9" name="Picture 8">
            <a:extLst>
              <a:ext uri="{FF2B5EF4-FFF2-40B4-BE49-F238E27FC236}">
                <a16:creationId xmlns:a16="http://schemas.microsoft.com/office/drawing/2014/main" id="{FEAA5CD3-D662-4839-9C26-85A0B8C0CC99}"/>
              </a:ext>
            </a:extLst>
          </p:cNvPr>
          <p:cNvPicPr>
            <a:picLocks noChangeAspect="1"/>
          </p:cNvPicPr>
          <p:nvPr/>
        </p:nvPicPr>
        <p:blipFill>
          <a:blip r:embed="rId2"/>
          <a:stretch>
            <a:fillRect/>
          </a:stretch>
        </p:blipFill>
        <p:spPr>
          <a:xfrm>
            <a:off x="6096000" y="3483085"/>
            <a:ext cx="5124450" cy="282881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Moduri de lucru</a:t>
            </a:r>
            <a:endParaRPr lang="en-US" sz="2800">
              <a:latin typeface="UT Sans" panose="00000500000000000000" pitchFamily="50" charset="0"/>
            </a:endParaRPr>
          </a:p>
        </p:txBody>
      </p:sp>
      <p:sp>
        <p:nvSpPr>
          <p:cNvPr id="54274" name="Content Placeholder 2"/>
          <p:cNvSpPr>
            <a:spLocks noGrp="1"/>
          </p:cNvSpPr>
          <p:nvPr>
            <p:ph idx="1"/>
          </p:nvPr>
        </p:nvSpPr>
        <p:spPr/>
        <p:txBody>
          <a:bodyPr>
            <a:noAutofit/>
          </a:bodyPr>
          <a:lstStyle/>
          <a:p>
            <a:pPr eaLnBrk="1" hangingPunct="1"/>
            <a:r>
              <a:rPr lang="ro-RO" b="1">
                <a:solidFill>
                  <a:srgbClr val="C00000"/>
                </a:solidFill>
              </a:rPr>
              <a:t>Modul activ inversat </a:t>
            </a:r>
            <a:r>
              <a:rPr lang="ro-RO"/>
              <a:t>apare atunci când joncțiunea B-E este polarizată invers iar joncțiunea B-C </a:t>
            </a:r>
            <a:r>
              <a:rPr lang="en-US"/>
              <a:t>este</a:t>
            </a:r>
            <a:r>
              <a:rPr lang="ro-RO"/>
              <a:t> polarizată direct.</a:t>
            </a:r>
          </a:p>
          <a:p>
            <a:pPr eaLnBrk="1" hangingPunct="1"/>
            <a:r>
              <a:rPr lang="ro-RO"/>
              <a:t>Se inversează rolurile terminalelor TB: emitorul inițial joacă rol de colector iar colectorul inițial - rol de emitor.</a:t>
            </a:r>
          </a:p>
          <a:p>
            <a:pPr eaLnBrk="1" hangingPunct="1"/>
            <a:r>
              <a:rPr lang="ro-RO"/>
              <a:t>Tranzistorul nefiind simetric, caracteristicile tranzistorului inversat sunt diferite de cele ale tranzistorului normal.</a:t>
            </a:r>
          </a:p>
          <a:p>
            <a:pPr eaLnBrk="1" hangingPunct="1"/>
            <a:r>
              <a:rPr lang="ro-RO"/>
              <a:t>La saturație, tranzistorul inversat prezintă tensiune mică între noul colector şi noul emitor.</a:t>
            </a:r>
          </a:p>
          <a:p>
            <a:pPr eaLnBrk="1" hangingPunct="1"/>
            <a:r>
              <a:rPr lang="ro-RO"/>
              <a:t>Se foloseşte în circuite în care TB lucrează în comutație.</a:t>
            </a:r>
            <a:endParaRPr lang="en-US"/>
          </a:p>
        </p:txBody>
      </p:sp>
      <p:sp>
        <p:nvSpPr>
          <p:cNvPr id="46083"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0FA6D52-03B5-4750-B796-992F6E603749}" type="datetime1">
              <a:rPr lang="en-US" smtClean="0"/>
              <a:t>10/30/2020</a:t>
            </a:fld>
            <a:endParaRPr lang="en-US"/>
          </a:p>
        </p:txBody>
      </p:sp>
      <p:sp>
        <p:nvSpPr>
          <p:cNvPr id="46084"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46085"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4CE10704-8CB4-4B9C-83B5-4499D61B9A7C}" type="slidenum">
              <a:rPr lang="en-US"/>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b="1">
                <a:latin typeface="+mn-lt"/>
              </a:rPr>
              <a:t>Introducere</a:t>
            </a:r>
          </a:p>
        </p:txBody>
      </p:sp>
      <p:sp>
        <p:nvSpPr>
          <p:cNvPr id="24578" name="Content Placeholder 1"/>
          <p:cNvSpPr>
            <a:spLocks noGrp="1"/>
          </p:cNvSpPr>
          <p:nvPr>
            <p:ph idx="1"/>
          </p:nvPr>
        </p:nvSpPr>
        <p:spPr/>
        <p:txBody>
          <a:bodyPr/>
          <a:lstStyle/>
          <a:p>
            <a:pPr eaLnBrk="1" hangingPunct="1"/>
            <a:r>
              <a:rPr lang="en-US"/>
              <a:t>Primul tranzistor cu contact punctiform </a:t>
            </a:r>
            <a:br>
              <a:rPr lang="en-US"/>
            </a:br>
            <a:r>
              <a:rPr lang="en-US"/>
              <a:t>realizat din Ge:</a:t>
            </a:r>
          </a:p>
        </p:txBody>
      </p:sp>
      <p:sp>
        <p:nvSpPr>
          <p:cNvPr id="4" name="Date Placeholder 3"/>
          <p:cNvSpPr>
            <a:spLocks noGrp="1"/>
          </p:cNvSpPr>
          <p:nvPr>
            <p:ph type="dt" sz="half" idx="10"/>
          </p:nvPr>
        </p:nvSpPr>
        <p:spPr/>
        <p:txBody>
          <a:bodyPr/>
          <a:lstStyle/>
          <a:p>
            <a:pPr>
              <a:defRPr/>
            </a:pPr>
            <a:fld id="{61440CAC-2B8A-4BCC-9FB1-1A1894895F7E}" type="datetime1">
              <a:rPr lang="en-US" smtClean="0"/>
              <a:t>10/30/2020</a:t>
            </a:fld>
            <a:endParaRPr lang="en-US"/>
          </a:p>
        </p:txBody>
      </p:sp>
      <p:sp>
        <p:nvSpPr>
          <p:cNvPr id="5" name="Footer Placeholder 4"/>
          <p:cNvSpPr>
            <a:spLocks noGrp="1"/>
          </p:cNvSpPr>
          <p:nvPr>
            <p:ph type="ftr" sz="quarter" idx="11"/>
          </p:nvPr>
        </p:nvSpPr>
        <p:spPr/>
        <p:txBody>
          <a:bodyPr/>
          <a:lstStyle/>
          <a:p>
            <a:pPr>
              <a:defRPr/>
            </a:pPr>
            <a:r>
              <a:rPr lang="en-US"/>
              <a:t>DE-Cursul 4</a:t>
            </a:r>
          </a:p>
        </p:txBody>
      </p:sp>
      <p:sp>
        <p:nvSpPr>
          <p:cNvPr id="6" name="Slide Number Placeholder 5"/>
          <p:cNvSpPr>
            <a:spLocks noGrp="1"/>
          </p:cNvSpPr>
          <p:nvPr>
            <p:ph type="sldNum" sz="quarter" idx="12"/>
          </p:nvPr>
        </p:nvSpPr>
        <p:spPr/>
        <p:txBody>
          <a:bodyPr/>
          <a:lstStyle/>
          <a:p>
            <a:pPr>
              <a:defRPr/>
            </a:pPr>
            <a:fld id="{4E593D94-F137-422E-99B2-94A864F81F9A}" type="slidenum">
              <a:rPr lang="en-US" smtClean="0"/>
              <a:pPr>
                <a:defRPr/>
              </a:pPr>
              <a:t>5</a:t>
            </a:fld>
            <a:endParaRPr lang="en-US"/>
          </a:p>
        </p:txBody>
      </p:sp>
      <p:pic>
        <p:nvPicPr>
          <p:cNvPr id="24583" name="Picture 2"/>
          <p:cNvPicPr>
            <a:picLocks noChangeAspect="1" noChangeArrowheads="1"/>
          </p:cNvPicPr>
          <p:nvPr/>
        </p:nvPicPr>
        <p:blipFill>
          <a:blip r:embed="rId2"/>
          <a:srcRect/>
          <a:stretch>
            <a:fillRect/>
          </a:stretch>
        </p:blipFill>
        <p:spPr bwMode="auto">
          <a:xfrm>
            <a:off x="3819833" y="2338768"/>
            <a:ext cx="3772755" cy="3378305"/>
          </a:xfrm>
          <a:prstGeom prst="rect">
            <a:avLst/>
          </a:prstGeom>
          <a:noFill/>
          <a:ln w="9525">
            <a:noFill/>
            <a:miter lim="800000"/>
            <a:headEnd/>
            <a:tailEnd/>
          </a:ln>
        </p:spPr>
      </p:pic>
      <p:sp>
        <p:nvSpPr>
          <p:cNvPr id="24584" name="TextBox 7"/>
          <p:cNvSpPr txBox="1">
            <a:spLocks noChangeArrowheads="1"/>
          </p:cNvSpPr>
          <p:nvPr/>
        </p:nvSpPr>
        <p:spPr bwMode="auto">
          <a:xfrm>
            <a:off x="3648810" y="5777949"/>
            <a:ext cx="4114800" cy="338138"/>
          </a:xfrm>
          <a:prstGeom prst="rect">
            <a:avLst/>
          </a:prstGeom>
          <a:noFill/>
          <a:ln w="9525">
            <a:noFill/>
            <a:miter lim="800000"/>
            <a:headEnd/>
            <a:tailEnd/>
          </a:ln>
        </p:spPr>
        <p:txBody>
          <a:bodyPr>
            <a:spAutoFit/>
          </a:bodyPr>
          <a:lstStyle/>
          <a:p>
            <a:pPr algn="ctr"/>
            <a:r>
              <a:rPr lang="en-US" sz="1600">
                <a:solidFill>
                  <a:srgbClr val="002060"/>
                </a:solidFill>
                <a:latin typeface="UT Sans" panose="00000500000000000000" pitchFamily="50" charset="0"/>
              </a:rPr>
              <a:t>http://en.wikipedia.org/wiki/Bell_Labs</a:t>
            </a:r>
          </a:p>
        </p:txBody>
      </p:sp>
      <p:pic>
        <p:nvPicPr>
          <p:cNvPr id="2" name="Picture 1">
            <a:extLst>
              <a:ext uri="{FF2B5EF4-FFF2-40B4-BE49-F238E27FC236}">
                <a16:creationId xmlns:a16="http://schemas.microsoft.com/office/drawing/2014/main" id="{AEEDBA79-4FF2-42A4-99D3-1A0439346E70}"/>
              </a:ext>
            </a:extLst>
          </p:cNvPr>
          <p:cNvPicPr>
            <a:picLocks noChangeAspect="1"/>
          </p:cNvPicPr>
          <p:nvPr/>
        </p:nvPicPr>
        <p:blipFill>
          <a:blip r:embed="rId3"/>
          <a:stretch>
            <a:fillRect/>
          </a:stretch>
        </p:blipFill>
        <p:spPr>
          <a:xfrm>
            <a:off x="8234118" y="1103385"/>
            <a:ext cx="3496163" cy="5163271"/>
          </a:xfrm>
          <a:prstGeom prst="rect">
            <a:avLst/>
          </a:prstGeom>
        </p:spPr>
      </p:pic>
      <p:pic>
        <p:nvPicPr>
          <p:cNvPr id="7" name="Picture 6">
            <a:extLst>
              <a:ext uri="{FF2B5EF4-FFF2-40B4-BE49-F238E27FC236}">
                <a16:creationId xmlns:a16="http://schemas.microsoft.com/office/drawing/2014/main" id="{4368841C-2757-4B42-8F32-3F2248356292}"/>
              </a:ext>
            </a:extLst>
          </p:cNvPr>
          <p:cNvPicPr>
            <a:picLocks noChangeAspect="1"/>
          </p:cNvPicPr>
          <p:nvPr/>
        </p:nvPicPr>
        <p:blipFill>
          <a:blip r:embed="rId4"/>
          <a:stretch>
            <a:fillRect/>
          </a:stretch>
        </p:blipFill>
        <p:spPr>
          <a:xfrm>
            <a:off x="8153400" y="275432"/>
            <a:ext cx="3669380" cy="68631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a:defRPr/>
            </a:pPr>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Moduri de lucru</a:t>
            </a:r>
            <a:endParaRPr lang="en-US" sz="2800">
              <a:latin typeface="UT Sans" panose="00000500000000000000" pitchFamily="50" charset="0"/>
            </a:endParaRPr>
          </a:p>
        </p:txBody>
      </p:sp>
      <p:sp>
        <p:nvSpPr>
          <p:cNvPr id="55298" name="Content Placeholder 2"/>
          <p:cNvSpPr>
            <a:spLocks noGrp="1"/>
          </p:cNvSpPr>
          <p:nvPr>
            <p:ph idx="1"/>
          </p:nvPr>
        </p:nvSpPr>
        <p:spPr/>
        <p:txBody>
          <a:bodyPr>
            <a:normAutofit/>
          </a:bodyPr>
          <a:lstStyle/>
          <a:p>
            <a:pPr eaLnBrk="1" hangingPunct="1"/>
            <a:r>
              <a:rPr lang="ro-RO"/>
              <a:t>Condițiile tensiunilor de pe joncțiuni pentru cele 4 moduri de lucru ale TB:</a:t>
            </a:r>
            <a:endParaRPr lang="en-US"/>
          </a:p>
        </p:txBody>
      </p:sp>
      <p:sp>
        <p:nvSpPr>
          <p:cNvPr id="47107"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2F7A58D-451E-4BBA-801B-99BD191A7968}" type="datetime1">
              <a:rPr lang="en-US" smtClean="0"/>
              <a:t>10/30/2020</a:t>
            </a:fld>
            <a:endParaRPr lang="en-US"/>
          </a:p>
        </p:txBody>
      </p:sp>
      <p:sp>
        <p:nvSpPr>
          <p:cNvPr id="47108"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4710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0ABBF5E-4EE4-447C-9B0A-EBBDA1ADEBE1}" type="slidenum">
              <a:rPr lang="en-US"/>
              <a:pPr>
                <a:defRPr/>
              </a:pPr>
              <a:t>50</a:t>
            </a:fld>
            <a:endParaRPr lang="en-US"/>
          </a:p>
        </p:txBody>
      </p:sp>
      <p:pic>
        <p:nvPicPr>
          <p:cNvPr id="4" name="Picture 3">
            <a:extLst>
              <a:ext uri="{FF2B5EF4-FFF2-40B4-BE49-F238E27FC236}">
                <a16:creationId xmlns:a16="http://schemas.microsoft.com/office/drawing/2014/main" id="{229C2E62-7F02-4075-BAD2-F42921378E33}"/>
              </a:ext>
            </a:extLst>
          </p:cNvPr>
          <p:cNvPicPr>
            <a:picLocks noChangeAspect="1"/>
          </p:cNvPicPr>
          <p:nvPr/>
        </p:nvPicPr>
        <p:blipFill>
          <a:blip r:embed="rId2"/>
          <a:stretch>
            <a:fillRect/>
          </a:stretch>
        </p:blipFill>
        <p:spPr>
          <a:xfrm>
            <a:off x="1709737" y="2675731"/>
            <a:ext cx="8772525" cy="359092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B9A5-C4DF-4392-BFFB-694E79960170}"/>
              </a:ext>
            </a:extLst>
          </p:cNvPr>
          <p:cNvSpPr>
            <a:spLocks noGrp="1"/>
          </p:cNvSpPr>
          <p:nvPr>
            <p:ph type="title"/>
          </p:nvPr>
        </p:nvSpPr>
        <p:spPr/>
        <p:txBody>
          <a:bodyPr/>
          <a:lstStyle/>
          <a:p>
            <a:r>
              <a:rPr lang="ro-RO" b="1"/>
              <a:t>Problemă</a:t>
            </a:r>
            <a:br>
              <a:rPr lang="ro-RO"/>
            </a:br>
            <a:r>
              <a:rPr lang="ro-RO" sz="2800" b="1"/>
              <a:t>Determinarea PSF</a:t>
            </a:r>
            <a:endParaRPr lang="ro-RO" b="1"/>
          </a:p>
        </p:txBody>
      </p:sp>
      <p:sp>
        <p:nvSpPr>
          <p:cNvPr id="3" name="Content Placeholder 2">
            <a:extLst>
              <a:ext uri="{FF2B5EF4-FFF2-40B4-BE49-F238E27FC236}">
                <a16:creationId xmlns:a16="http://schemas.microsoft.com/office/drawing/2014/main" id="{B0B0ED37-55BB-44C6-AFDB-77634E591907}"/>
              </a:ext>
            </a:extLst>
          </p:cNvPr>
          <p:cNvSpPr>
            <a:spLocks noGrp="1"/>
          </p:cNvSpPr>
          <p:nvPr>
            <p:ph idx="1"/>
          </p:nvPr>
        </p:nvSpPr>
        <p:spPr/>
        <p:txBody>
          <a:bodyPr/>
          <a:lstStyle/>
          <a:p>
            <a:r>
              <a:rPr lang="ro-RO"/>
              <a:t>Tranzistorul Q1 din figură se caracterizează</a:t>
            </a:r>
            <a:br>
              <a:rPr lang="ro-RO"/>
            </a:br>
            <a:r>
              <a:rPr lang="ro-RO"/>
              <a:t>în PSF prin U</a:t>
            </a:r>
            <a:r>
              <a:rPr lang="ro-RO" baseline="-25000"/>
              <a:t>BE</a:t>
            </a:r>
            <a:r>
              <a:rPr lang="ro-RO"/>
              <a:t>=0,65V și factor de amplificare</a:t>
            </a:r>
            <a:br>
              <a:rPr lang="ro-RO"/>
            </a:br>
            <a:r>
              <a:rPr lang="ro-RO"/>
              <a:t>în curent, </a:t>
            </a:r>
            <a:r>
              <a:rPr lang="ro-RO">
                <a:sym typeface="Symbol" panose="05050102010706020507" pitchFamily="18" charset="2"/>
              </a:rPr>
              <a:t>=160.</a:t>
            </a:r>
          </a:p>
          <a:p>
            <a:r>
              <a:rPr lang="ro-RO">
                <a:sym typeface="Symbol" panose="05050102010706020507" pitchFamily="18" charset="2"/>
              </a:rPr>
              <a:t>Determinați valorile din PSF ale tranzistorului.</a:t>
            </a:r>
          </a:p>
          <a:p>
            <a:endParaRPr lang="ro-RO">
              <a:sym typeface="Symbol" panose="05050102010706020507" pitchFamily="18" charset="2"/>
            </a:endParaRPr>
          </a:p>
          <a:p>
            <a:pPr marL="0" indent="0">
              <a:buNone/>
            </a:pPr>
            <a:r>
              <a:rPr lang="ro-RO" sz="2400">
                <a:solidFill>
                  <a:srgbClr val="0070C0"/>
                </a:solidFill>
                <a:sym typeface="Symbol" panose="05050102010706020507" pitchFamily="18" charset="2"/>
              </a:rPr>
              <a:t>Teorie: </a:t>
            </a:r>
          </a:p>
          <a:p>
            <a:r>
              <a:rPr lang="ro-RO" sz="2400">
                <a:solidFill>
                  <a:srgbClr val="0070C0"/>
                </a:solidFill>
                <a:sym typeface="Symbol" panose="05050102010706020507" pitchFamily="18" charset="2"/>
              </a:rPr>
              <a:t>În PSF tranzistorul se caracterizează prin U</a:t>
            </a:r>
            <a:r>
              <a:rPr lang="ro-RO" sz="2400" baseline="-25000">
                <a:solidFill>
                  <a:srgbClr val="0070C0"/>
                </a:solidFill>
                <a:sym typeface="Symbol" panose="05050102010706020507" pitchFamily="18" charset="2"/>
              </a:rPr>
              <a:t>BE</a:t>
            </a:r>
            <a:r>
              <a:rPr lang="ro-RO" sz="2400">
                <a:solidFill>
                  <a:srgbClr val="0070C0"/>
                </a:solidFill>
                <a:sym typeface="Symbol" panose="05050102010706020507" pitchFamily="18" charset="2"/>
              </a:rPr>
              <a:t>, I</a:t>
            </a:r>
            <a:r>
              <a:rPr lang="ro-RO" sz="2400" baseline="-25000">
                <a:solidFill>
                  <a:srgbClr val="0070C0"/>
                </a:solidFill>
                <a:sym typeface="Symbol" panose="05050102010706020507" pitchFamily="18" charset="2"/>
              </a:rPr>
              <a:t>B</a:t>
            </a:r>
            <a:r>
              <a:rPr lang="ro-RO" sz="2400">
                <a:solidFill>
                  <a:srgbClr val="0070C0"/>
                </a:solidFill>
                <a:sym typeface="Symbol" panose="05050102010706020507" pitchFamily="18" charset="2"/>
              </a:rPr>
              <a:t>, I</a:t>
            </a:r>
            <a:r>
              <a:rPr lang="ro-RO" sz="2400" baseline="-25000">
                <a:solidFill>
                  <a:srgbClr val="0070C0"/>
                </a:solidFill>
                <a:sym typeface="Symbol" panose="05050102010706020507" pitchFamily="18" charset="2"/>
              </a:rPr>
              <a:t>C</a:t>
            </a:r>
            <a:r>
              <a:rPr lang="ro-RO" sz="2400">
                <a:solidFill>
                  <a:srgbClr val="0070C0"/>
                </a:solidFill>
                <a:sym typeface="Symbol" panose="05050102010706020507" pitchFamily="18" charset="2"/>
              </a:rPr>
              <a:t> și U</a:t>
            </a:r>
            <a:r>
              <a:rPr lang="ro-RO" sz="2400" baseline="-25000">
                <a:solidFill>
                  <a:srgbClr val="0070C0"/>
                </a:solidFill>
                <a:sym typeface="Symbol" panose="05050102010706020507" pitchFamily="18" charset="2"/>
              </a:rPr>
              <a:t>CE</a:t>
            </a:r>
            <a:endParaRPr lang="ro-RO" sz="2400">
              <a:solidFill>
                <a:srgbClr val="0070C0"/>
              </a:solidFill>
            </a:endParaRPr>
          </a:p>
        </p:txBody>
      </p:sp>
      <p:sp>
        <p:nvSpPr>
          <p:cNvPr id="4" name="Date Placeholder 3">
            <a:extLst>
              <a:ext uri="{FF2B5EF4-FFF2-40B4-BE49-F238E27FC236}">
                <a16:creationId xmlns:a16="http://schemas.microsoft.com/office/drawing/2014/main" id="{D8801D5B-EE53-4037-A31B-BE3737860603}"/>
              </a:ext>
            </a:extLst>
          </p:cNvPr>
          <p:cNvSpPr>
            <a:spLocks noGrp="1"/>
          </p:cNvSpPr>
          <p:nvPr>
            <p:ph type="dt" sz="half" idx="10"/>
          </p:nvPr>
        </p:nvSpPr>
        <p:spPr/>
        <p:txBody>
          <a:bodyPr/>
          <a:lstStyle/>
          <a:p>
            <a:fld id="{AB11219A-3A4A-4B10-8B34-5B06DBD0D11A}" type="datetime1">
              <a:rPr lang="en-US" smtClean="0"/>
              <a:t>10/30/2020</a:t>
            </a:fld>
            <a:endParaRPr lang="ro-RO"/>
          </a:p>
        </p:txBody>
      </p:sp>
      <p:sp>
        <p:nvSpPr>
          <p:cNvPr id="5" name="Footer Placeholder 4">
            <a:extLst>
              <a:ext uri="{FF2B5EF4-FFF2-40B4-BE49-F238E27FC236}">
                <a16:creationId xmlns:a16="http://schemas.microsoft.com/office/drawing/2014/main" id="{A1497F95-4F69-47DA-844B-94AF9D81B3DF}"/>
              </a:ext>
            </a:extLst>
          </p:cNvPr>
          <p:cNvSpPr>
            <a:spLocks noGrp="1"/>
          </p:cNvSpPr>
          <p:nvPr>
            <p:ph type="ftr" sz="quarter" idx="11"/>
          </p:nvPr>
        </p:nvSpPr>
        <p:spPr/>
        <p:txBody>
          <a:bodyPr/>
          <a:lstStyle/>
          <a:p>
            <a:r>
              <a:rPr lang="ro-RO"/>
              <a:t>DE-Cursul 4</a:t>
            </a:r>
          </a:p>
        </p:txBody>
      </p:sp>
      <p:sp>
        <p:nvSpPr>
          <p:cNvPr id="6" name="Slide Number Placeholder 5">
            <a:extLst>
              <a:ext uri="{FF2B5EF4-FFF2-40B4-BE49-F238E27FC236}">
                <a16:creationId xmlns:a16="http://schemas.microsoft.com/office/drawing/2014/main" id="{70101C4B-ECAE-4E7A-93AB-7E74E4715B80}"/>
              </a:ext>
            </a:extLst>
          </p:cNvPr>
          <p:cNvSpPr>
            <a:spLocks noGrp="1"/>
          </p:cNvSpPr>
          <p:nvPr>
            <p:ph type="sldNum" sz="quarter" idx="12"/>
          </p:nvPr>
        </p:nvSpPr>
        <p:spPr/>
        <p:txBody>
          <a:bodyPr/>
          <a:lstStyle/>
          <a:p>
            <a:fld id="{B278D986-62B8-4F8D-BA52-2647BEFDE061}" type="slidenum">
              <a:rPr lang="ro-RO" smtClean="0"/>
              <a:t>51</a:t>
            </a:fld>
            <a:endParaRPr lang="ro-RO"/>
          </a:p>
        </p:txBody>
      </p:sp>
      <p:pic>
        <p:nvPicPr>
          <p:cNvPr id="7" name="Picture 6">
            <a:extLst>
              <a:ext uri="{FF2B5EF4-FFF2-40B4-BE49-F238E27FC236}">
                <a16:creationId xmlns:a16="http://schemas.microsoft.com/office/drawing/2014/main" id="{6DCB2F74-E3E8-4988-8B4F-1D176F7A8A3F}"/>
              </a:ext>
            </a:extLst>
          </p:cNvPr>
          <p:cNvPicPr>
            <a:picLocks noChangeAspect="1"/>
          </p:cNvPicPr>
          <p:nvPr/>
        </p:nvPicPr>
        <p:blipFill rotWithShape="1">
          <a:blip r:embed="rId2"/>
          <a:srcRect r="13140"/>
          <a:stretch/>
        </p:blipFill>
        <p:spPr>
          <a:xfrm>
            <a:off x="8153400" y="1626878"/>
            <a:ext cx="3723033" cy="4114800"/>
          </a:xfrm>
          <a:prstGeom prst="rect">
            <a:avLst/>
          </a:prstGeom>
        </p:spPr>
      </p:pic>
    </p:spTree>
    <p:extLst>
      <p:ext uri="{BB962C8B-B14F-4D97-AF65-F5344CB8AC3E}">
        <p14:creationId xmlns:p14="http://schemas.microsoft.com/office/powerpoint/2010/main" val="541185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B9A5-C4DF-4392-BFFB-694E79960170}"/>
              </a:ext>
            </a:extLst>
          </p:cNvPr>
          <p:cNvSpPr>
            <a:spLocks noGrp="1"/>
          </p:cNvSpPr>
          <p:nvPr>
            <p:ph type="title"/>
          </p:nvPr>
        </p:nvSpPr>
        <p:spPr/>
        <p:txBody>
          <a:bodyPr/>
          <a:lstStyle/>
          <a:p>
            <a:r>
              <a:rPr lang="ro-RO" b="1"/>
              <a:t>Problemă</a:t>
            </a:r>
            <a:br>
              <a:rPr lang="ro-RO"/>
            </a:br>
            <a:r>
              <a:rPr lang="ro-RO" sz="2800" b="1"/>
              <a:t>Determinarea PSF</a:t>
            </a:r>
            <a:endParaRPr lang="ro-RO" b="1"/>
          </a:p>
        </p:txBody>
      </p:sp>
      <p:sp>
        <p:nvSpPr>
          <p:cNvPr id="3" name="Content Placeholder 2">
            <a:extLst>
              <a:ext uri="{FF2B5EF4-FFF2-40B4-BE49-F238E27FC236}">
                <a16:creationId xmlns:a16="http://schemas.microsoft.com/office/drawing/2014/main" id="{B0B0ED37-55BB-44C6-AFDB-77634E591907}"/>
              </a:ext>
            </a:extLst>
          </p:cNvPr>
          <p:cNvSpPr>
            <a:spLocks noGrp="1"/>
          </p:cNvSpPr>
          <p:nvPr>
            <p:ph idx="1"/>
          </p:nvPr>
        </p:nvSpPr>
        <p:spPr/>
        <p:txBody>
          <a:bodyPr/>
          <a:lstStyle/>
          <a:p>
            <a:pPr marL="0" indent="0">
              <a:buNone/>
            </a:pPr>
            <a:r>
              <a:rPr lang="ro-RO" b="1"/>
              <a:t>Rezolvare</a:t>
            </a:r>
          </a:p>
          <a:p>
            <a:r>
              <a:rPr lang="ro-RO"/>
              <a:t>Mai întâi se figurează curenții prin tranzistor</a:t>
            </a:r>
            <a:br>
              <a:rPr lang="ro-RO"/>
            </a:br>
            <a:r>
              <a:rPr lang="ro-RO"/>
              <a:t>și apoi tensiunile la bornele tranzistorului;</a:t>
            </a:r>
          </a:p>
          <a:p>
            <a:r>
              <a:rPr lang="ro-RO"/>
              <a:t>Se scrie de 2 ori teorema a 2-a lui Kirchhoff (TIIK):</a:t>
            </a:r>
          </a:p>
          <a:p>
            <a:pPr lvl="1"/>
            <a:r>
              <a:rPr lang="ro-RO"/>
              <a:t>pe ochiul exterior</a:t>
            </a:r>
          </a:p>
          <a:p>
            <a:pPr lvl="1"/>
            <a:endParaRPr lang="ro-RO"/>
          </a:p>
          <a:p>
            <a:pPr lvl="1"/>
            <a:endParaRPr lang="ro-RO"/>
          </a:p>
          <a:p>
            <a:pPr lvl="1"/>
            <a:r>
              <a:rPr lang="ro-RO"/>
              <a:t>pe ochiul interior</a:t>
            </a:r>
          </a:p>
        </p:txBody>
      </p:sp>
      <p:sp>
        <p:nvSpPr>
          <p:cNvPr id="4" name="Date Placeholder 3">
            <a:extLst>
              <a:ext uri="{FF2B5EF4-FFF2-40B4-BE49-F238E27FC236}">
                <a16:creationId xmlns:a16="http://schemas.microsoft.com/office/drawing/2014/main" id="{D8801D5B-EE53-4037-A31B-BE3737860603}"/>
              </a:ext>
            </a:extLst>
          </p:cNvPr>
          <p:cNvSpPr>
            <a:spLocks noGrp="1"/>
          </p:cNvSpPr>
          <p:nvPr>
            <p:ph type="dt" sz="half" idx="10"/>
          </p:nvPr>
        </p:nvSpPr>
        <p:spPr/>
        <p:txBody>
          <a:bodyPr/>
          <a:lstStyle/>
          <a:p>
            <a:fld id="{AB11219A-3A4A-4B10-8B34-5B06DBD0D11A}" type="datetime1">
              <a:rPr lang="en-US" smtClean="0"/>
              <a:t>10/30/2020</a:t>
            </a:fld>
            <a:endParaRPr lang="ro-RO"/>
          </a:p>
        </p:txBody>
      </p:sp>
      <p:sp>
        <p:nvSpPr>
          <p:cNvPr id="5" name="Footer Placeholder 4">
            <a:extLst>
              <a:ext uri="{FF2B5EF4-FFF2-40B4-BE49-F238E27FC236}">
                <a16:creationId xmlns:a16="http://schemas.microsoft.com/office/drawing/2014/main" id="{A1497F95-4F69-47DA-844B-94AF9D81B3DF}"/>
              </a:ext>
            </a:extLst>
          </p:cNvPr>
          <p:cNvSpPr>
            <a:spLocks noGrp="1"/>
          </p:cNvSpPr>
          <p:nvPr>
            <p:ph type="ftr" sz="quarter" idx="11"/>
          </p:nvPr>
        </p:nvSpPr>
        <p:spPr/>
        <p:txBody>
          <a:bodyPr/>
          <a:lstStyle/>
          <a:p>
            <a:r>
              <a:rPr lang="ro-RO"/>
              <a:t>DE-Cursul 4</a:t>
            </a:r>
          </a:p>
        </p:txBody>
      </p:sp>
      <p:sp>
        <p:nvSpPr>
          <p:cNvPr id="6" name="Slide Number Placeholder 5">
            <a:extLst>
              <a:ext uri="{FF2B5EF4-FFF2-40B4-BE49-F238E27FC236}">
                <a16:creationId xmlns:a16="http://schemas.microsoft.com/office/drawing/2014/main" id="{70101C4B-ECAE-4E7A-93AB-7E74E4715B80}"/>
              </a:ext>
            </a:extLst>
          </p:cNvPr>
          <p:cNvSpPr>
            <a:spLocks noGrp="1"/>
          </p:cNvSpPr>
          <p:nvPr>
            <p:ph type="sldNum" sz="quarter" idx="12"/>
          </p:nvPr>
        </p:nvSpPr>
        <p:spPr/>
        <p:txBody>
          <a:bodyPr/>
          <a:lstStyle/>
          <a:p>
            <a:fld id="{B278D986-62B8-4F8D-BA52-2647BEFDE061}" type="slidenum">
              <a:rPr lang="ro-RO" smtClean="0"/>
              <a:t>52</a:t>
            </a:fld>
            <a:endParaRPr lang="ro-RO"/>
          </a:p>
        </p:txBody>
      </p:sp>
      <p:pic>
        <p:nvPicPr>
          <p:cNvPr id="9" name="Picture 8">
            <a:extLst>
              <a:ext uri="{FF2B5EF4-FFF2-40B4-BE49-F238E27FC236}">
                <a16:creationId xmlns:a16="http://schemas.microsoft.com/office/drawing/2014/main" id="{3B1026FA-6A8C-4798-BC4F-F360A1BF04AD}"/>
              </a:ext>
            </a:extLst>
          </p:cNvPr>
          <p:cNvPicPr>
            <a:picLocks noChangeAspect="1"/>
          </p:cNvPicPr>
          <p:nvPr/>
        </p:nvPicPr>
        <p:blipFill rotWithShape="1">
          <a:blip r:embed="rId2"/>
          <a:srcRect r="13860"/>
          <a:stretch/>
        </p:blipFill>
        <p:spPr>
          <a:xfrm>
            <a:off x="8265318" y="1943894"/>
            <a:ext cx="3692181" cy="41148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92274F0-BB0D-4FCB-B2C2-3516BD4C45D2}"/>
                  </a:ext>
                </a:extLst>
              </p:cNvPr>
              <p:cNvSpPr txBox="1"/>
              <p:nvPr/>
            </p:nvSpPr>
            <p:spPr>
              <a:xfrm>
                <a:off x="1526892" y="4273825"/>
                <a:ext cx="3263770"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𝐵</m:t>
                          </m:r>
                        </m:sub>
                      </m:sSub>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𝑈</m:t>
                          </m:r>
                        </m:e>
                        <m:sub>
                          <m:r>
                            <a:rPr lang="ro-RO" sz="2400" b="0" i="1" smtClean="0">
                              <a:latin typeface="Cambria Math" panose="02040503050406030204" pitchFamily="18" charset="0"/>
                            </a:rPr>
                            <m:t>𝐵𝐸</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𝐸</m:t>
                          </m:r>
                        </m:sub>
                      </m:sSub>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3</m:t>
                          </m:r>
                        </m:sub>
                      </m:sSub>
                    </m:oMath>
                  </m:oMathPara>
                </a14:m>
                <a:endParaRPr lang="ro-RO" sz="2400"/>
              </a:p>
            </p:txBody>
          </p:sp>
        </mc:Choice>
        <mc:Fallback xmlns="">
          <p:sp>
            <p:nvSpPr>
              <p:cNvPr id="10" name="TextBox 9">
                <a:extLst>
                  <a:ext uri="{FF2B5EF4-FFF2-40B4-BE49-F238E27FC236}">
                    <a16:creationId xmlns:a16="http://schemas.microsoft.com/office/drawing/2014/main" id="{D92274F0-BB0D-4FCB-B2C2-3516BD4C45D2}"/>
                  </a:ext>
                </a:extLst>
              </p:cNvPr>
              <p:cNvSpPr txBox="1">
                <a:spLocks noRot="1" noChangeAspect="1" noMove="1" noResize="1" noEditPoints="1" noAdjustHandles="1" noChangeArrowheads="1" noChangeShapeType="1" noTextEdit="1"/>
              </p:cNvSpPr>
              <p:nvPr/>
            </p:nvSpPr>
            <p:spPr>
              <a:xfrm>
                <a:off x="1526892" y="4273825"/>
                <a:ext cx="3263770" cy="369332"/>
              </a:xfrm>
              <a:prstGeom prst="rect">
                <a:avLst/>
              </a:prstGeom>
              <a:blipFill>
                <a:blip r:embed="rId3"/>
                <a:stretch>
                  <a:fillRect l="-3172" b="-13115"/>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233BCB2-9DD9-42F4-8EB0-DE4138A77D10}"/>
                  </a:ext>
                </a:extLst>
              </p:cNvPr>
              <p:cNvSpPr txBox="1"/>
              <p:nvPr/>
            </p:nvSpPr>
            <p:spPr>
              <a:xfrm>
                <a:off x="1526892" y="5420138"/>
                <a:ext cx="3263770"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𝐶</m:t>
                          </m:r>
                        </m:sub>
                      </m:sSub>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2</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𝑈</m:t>
                          </m:r>
                        </m:e>
                        <m:sub>
                          <m:r>
                            <a:rPr lang="ro-RO" sz="2400" b="0" i="1" smtClean="0">
                              <a:latin typeface="Cambria Math" panose="02040503050406030204" pitchFamily="18" charset="0"/>
                            </a:rPr>
                            <m:t>𝐶𝐸</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𝐸</m:t>
                          </m:r>
                        </m:sub>
                      </m:sSub>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3</m:t>
                          </m:r>
                        </m:sub>
                      </m:sSub>
                    </m:oMath>
                  </m:oMathPara>
                </a14:m>
                <a:endParaRPr lang="ro-RO" sz="2400"/>
              </a:p>
            </p:txBody>
          </p:sp>
        </mc:Choice>
        <mc:Fallback xmlns="">
          <p:sp>
            <p:nvSpPr>
              <p:cNvPr id="12" name="TextBox 11">
                <a:extLst>
                  <a:ext uri="{FF2B5EF4-FFF2-40B4-BE49-F238E27FC236}">
                    <a16:creationId xmlns:a16="http://schemas.microsoft.com/office/drawing/2014/main" id="{6233BCB2-9DD9-42F4-8EB0-DE4138A77D10}"/>
                  </a:ext>
                </a:extLst>
              </p:cNvPr>
              <p:cNvSpPr txBox="1">
                <a:spLocks noRot="1" noChangeAspect="1" noMove="1" noResize="1" noEditPoints="1" noAdjustHandles="1" noChangeArrowheads="1" noChangeShapeType="1" noTextEdit="1"/>
              </p:cNvSpPr>
              <p:nvPr/>
            </p:nvSpPr>
            <p:spPr>
              <a:xfrm>
                <a:off x="1526892" y="5420138"/>
                <a:ext cx="3263770" cy="369332"/>
              </a:xfrm>
              <a:prstGeom prst="rect">
                <a:avLst/>
              </a:prstGeom>
              <a:blipFill>
                <a:blip r:embed="rId4"/>
                <a:stretch>
                  <a:fillRect l="-3172" b="-14754"/>
                </a:stretch>
              </a:blipFill>
            </p:spPr>
            <p:txBody>
              <a:bodyPr/>
              <a:lstStyle/>
              <a:p>
                <a:r>
                  <a:rPr lang="ro-RO">
                    <a:noFill/>
                  </a:rPr>
                  <a:t> </a:t>
                </a:r>
              </a:p>
            </p:txBody>
          </p:sp>
        </mc:Fallback>
      </mc:AlternateContent>
    </p:spTree>
    <p:extLst>
      <p:ext uri="{BB962C8B-B14F-4D97-AF65-F5344CB8AC3E}">
        <p14:creationId xmlns:p14="http://schemas.microsoft.com/office/powerpoint/2010/main" val="3726474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B9A5-C4DF-4392-BFFB-694E79960170}"/>
              </a:ext>
            </a:extLst>
          </p:cNvPr>
          <p:cNvSpPr>
            <a:spLocks noGrp="1"/>
          </p:cNvSpPr>
          <p:nvPr>
            <p:ph type="title"/>
          </p:nvPr>
        </p:nvSpPr>
        <p:spPr/>
        <p:txBody>
          <a:bodyPr/>
          <a:lstStyle/>
          <a:p>
            <a:r>
              <a:rPr lang="ro-RO" b="1"/>
              <a:t>Problemă</a:t>
            </a:r>
            <a:br>
              <a:rPr lang="ro-RO"/>
            </a:br>
            <a:r>
              <a:rPr lang="ro-RO" sz="2800" b="1"/>
              <a:t>Determinarea PSF</a:t>
            </a:r>
            <a:endParaRPr lang="ro-RO" b="1"/>
          </a:p>
        </p:txBody>
      </p:sp>
      <p:sp>
        <p:nvSpPr>
          <p:cNvPr id="3" name="Content Placeholder 2">
            <a:extLst>
              <a:ext uri="{FF2B5EF4-FFF2-40B4-BE49-F238E27FC236}">
                <a16:creationId xmlns:a16="http://schemas.microsoft.com/office/drawing/2014/main" id="{B0B0ED37-55BB-44C6-AFDB-77634E591907}"/>
              </a:ext>
            </a:extLst>
          </p:cNvPr>
          <p:cNvSpPr>
            <a:spLocks noGrp="1"/>
          </p:cNvSpPr>
          <p:nvPr>
            <p:ph idx="1"/>
          </p:nvPr>
        </p:nvSpPr>
        <p:spPr/>
        <p:txBody>
          <a:bodyPr/>
          <a:lstStyle/>
          <a:p>
            <a:pPr marL="0" indent="0">
              <a:buNone/>
            </a:pPr>
            <a:r>
              <a:rPr lang="ro-RO" b="1"/>
              <a:t>Rezolvare</a:t>
            </a:r>
          </a:p>
          <a:p>
            <a:r>
              <a:rPr lang="ro-RO"/>
              <a:t>dar între I</a:t>
            </a:r>
            <a:r>
              <a:rPr lang="ro-RO" baseline="-25000"/>
              <a:t>B</a:t>
            </a:r>
            <a:r>
              <a:rPr lang="ro-RO"/>
              <a:t> și I</a:t>
            </a:r>
            <a:r>
              <a:rPr lang="ro-RO" baseline="-25000"/>
              <a:t>E</a:t>
            </a:r>
            <a:r>
              <a:rPr lang="ro-RO"/>
              <a:t> există relația</a:t>
            </a:r>
          </a:p>
          <a:p>
            <a:endParaRPr lang="ro-RO"/>
          </a:p>
          <a:p>
            <a:r>
              <a:rPr lang="ro-RO"/>
              <a:t>Înlocuind în prima relație TIIK, rezultă</a:t>
            </a:r>
          </a:p>
          <a:p>
            <a:endParaRPr lang="ro-RO"/>
          </a:p>
          <a:p>
            <a:r>
              <a:rPr lang="ro-RO"/>
              <a:t>Și reprezintă relația de determinare a I</a:t>
            </a:r>
            <a:r>
              <a:rPr lang="ro-RO" baseline="-25000"/>
              <a:t>B</a:t>
            </a:r>
            <a:r>
              <a:rPr lang="ro-RO"/>
              <a:t>  </a:t>
            </a:r>
          </a:p>
        </p:txBody>
      </p:sp>
      <p:sp>
        <p:nvSpPr>
          <p:cNvPr id="4" name="Date Placeholder 3">
            <a:extLst>
              <a:ext uri="{FF2B5EF4-FFF2-40B4-BE49-F238E27FC236}">
                <a16:creationId xmlns:a16="http://schemas.microsoft.com/office/drawing/2014/main" id="{D8801D5B-EE53-4037-A31B-BE3737860603}"/>
              </a:ext>
            </a:extLst>
          </p:cNvPr>
          <p:cNvSpPr>
            <a:spLocks noGrp="1"/>
          </p:cNvSpPr>
          <p:nvPr>
            <p:ph type="dt" sz="half" idx="10"/>
          </p:nvPr>
        </p:nvSpPr>
        <p:spPr/>
        <p:txBody>
          <a:bodyPr/>
          <a:lstStyle/>
          <a:p>
            <a:fld id="{AB11219A-3A4A-4B10-8B34-5B06DBD0D11A}" type="datetime1">
              <a:rPr lang="en-US" smtClean="0"/>
              <a:t>10/30/2020</a:t>
            </a:fld>
            <a:endParaRPr lang="ro-RO"/>
          </a:p>
        </p:txBody>
      </p:sp>
      <p:sp>
        <p:nvSpPr>
          <p:cNvPr id="5" name="Footer Placeholder 4">
            <a:extLst>
              <a:ext uri="{FF2B5EF4-FFF2-40B4-BE49-F238E27FC236}">
                <a16:creationId xmlns:a16="http://schemas.microsoft.com/office/drawing/2014/main" id="{A1497F95-4F69-47DA-844B-94AF9D81B3DF}"/>
              </a:ext>
            </a:extLst>
          </p:cNvPr>
          <p:cNvSpPr>
            <a:spLocks noGrp="1"/>
          </p:cNvSpPr>
          <p:nvPr>
            <p:ph type="ftr" sz="quarter" idx="11"/>
          </p:nvPr>
        </p:nvSpPr>
        <p:spPr/>
        <p:txBody>
          <a:bodyPr/>
          <a:lstStyle/>
          <a:p>
            <a:r>
              <a:rPr lang="ro-RO"/>
              <a:t>DE-Cursul 4</a:t>
            </a:r>
          </a:p>
        </p:txBody>
      </p:sp>
      <p:sp>
        <p:nvSpPr>
          <p:cNvPr id="6" name="Slide Number Placeholder 5">
            <a:extLst>
              <a:ext uri="{FF2B5EF4-FFF2-40B4-BE49-F238E27FC236}">
                <a16:creationId xmlns:a16="http://schemas.microsoft.com/office/drawing/2014/main" id="{70101C4B-ECAE-4E7A-93AB-7E74E4715B80}"/>
              </a:ext>
            </a:extLst>
          </p:cNvPr>
          <p:cNvSpPr>
            <a:spLocks noGrp="1"/>
          </p:cNvSpPr>
          <p:nvPr>
            <p:ph type="sldNum" sz="quarter" idx="12"/>
          </p:nvPr>
        </p:nvSpPr>
        <p:spPr/>
        <p:txBody>
          <a:bodyPr/>
          <a:lstStyle/>
          <a:p>
            <a:fld id="{B278D986-62B8-4F8D-BA52-2647BEFDE061}" type="slidenum">
              <a:rPr lang="ro-RO" smtClean="0"/>
              <a:t>53</a:t>
            </a:fld>
            <a:endParaRPr lang="ro-RO"/>
          </a:p>
        </p:txBody>
      </p:sp>
      <p:pic>
        <p:nvPicPr>
          <p:cNvPr id="10" name="Picture 9">
            <a:extLst>
              <a:ext uri="{FF2B5EF4-FFF2-40B4-BE49-F238E27FC236}">
                <a16:creationId xmlns:a16="http://schemas.microsoft.com/office/drawing/2014/main" id="{0DDE21C2-B30A-494B-87A9-9D2977C77BF1}"/>
              </a:ext>
            </a:extLst>
          </p:cNvPr>
          <p:cNvPicPr>
            <a:picLocks noChangeAspect="1"/>
          </p:cNvPicPr>
          <p:nvPr/>
        </p:nvPicPr>
        <p:blipFill rotWithShape="1">
          <a:blip r:embed="rId2"/>
          <a:srcRect r="13860"/>
          <a:stretch/>
        </p:blipFill>
        <p:spPr>
          <a:xfrm>
            <a:off x="8265318" y="1943894"/>
            <a:ext cx="3692181" cy="41148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59E6841-883E-4989-AEFE-C40300A3463D}"/>
                  </a:ext>
                </a:extLst>
              </p:cNvPr>
              <p:cNvSpPr txBox="1"/>
              <p:nvPr/>
            </p:nvSpPr>
            <p:spPr>
              <a:xfrm>
                <a:off x="1088335" y="2882347"/>
                <a:ext cx="1972917"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𝐸</m:t>
                          </m:r>
                        </m:sub>
                      </m:sSub>
                      <m:r>
                        <a:rPr lang="ro-RO" sz="2400" b="0" i="1" smtClean="0">
                          <a:latin typeface="Cambria Math" panose="02040503050406030204" pitchFamily="18" charset="0"/>
                        </a:rPr>
                        <m:t>=</m:t>
                      </m:r>
                      <m:d>
                        <m:dPr>
                          <m:ctrlPr>
                            <a:rPr lang="ro-RO" sz="2400" b="0" i="1" smtClean="0">
                              <a:latin typeface="Cambria Math" panose="02040503050406030204" pitchFamily="18" charset="0"/>
                            </a:rPr>
                          </m:ctrlPr>
                        </m:dPr>
                        <m:e>
                          <m:r>
                            <a:rPr lang="ro-RO" sz="2400" b="0" i="1" smtClean="0">
                              <a:latin typeface="Cambria Math" panose="02040503050406030204" pitchFamily="18" charset="0"/>
                              <a:ea typeface="Cambria Math" panose="02040503050406030204" pitchFamily="18" charset="0"/>
                            </a:rPr>
                            <m:t>𝛽</m:t>
                          </m:r>
                          <m:r>
                            <a:rPr lang="ro-RO" sz="2400" b="0" i="1" smtClean="0">
                              <a:latin typeface="Cambria Math" panose="02040503050406030204" pitchFamily="18" charset="0"/>
                              <a:ea typeface="Cambria Math" panose="02040503050406030204" pitchFamily="18" charset="0"/>
                            </a:rPr>
                            <m:t>+1</m:t>
                          </m:r>
                        </m:e>
                      </m:d>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𝐵</m:t>
                          </m:r>
                        </m:sub>
                      </m:sSub>
                    </m:oMath>
                  </m:oMathPara>
                </a14:m>
                <a:endParaRPr lang="ro-RO"/>
              </a:p>
            </p:txBody>
          </p:sp>
        </mc:Choice>
        <mc:Fallback xmlns="">
          <p:sp>
            <p:nvSpPr>
              <p:cNvPr id="11" name="TextBox 10">
                <a:extLst>
                  <a:ext uri="{FF2B5EF4-FFF2-40B4-BE49-F238E27FC236}">
                    <a16:creationId xmlns:a16="http://schemas.microsoft.com/office/drawing/2014/main" id="{859E6841-883E-4989-AEFE-C40300A3463D}"/>
                  </a:ext>
                </a:extLst>
              </p:cNvPr>
              <p:cNvSpPr txBox="1">
                <a:spLocks noRot="1" noChangeAspect="1" noMove="1" noResize="1" noEditPoints="1" noAdjustHandles="1" noChangeArrowheads="1" noChangeShapeType="1" noTextEdit="1"/>
              </p:cNvSpPr>
              <p:nvPr/>
            </p:nvSpPr>
            <p:spPr>
              <a:xfrm>
                <a:off x="1088335" y="2882347"/>
                <a:ext cx="1972917" cy="369332"/>
              </a:xfrm>
              <a:prstGeom prst="rect">
                <a:avLst/>
              </a:prstGeom>
              <a:blipFill>
                <a:blip r:embed="rId3"/>
                <a:stretch>
                  <a:fillRect l="-5573" b="-35000"/>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0A88F59-3F81-4FF3-BED9-2D5DD85A895A}"/>
                  </a:ext>
                </a:extLst>
              </p:cNvPr>
              <p:cNvSpPr txBox="1"/>
              <p:nvPr/>
            </p:nvSpPr>
            <p:spPr>
              <a:xfrm>
                <a:off x="1088335" y="3816628"/>
                <a:ext cx="4089952"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𝐵</m:t>
                          </m:r>
                        </m:sub>
                      </m:sSub>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𝑈</m:t>
                          </m:r>
                        </m:e>
                        <m:sub>
                          <m:r>
                            <a:rPr lang="ro-RO" sz="2400" b="0" i="1" smtClean="0">
                              <a:latin typeface="Cambria Math" panose="02040503050406030204" pitchFamily="18" charset="0"/>
                            </a:rPr>
                            <m:t>𝐵𝐸</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𝐵</m:t>
                          </m:r>
                        </m:sub>
                      </m:sSub>
                      <m:d>
                        <m:dPr>
                          <m:ctrlPr>
                            <a:rPr lang="ro-RO" sz="2400" b="0" i="1" smtClean="0">
                              <a:latin typeface="Cambria Math" panose="02040503050406030204" pitchFamily="18" charset="0"/>
                            </a:rPr>
                          </m:ctrlPr>
                        </m:dPr>
                        <m:e>
                          <m:r>
                            <a:rPr lang="ro-RO" sz="2400" b="0" i="1" smtClean="0">
                              <a:latin typeface="Cambria Math" panose="02040503050406030204" pitchFamily="18" charset="0"/>
                              <a:ea typeface="Cambria Math" panose="02040503050406030204" pitchFamily="18" charset="0"/>
                            </a:rPr>
                            <m:t>𝛽</m:t>
                          </m:r>
                          <m:r>
                            <a:rPr lang="ro-RO" sz="2400" b="0" i="1" smtClean="0">
                              <a:latin typeface="Cambria Math" panose="02040503050406030204" pitchFamily="18" charset="0"/>
                              <a:ea typeface="Cambria Math" panose="02040503050406030204" pitchFamily="18" charset="0"/>
                            </a:rPr>
                            <m:t>+1</m:t>
                          </m:r>
                        </m:e>
                      </m:d>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3</m:t>
                          </m:r>
                        </m:sub>
                      </m:sSub>
                    </m:oMath>
                  </m:oMathPara>
                </a14:m>
                <a:endParaRPr lang="ro-RO" sz="2400"/>
              </a:p>
            </p:txBody>
          </p:sp>
        </mc:Choice>
        <mc:Fallback xmlns="">
          <p:sp>
            <p:nvSpPr>
              <p:cNvPr id="14" name="TextBox 13">
                <a:extLst>
                  <a:ext uri="{FF2B5EF4-FFF2-40B4-BE49-F238E27FC236}">
                    <a16:creationId xmlns:a16="http://schemas.microsoft.com/office/drawing/2014/main" id="{D0A88F59-3F81-4FF3-BED9-2D5DD85A895A}"/>
                  </a:ext>
                </a:extLst>
              </p:cNvPr>
              <p:cNvSpPr txBox="1">
                <a:spLocks noRot="1" noChangeAspect="1" noMove="1" noResize="1" noEditPoints="1" noAdjustHandles="1" noChangeArrowheads="1" noChangeShapeType="1" noTextEdit="1"/>
              </p:cNvSpPr>
              <p:nvPr/>
            </p:nvSpPr>
            <p:spPr>
              <a:xfrm>
                <a:off x="1088335" y="3816628"/>
                <a:ext cx="4089952" cy="369332"/>
              </a:xfrm>
              <a:prstGeom prst="rect">
                <a:avLst/>
              </a:prstGeom>
              <a:blipFill>
                <a:blip r:embed="rId4"/>
                <a:stretch>
                  <a:fillRect l="-2687" r="-1343" b="-34426"/>
                </a:stretch>
              </a:blipFill>
            </p:spPr>
            <p:txBody>
              <a:bodyPr/>
              <a:lstStyle/>
              <a:p>
                <a:r>
                  <a:rPr lang="ro-RO">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73A06D78-F3F1-46AC-9AB8-679F4D554F04}"/>
                  </a:ext>
                </a:extLst>
              </p:cNvPr>
              <p:cNvSpPr txBox="1"/>
              <p:nvPr/>
            </p:nvSpPr>
            <p:spPr>
              <a:xfrm>
                <a:off x="1088335" y="5413292"/>
                <a:ext cx="10118867" cy="76367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𝐵</m:t>
                          </m:r>
                        </m:sub>
                      </m:sSub>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1</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𝑈</m:t>
                              </m:r>
                            </m:e>
                            <m:sub>
                              <m:r>
                                <a:rPr lang="ro-RO" sz="2400" b="0" i="1" smtClean="0">
                                  <a:latin typeface="Cambria Math" panose="02040503050406030204" pitchFamily="18" charset="0"/>
                                </a:rPr>
                                <m:t>𝐵𝐸</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1</m:t>
                              </m:r>
                            </m:sub>
                          </m:sSub>
                          <m:r>
                            <a:rPr lang="ro-RO" sz="2400" b="0" i="1" smtClean="0">
                              <a:latin typeface="Cambria Math" panose="02040503050406030204" pitchFamily="18" charset="0"/>
                            </a:rPr>
                            <m:t>+</m:t>
                          </m:r>
                          <m:d>
                            <m:dPr>
                              <m:ctrlPr>
                                <a:rPr lang="ro-RO" sz="2400" b="0" i="1" smtClean="0">
                                  <a:latin typeface="Cambria Math" panose="02040503050406030204" pitchFamily="18" charset="0"/>
                                </a:rPr>
                              </m:ctrlPr>
                            </m:dPr>
                            <m:e>
                              <m:r>
                                <a:rPr lang="ro-RO" sz="2400" b="0" i="1" smtClean="0">
                                  <a:latin typeface="Cambria Math" panose="02040503050406030204" pitchFamily="18" charset="0"/>
                                  <a:ea typeface="Cambria Math" panose="02040503050406030204" pitchFamily="18" charset="0"/>
                                </a:rPr>
                                <m:t>𝛽</m:t>
                              </m:r>
                              <m:r>
                                <a:rPr lang="ro-RO" sz="2400" b="0" i="1" smtClean="0">
                                  <a:latin typeface="Cambria Math" panose="02040503050406030204" pitchFamily="18" charset="0"/>
                                  <a:ea typeface="Cambria Math" panose="02040503050406030204" pitchFamily="18" charset="0"/>
                                </a:rPr>
                                <m:t>+1</m:t>
                              </m:r>
                            </m:e>
                          </m:d>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3</m:t>
                              </m:r>
                            </m:sub>
                          </m:sSub>
                        </m:den>
                      </m:f>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r>
                            <a:rPr lang="ro-RO" sz="2400" b="0" i="1" smtClean="0">
                              <a:latin typeface="Cambria Math" panose="02040503050406030204" pitchFamily="18" charset="0"/>
                            </a:rPr>
                            <m:t>12−0.65</m:t>
                          </m:r>
                        </m:num>
                        <m:den>
                          <m:r>
                            <a:rPr lang="ro-RO" sz="2400" b="0" i="1" smtClean="0">
                              <a:latin typeface="Cambria Math" panose="02040503050406030204" pitchFamily="18" charset="0"/>
                            </a:rPr>
                            <m:t>1500</m:t>
                          </m:r>
                          <m:r>
                            <a:rPr lang="ro-RO" sz="2400" b="0" i="1" smtClean="0">
                              <a:latin typeface="Cambria Math" panose="02040503050406030204" pitchFamily="18" charset="0"/>
                            </a:rPr>
                            <m:t>𝑘</m:t>
                          </m:r>
                          <m:r>
                            <a:rPr lang="ro-RO" sz="2400" b="0" i="1" smtClean="0">
                              <a:latin typeface="Cambria Math" panose="02040503050406030204" pitchFamily="18" charset="0"/>
                            </a:rPr>
                            <m:t>+161×1</m:t>
                          </m:r>
                          <m:r>
                            <a:rPr lang="ro-RO" sz="2400" b="0" i="1" smtClean="0">
                              <a:latin typeface="Cambria Math" panose="02040503050406030204" pitchFamily="18" charset="0"/>
                              <a:ea typeface="Cambria Math" panose="02040503050406030204" pitchFamily="18" charset="0"/>
                            </a:rPr>
                            <m:t>𝑘</m:t>
                          </m:r>
                        </m:den>
                      </m:f>
                      <m:r>
                        <a:rPr lang="ro-RO" sz="2400" b="0" i="1" smtClean="0">
                          <a:latin typeface="Cambria Math" panose="02040503050406030204" pitchFamily="18" charset="0"/>
                        </a:rPr>
                        <m:t>=</m:t>
                      </m:r>
                      <m:f>
                        <m:fPr>
                          <m:ctrlPr>
                            <a:rPr lang="ro-RO" sz="2400" b="0" i="1" smtClean="0">
                              <a:latin typeface="Cambria Math" panose="02040503050406030204" pitchFamily="18" charset="0"/>
                            </a:rPr>
                          </m:ctrlPr>
                        </m:fPr>
                        <m:num>
                          <m:r>
                            <a:rPr lang="ro-RO" sz="2400" b="0" i="1" smtClean="0">
                              <a:latin typeface="Cambria Math" panose="02040503050406030204" pitchFamily="18" charset="0"/>
                            </a:rPr>
                            <m:t>11.35</m:t>
                          </m:r>
                          <m:r>
                            <a:rPr lang="ro-RO" sz="2400" b="0" i="1" smtClean="0">
                              <a:latin typeface="Cambria Math" panose="02040503050406030204" pitchFamily="18" charset="0"/>
                            </a:rPr>
                            <m:t>𝑉</m:t>
                          </m:r>
                        </m:num>
                        <m:den>
                          <m:r>
                            <a:rPr lang="ro-RO" sz="2400" b="0" i="1" smtClean="0">
                              <a:latin typeface="Cambria Math" panose="02040503050406030204" pitchFamily="18" charset="0"/>
                            </a:rPr>
                            <m:t>1661</m:t>
                          </m:r>
                          <m:r>
                            <a:rPr lang="ro-RO" sz="2400" b="0" i="1" smtClean="0">
                              <a:latin typeface="Cambria Math" panose="02040503050406030204" pitchFamily="18" charset="0"/>
                            </a:rPr>
                            <m:t>𝑘</m:t>
                          </m:r>
                        </m:den>
                      </m:f>
                      <m:r>
                        <a:rPr lang="ro-RO" sz="2400" b="0" i="1" smtClean="0">
                          <a:latin typeface="Cambria Math" panose="02040503050406030204" pitchFamily="18" charset="0"/>
                        </a:rPr>
                        <m:t>=</m:t>
                      </m:r>
                      <m:r>
                        <a:rPr lang="ro-RO" sz="2400" b="0" i="1" smtClean="0">
                          <a:latin typeface="Cambria Math" panose="02040503050406030204" pitchFamily="18" charset="0"/>
                        </a:rPr>
                        <m:t>0.0068</m:t>
                      </m:r>
                      <m:r>
                        <a:rPr lang="ro-RO" sz="2400" b="0" i="1" smtClean="0">
                          <a:latin typeface="Cambria Math" panose="02040503050406030204" pitchFamily="18" charset="0"/>
                        </a:rPr>
                        <m:t>𝑚𝐴</m:t>
                      </m:r>
                      <m:r>
                        <a:rPr lang="ro-RO" sz="2400" b="0" i="1" smtClean="0">
                          <a:latin typeface="Cambria Math" panose="02040503050406030204" pitchFamily="18" charset="0"/>
                        </a:rPr>
                        <m:t>=6.8</m:t>
                      </m:r>
                      <m:r>
                        <a:rPr lang="ro-RO" sz="2400" b="0" i="1" smtClean="0">
                          <a:latin typeface="Cambria Math" panose="02040503050406030204" pitchFamily="18" charset="0"/>
                          <a:ea typeface="Cambria Math" panose="02040503050406030204" pitchFamily="18" charset="0"/>
                        </a:rPr>
                        <m:t>𝜇</m:t>
                      </m:r>
                      <m:r>
                        <a:rPr lang="ro-RO" sz="2400" b="0" i="1" smtClean="0">
                          <a:latin typeface="Cambria Math" panose="02040503050406030204" pitchFamily="18" charset="0"/>
                          <a:ea typeface="Cambria Math" panose="02040503050406030204" pitchFamily="18" charset="0"/>
                        </a:rPr>
                        <m:t>𝐴</m:t>
                      </m:r>
                    </m:oMath>
                  </m:oMathPara>
                </a14:m>
                <a:endParaRPr lang="ro-RO" sz="2400"/>
              </a:p>
            </p:txBody>
          </p:sp>
        </mc:Choice>
        <mc:Fallback>
          <p:sp>
            <p:nvSpPr>
              <p:cNvPr id="16" name="TextBox 15">
                <a:extLst>
                  <a:ext uri="{FF2B5EF4-FFF2-40B4-BE49-F238E27FC236}">
                    <a16:creationId xmlns:a16="http://schemas.microsoft.com/office/drawing/2014/main" id="{73A06D78-F3F1-46AC-9AB8-679F4D554F04}"/>
                  </a:ext>
                </a:extLst>
              </p:cNvPr>
              <p:cNvSpPr txBox="1">
                <a:spLocks noRot="1" noChangeAspect="1" noMove="1" noResize="1" noEditPoints="1" noAdjustHandles="1" noChangeArrowheads="1" noChangeShapeType="1" noTextEdit="1"/>
              </p:cNvSpPr>
              <p:nvPr/>
            </p:nvSpPr>
            <p:spPr>
              <a:xfrm>
                <a:off x="1088335" y="5413292"/>
                <a:ext cx="10118867" cy="763671"/>
              </a:xfrm>
              <a:prstGeom prst="rect">
                <a:avLst/>
              </a:prstGeom>
              <a:blipFill>
                <a:blip r:embed="rId5"/>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443108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B9A5-C4DF-4392-BFFB-694E79960170}"/>
              </a:ext>
            </a:extLst>
          </p:cNvPr>
          <p:cNvSpPr>
            <a:spLocks noGrp="1"/>
          </p:cNvSpPr>
          <p:nvPr>
            <p:ph type="title"/>
          </p:nvPr>
        </p:nvSpPr>
        <p:spPr/>
        <p:txBody>
          <a:bodyPr/>
          <a:lstStyle/>
          <a:p>
            <a:r>
              <a:rPr lang="ro-RO" b="1"/>
              <a:t>Problemă</a:t>
            </a:r>
            <a:br>
              <a:rPr lang="ro-RO"/>
            </a:br>
            <a:r>
              <a:rPr lang="ro-RO" sz="2800" b="1"/>
              <a:t>Determinarea PSF</a:t>
            </a:r>
            <a:endParaRPr lang="ro-RO" b="1"/>
          </a:p>
        </p:txBody>
      </p:sp>
      <p:sp>
        <p:nvSpPr>
          <p:cNvPr id="3" name="Content Placeholder 2">
            <a:extLst>
              <a:ext uri="{FF2B5EF4-FFF2-40B4-BE49-F238E27FC236}">
                <a16:creationId xmlns:a16="http://schemas.microsoft.com/office/drawing/2014/main" id="{B0B0ED37-55BB-44C6-AFDB-77634E591907}"/>
              </a:ext>
            </a:extLst>
          </p:cNvPr>
          <p:cNvSpPr>
            <a:spLocks noGrp="1"/>
          </p:cNvSpPr>
          <p:nvPr>
            <p:ph idx="1"/>
          </p:nvPr>
        </p:nvSpPr>
        <p:spPr/>
        <p:txBody>
          <a:bodyPr/>
          <a:lstStyle/>
          <a:p>
            <a:pPr marL="0" indent="0">
              <a:buNone/>
            </a:pPr>
            <a:r>
              <a:rPr lang="ro-RO" b="1"/>
              <a:t>Rezolvare</a:t>
            </a:r>
          </a:p>
          <a:p>
            <a:r>
              <a:rPr lang="ro-RO"/>
              <a:t>Curenții de colector și de emitor au valorile</a:t>
            </a:r>
          </a:p>
          <a:p>
            <a:endParaRPr lang="ro-RO"/>
          </a:p>
          <a:p>
            <a:endParaRPr lang="ro-RO"/>
          </a:p>
          <a:p>
            <a:r>
              <a:rPr lang="ro-RO"/>
              <a:t>Din a doua relație TIIK rezultă valoarea lui U</a:t>
            </a:r>
            <a:r>
              <a:rPr lang="ro-RO" baseline="-25000"/>
              <a:t>CE</a:t>
            </a:r>
            <a:endParaRPr lang="ro-RO"/>
          </a:p>
        </p:txBody>
      </p:sp>
      <p:sp>
        <p:nvSpPr>
          <p:cNvPr id="4" name="Date Placeholder 3">
            <a:extLst>
              <a:ext uri="{FF2B5EF4-FFF2-40B4-BE49-F238E27FC236}">
                <a16:creationId xmlns:a16="http://schemas.microsoft.com/office/drawing/2014/main" id="{D8801D5B-EE53-4037-A31B-BE3737860603}"/>
              </a:ext>
            </a:extLst>
          </p:cNvPr>
          <p:cNvSpPr>
            <a:spLocks noGrp="1"/>
          </p:cNvSpPr>
          <p:nvPr>
            <p:ph type="dt" sz="half" idx="10"/>
          </p:nvPr>
        </p:nvSpPr>
        <p:spPr/>
        <p:txBody>
          <a:bodyPr/>
          <a:lstStyle/>
          <a:p>
            <a:fld id="{AB11219A-3A4A-4B10-8B34-5B06DBD0D11A}" type="datetime1">
              <a:rPr lang="en-US" smtClean="0"/>
              <a:t>10/30/2020</a:t>
            </a:fld>
            <a:endParaRPr lang="ro-RO"/>
          </a:p>
        </p:txBody>
      </p:sp>
      <p:sp>
        <p:nvSpPr>
          <p:cNvPr id="5" name="Footer Placeholder 4">
            <a:extLst>
              <a:ext uri="{FF2B5EF4-FFF2-40B4-BE49-F238E27FC236}">
                <a16:creationId xmlns:a16="http://schemas.microsoft.com/office/drawing/2014/main" id="{A1497F95-4F69-47DA-844B-94AF9D81B3DF}"/>
              </a:ext>
            </a:extLst>
          </p:cNvPr>
          <p:cNvSpPr>
            <a:spLocks noGrp="1"/>
          </p:cNvSpPr>
          <p:nvPr>
            <p:ph type="ftr" sz="quarter" idx="11"/>
          </p:nvPr>
        </p:nvSpPr>
        <p:spPr/>
        <p:txBody>
          <a:bodyPr/>
          <a:lstStyle/>
          <a:p>
            <a:r>
              <a:rPr lang="ro-RO"/>
              <a:t>DE-Cursul 4</a:t>
            </a:r>
          </a:p>
        </p:txBody>
      </p:sp>
      <p:sp>
        <p:nvSpPr>
          <p:cNvPr id="6" name="Slide Number Placeholder 5">
            <a:extLst>
              <a:ext uri="{FF2B5EF4-FFF2-40B4-BE49-F238E27FC236}">
                <a16:creationId xmlns:a16="http://schemas.microsoft.com/office/drawing/2014/main" id="{70101C4B-ECAE-4E7A-93AB-7E74E4715B80}"/>
              </a:ext>
            </a:extLst>
          </p:cNvPr>
          <p:cNvSpPr>
            <a:spLocks noGrp="1"/>
          </p:cNvSpPr>
          <p:nvPr>
            <p:ph type="sldNum" sz="quarter" idx="12"/>
          </p:nvPr>
        </p:nvSpPr>
        <p:spPr/>
        <p:txBody>
          <a:bodyPr/>
          <a:lstStyle/>
          <a:p>
            <a:fld id="{B278D986-62B8-4F8D-BA52-2647BEFDE061}" type="slidenum">
              <a:rPr lang="ro-RO" smtClean="0"/>
              <a:t>54</a:t>
            </a:fld>
            <a:endParaRPr lang="ro-RO"/>
          </a:p>
        </p:txBody>
      </p:sp>
      <p:pic>
        <p:nvPicPr>
          <p:cNvPr id="8" name="Picture 7">
            <a:extLst>
              <a:ext uri="{FF2B5EF4-FFF2-40B4-BE49-F238E27FC236}">
                <a16:creationId xmlns:a16="http://schemas.microsoft.com/office/drawing/2014/main" id="{5C0D21FA-F18B-47C6-98BB-B4A12F68EDE2}"/>
              </a:ext>
            </a:extLst>
          </p:cNvPr>
          <p:cNvPicPr>
            <a:picLocks noChangeAspect="1"/>
          </p:cNvPicPr>
          <p:nvPr/>
        </p:nvPicPr>
        <p:blipFill rotWithShape="1">
          <a:blip r:embed="rId2"/>
          <a:srcRect r="13860"/>
          <a:stretch/>
        </p:blipFill>
        <p:spPr>
          <a:xfrm>
            <a:off x="8265318" y="1943894"/>
            <a:ext cx="3692181" cy="41148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1190F55-4FC7-4690-839D-C50793990E78}"/>
                  </a:ext>
                </a:extLst>
              </p:cNvPr>
              <p:cNvSpPr txBox="1"/>
              <p:nvPr/>
            </p:nvSpPr>
            <p:spPr>
              <a:xfrm>
                <a:off x="1088334" y="2882347"/>
                <a:ext cx="5541066"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𝐶</m:t>
                          </m:r>
                        </m:sub>
                      </m:sSub>
                      <m:r>
                        <a:rPr lang="ro-RO" sz="2400" b="0" i="1" smtClean="0">
                          <a:latin typeface="Cambria Math" panose="02040503050406030204" pitchFamily="18" charset="0"/>
                        </a:rPr>
                        <m:t>=</m:t>
                      </m:r>
                      <m:r>
                        <a:rPr lang="ro-RO" sz="2400" b="0" i="1" smtClean="0">
                          <a:latin typeface="Cambria Math" panose="02040503050406030204" pitchFamily="18" charset="0"/>
                          <a:ea typeface="Cambria Math" panose="02040503050406030204" pitchFamily="18" charset="0"/>
                        </a:rPr>
                        <m:t>𝛽</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𝐵</m:t>
                          </m:r>
                        </m:sub>
                      </m:sSub>
                      <m:r>
                        <a:rPr lang="ro-RO" sz="2400" b="0" i="1" smtClean="0">
                          <a:latin typeface="Cambria Math" panose="02040503050406030204" pitchFamily="18" charset="0"/>
                        </a:rPr>
                        <m:t>=160</m:t>
                      </m:r>
                      <m:r>
                        <a:rPr lang="ro-RO" sz="2400" b="0" i="1" smtClean="0">
                          <a:latin typeface="Cambria Math" panose="02040503050406030204" pitchFamily="18" charset="0"/>
                          <a:ea typeface="Cambria Math" panose="02040503050406030204" pitchFamily="18" charset="0"/>
                        </a:rPr>
                        <m:t>×0.0068</m:t>
                      </m:r>
                      <m:r>
                        <a:rPr lang="ro-RO" sz="2400" b="0" i="1" smtClean="0">
                          <a:latin typeface="Cambria Math" panose="02040503050406030204" pitchFamily="18" charset="0"/>
                          <a:ea typeface="Cambria Math" panose="02040503050406030204" pitchFamily="18" charset="0"/>
                        </a:rPr>
                        <m:t>𝑚𝐴</m:t>
                      </m:r>
                      <m:r>
                        <a:rPr lang="ro-RO" sz="2400" b="0" i="1" smtClean="0">
                          <a:latin typeface="Cambria Math" panose="02040503050406030204" pitchFamily="18" charset="0"/>
                          <a:ea typeface="Cambria Math" panose="02040503050406030204" pitchFamily="18" charset="0"/>
                        </a:rPr>
                        <m:t>=1.088</m:t>
                      </m:r>
                      <m:r>
                        <a:rPr lang="ro-RO" sz="2400" b="0" i="1" smtClean="0">
                          <a:latin typeface="Cambria Math" panose="02040503050406030204" pitchFamily="18" charset="0"/>
                          <a:ea typeface="Cambria Math" panose="02040503050406030204" pitchFamily="18" charset="0"/>
                        </a:rPr>
                        <m:t>𝑚𝐴</m:t>
                      </m:r>
                    </m:oMath>
                  </m:oMathPara>
                </a14:m>
                <a:endParaRPr lang="ro-RO"/>
              </a:p>
            </p:txBody>
          </p:sp>
        </mc:Choice>
        <mc:Fallback xmlns="">
          <p:sp>
            <p:nvSpPr>
              <p:cNvPr id="10" name="TextBox 9">
                <a:extLst>
                  <a:ext uri="{FF2B5EF4-FFF2-40B4-BE49-F238E27FC236}">
                    <a16:creationId xmlns:a16="http://schemas.microsoft.com/office/drawing/2014/main" id="{11190F55-4FC7-4690-839D-C50793990E78}"/>
                  </a:ext>
                </a:extLst>
              </p:cNvPr>
              <p:cNvSpPr txBox="1">
                <a:spLocks noRot="1" noChangeAspect="1" noMove="1" noResize="1" noEditPoints="1" noAdjustHandles="1" noChangeArrowheads="1" noChangeShapeType="1" noTextEdit="1"/>
              </p:cNvSpPr>
              <p:nvPr/>
            </p:nvSpPr>
            <p:spPr>
              <a:xfrm>
                <a:off x="1088334" y="2882347"/>
                <a:ext cx="5541066" cy="369332"/>
              </a:xfrm>
              <a:prstGeom prst="rect">
                <a:avLst/>
              </a:prstGeom>
              <a:blipFill>
                <a:blip r:embed="rId3"/>
                <a:stretch>
                  <a:fillRect l="-1980" b="-35000"/>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814EFE0-B0CD-44FB-8B22-C4649C342F1F}"/>
                  </a:ext>
                </a:extLst>
              </p:cNvPr>
              <p:cNvSpPr txBox="1"/>
              <p:nvPr/>
            </p:nvSpPr>
            <p:spPr>
              <a:xfrm>
                <a:off x="1088334" y="3429000"/>
                <a:ext cx="6346136"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𝐸</m:t>
                          </m:r>
                        </m:sub>
                      </m:sSub>
                      <m:r>
                        <a:rPr lang="ro-RO" sz="2400" b="0" i="1" smtClean="0">
                          <a:latin typeface="Cambria Math" panose="02040503050406030204" pitchFamily="18" charset="0"/>
                        </a:rPr>
                        <m:t>=</m:t>
                      </m:r>
                      <m:d>
                        <m:dPr>
                          <m:ctrlPr>
                            <a:rPr lang="ro-RO" sz="2400" b="0" i="1" smtClean="0">
                              <a:latin typeface="Cambria Math" panose="02040503050406030204" pitchFamily="18" charset="0"/>
                            </a:rPr>
                          </m:ctrlPr>
                        </m:dPr>
                        <m:e>
                          <m:r>
                            <a:rPr lang="ro-RO" sz="2400" b="0" i="1" smtClean="0">
                              <a:latin typeface="Cambria Math" panose="02040503050406030204" pitchFamily="18" charset="0"/>
                              <a:ea typeface="Cambria Math" panose="02040503050406030204" pitchFamily="18" charset="0"/>
                            </a:rPr>
                            <m:t>𝛽</m:t>
                          </m:r>
                          <m:r>
                            <a:rPr lang="ro-RO" sz="2400" b="0" i="1" smtClean="0">
                              <a:latin typeface="Cambria Math" panose="02040503050406030204" pitchFamily="18" charset="0"/>
                              <a:ea typeface="Cambria Math" panose="02040503050406030204" pitchFamily="18" charset="0"/>
                            </a:rPr>
                            <m:t>+1</m:t>
                          </m:r>
                        </m:e>
                      </m:d>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𝐵</m:t>
                          </m:r>
                        </m:sub>
                      </m:sSub>
                      <m:r>
                        <a:rPr lang="ro-RO" sz="2400" b="0" i="1" smtClean="0">
                          <a:latin typeface="Cambria Math" panose="02040503050406030204" pitchFamily="18" charset="0"/>
                        </a:rPr>
                        <m:t>=161</m:t>
                      </m:r>
                      <m:r>
                        <a:rPr lang="ro-RO" sz="2400" b="0" i="1" smtClean="0">
                          <a:latin typeface="Cambria Math" panose="02040503050406030204" pitchFamily="18" charset="0"/>
                          <a:ea typeface="Cambria Math" panose="02040503050406030204" pitchFamily="18" charset="0"/>
                        </a:rPr>
                        <m:t>×0.0068</m:t>
                      </m:r>
                      <m:r>
                        <a:rPr lang="ro-RO" sz="2400" b="0" i="1" smtClean="0">
                          <a:latin typeface="Cambria Math" panose="02040503050406030204" pitchFamily="18" charset="0"/>
                          <a:ea typeface="Cambria Math" panose="02040503050406030204" pitchFamily="18" charset="0"/>
                        </a:rPr>
                        <m:t>𝑚𝐴</m:t>
                      </m:r>
                      <m:r>
                        <a:rPr lang="ro-RO" sz="2400" b="0" i="1" smtClean="0">
                          <a:latin typeface="Cambria Math" panose="02040503050406030204" pitchFamily="18" charset="0"/>
                          <a:ea typeface="Cambria Math" panose="02040503050406030204" pitchFamily="18" charset="0"/>
                        </a:rPr>
                        <m:t>=1.095</m:t>
                      </m:r>
                      <m:r>
                        <a:rPr lang="ro-RO" sz="2400" b="0" i="1" smtClean="0">
                          <a:latin typeface="Cambria Math" panose="02040503050406030204" pitchFamily="18" charset="0"/>
                          <a:ea typeface="Cambria Math" panose="02040503050406030204" pitchFamily="18" charset="0"/>
                        </a:rPr>
                        <m:t>𝑚𝐴</m:t>
                      </m:r>
                    </m:oMath>
                  </m:oMathPara>
                </a14:m>
                <a:endParaRPr lang="ro-RO"/>
              </a:p>
            </p:txBody>
          </p:sp>
        </mc:Choice>
        <mc:Fallback xmlns="">
          <p:sp>
            <p:nvSpPr>
              <p:cNvPr id="12" name="TextBox 11">
                <a:extLst>
                  <a:ext uri="{FF2B5EF4-FFF2-40B4-BE49-F238E27FC236}">
                    <a16:creationId xmlns:a16="http://schemas.microsoft.com/office/drawing/2014/main" id="{F814EFE0-B0CD-44FB-8B22-C4649C342F1F}"/>
                  </a:ext>
                </a:extLst>
              </p:cNvPr>
              <p:cNvSpPr txBox="1">
                <a:spLocks noRot="1" noChangeAspect="1" noMove="1" noResize="1" noEditPoints="1" noAdjustHandles="1" noChangeArrowheads="1" noChangeShapeType="1" noTextEdit="1"/>
              </p:cNvSpPr>
              <p:nvPr/>
            </p:nvSpPr>
            <p:spPr>
              <a:xfrm>
                <a:off x="1088334" y="3429000"/>
                <a:ext cx="6346136" cy="369332"/>
              </a:xfrm>
              <a:prstGeom prst="rect">
                <a:avLst/>
              </a:prstGeom>
              <a:blipFill>
                <a:blip r:embed="rId4"/>
                <a:stretch>
                  <a:fillRect l="-1729" b="-35000"/>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2486125-EEF2-482E-85B7-EE4C51BC0C63}"/>
                  </a:ext>
                </a:extLst>
              </p:cNvPr>
              <p:cNvSpPr txBox="1"/>
              <p:nvPr/>
            </p:nvSpPr>
            <p:spPr>
              <a:xfrm>
                <a:off x="1088333" y="4484719"/>
                <a:ext cx="3245128"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𝑈</m:t>
                          </m:r>
                        </m:e>
                        <m:sub>
                          <m:r>
                            <a:rPr lang="ro-RO" sz="2400" b="0" i="1" smtClean="0">
                              <a:latin typeface="Cambria Math" panose="02040503050406030204" pitchFamily="18" charset="0"/>
                            </a:rPr>
                            <m:t>𝐶𝐸</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1</m:t>
                              </m:r>
                            </m:sub>
                          </m:sSub>
                          <m:r>
                            <a:rPr lang="ro-RO" sz="2400" b="0" i="1" smtClean="0">
                              <a:latin typeface="Cambria Math" panose="02040503050406030204" pitchFamily="18" charset="0"/>
                            </a:rPr>
                            <m:t>−</m:t>
                          </m:r>
                          <m:r>
                            <a:rPr lang="ro-RO" sz="2400" b="0" i="1" smtClean="0">
                              <a:latin typeface="Cambria Math" panose="02040503050406030204" pitchFamily="18" charset="0"/>
                            </a:rPr>
                            <m:t>𝐼</m:t>
                          </m:r>
                        </m:e>
                        <m:sub>
                          <m:r>
                            <a:rPr lang="ro-RO" sz="2400" b="0" i="1" smtClean="0">
                              <a:latin typeface="Cambria Math" panose="02040503050406030204" pitchFamily="18" charset="0"/>
                            </a:rPr>
                            <m:t>𝐶</m:t>
                          </m:r>
                        </m:sub>
                      </m:sSub>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2</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𝐸</m:t>
                          </m:r>
                        </m:sub>
                      </m:sSub>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3</m:t>
                          </m:r>
                        </m:sub>
                      </m:sSub>
                    </m:oMath>
                  </m:oMathPara>
                </a14:m>
                <a:endParaRPr lang="ro-RO" sz="2400"/>
              </a:p>
            </p:txBody>
          </p:sp>
        </mc:Choice>
        <mc:Fallback xmlns="">
          <p:sp>
            <p:nvSpPr>
              <p:cNvPr id="14" name="TextBox 13">
                <a:extLst>
                  <a:ext uri="{FF2B5EF4-FFF2-40B4-BE49-F238E27FC236}">
                    <a16:creationId xmlns:a16="http://schemas.microsoft.com/office/drawing/2014/main" id="{12486125-EEF2-482E-85B7-EE4C51BC0C63}"/>
                  </a:ext>
                </a:extLst>
              </p:cNvPr>
              <p:cNvSpPr txBox="1">
                <a:spLocks noRot="1" noChangeAspect="1" noMove="1" noResize="1" noEditPoints="1" noAdjustHandles="1" noChangeArrowheads="1" noChangeShapeType="1" noTextEdit="1"/>
              </p:cNvSpPr>
              <p:nvPr/>
            </p:nvSpPr>
            <p:spPr>
              <a:xfrm>
                <a:off x="1088333" y="4484719"/>
                <a:ext cx="3245128" cy="369332"/>
              </a:xfrm>
              <a:prstGeom prst="rect">
                <a:avLst/>
              </a:prstGeom>
              <a:blipFill>
                <a:blip r:embed="rId5"/>
                <a:stretch>
                  <a:fillRect l="-3383" b="-15000"/>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0C64933-15E9-4DE8-B25F-D3F0A6CB3A2F}"/>
                  </a:ext>
                </a:extLst>
              </p:cNvPr>
              <p:cNvSpPr txBox="1"/>
              <p:nvPr/>
            </p:nvSpPr>
            <p:spPr>
              <a:xfrm>
                <a:off x="998879" y="4988988"/>
                <a:ext cx="7499077"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smtClean="0">
                              <a:latin typeface="Cambria Math" panose="02040503050406030204" pitchFamily="18" charset="0"/>
                            </a:rPr>
                          </m:ctrlPr>
                        </m:sSubPr>
                        <m:e>
                          <m:r>
                            <a:rPr lang="ro-RO" sz="2400" i="1">
                              <a:latin typeface="Cambria Math" panose="02040503050406030204" pitchFamily="18" charset="0"/>
                            </a:rPr>
                            <m:t>𝑈</m:t>
                          </m:r>
                        </m:e>
                        <m:sub>
                          <m:r>
                            <a:rPr lang="ro-RO" sz="2400" i="1">
                              <a:latin typeface="Cambria Math" panose="02040503050406030204" pitchFamily="18" charset="0"/>
                            </a:rPr>
                            <m:t>𝐶𝐸</m:t>
                          </m:r>
                        </m:sub>
                      </m:sSub>
                      <m:r>
                        <a:rPr lang="ro-RO" sz="2400" b="0" i="1" smtClean="0">
                          <a:latin typeface="Cambria Math" panose="02040503050406030204" pitchFamily="18" charset="0"/>
                        </a:rPr>
                        <m:t>=12</m:t>
                      </m:r>
                      <m:r>
                        <a:rPr lang="ro-RO" sz="2400" b="0" i="1" smtClean="0">
                          <a:latin typeface="Cambria Math" panose="02040503050406030204" pitchFamily="18" charset="0"/>
                        </a:rPr>
                        <m:t>𝑉</m:t>
                      </m:r>
                      <m:r>
                        <a:rPr lang="ro-RO" sz="2400" b="0" i="1" smtClean="0">
                          <a:latin typeface="Cambria Math" panose="02040503050406030204" pitchFamily="18" charset="0"/>
                        </a:rPr>
                        <m:t>−1.088</m:t>
                      </m:r>
                      <m:r>
                        <a:rPr lang="ro-RO" sz="2400" b="0" i="1" smtClean="0">
                          <a:latin typeface="Cambria Math" panose="02040503050406030204" pitchFamily="18" charset="0"/>
                        </a:rPr>
                        <m:t>𝑚𝐴</m:t>
                      </m:r>
                      <m:r>
                        <a:rPr lang="ro-RO" sz="2400" b="0" i="1" smtClean="0">
                          <a:latin typeface="Cambria Math" panose="02040503050406030204" pitchFamily="18" charset="0"/>
                          <a:ea typeface="Cambria Math" panose="02040503050406030204" pitchFamily="18" charset="0"/>
                        </a:rPr>
                        <m:t>×5.1</m:t>
                      </m:r>
                      <m:r>
                        <a:rPr lang="ro-RO" sz="2400" b="0" i="1" smtClean="0">
                          <a:latin typeface="Cambria Math" panose="02040503050406030204" pitchFamily="18" charset="0"/>
                          <a:ea typeface="Cambria Math" panose="02040503050406030204" pitchFamily="18" charset="0"/>
                        </a:rPr>
                        <m:t>𝑘</m:t>
                      </m:r>
                      <m:r>
                        <a:rPr lang="ro-RO" sz="2400" b="0" i="1" smtClean="0">
                          <a:latin typeface="Cambria Math" panose="02040503050406030204" pitchFamily="18" charset="0"/>
                          <a:ea typeface="Cambria Math" panose="02040503050406030204" pitchFamily="18" charset="0"/>
                        </a:rPr>
                        <m:t>−1.095</m:t>
                      </m:r>
                      <m:r>
                        <a:rPr lang="ro-RO" sz="2400" b="0" i="1" smtClean="0">
                          <a:latin typeface="Cambria Math" panose="02040503050406030204" pitchFamily="18" charset="0"/>
                          <a:ea typeface="Cambria Math" panose="02040503050406030204" pitchFamily="18" charset="0"/>
                        </a:rPr>
                        <m:t>𝑚𝐴</m:t>
                      </m:r>
                      <m:r>
                        <a:rPr lang="ro-RO" sz="2400" b="0" i="1" smtClean="0">
                          <a:latin typeface="Cambria Math" panose="02040503050406030204" pitchFamily="18" charset="0"/>
                          <a:ea typeface="Cambria Math" panose="02040503050406030204" pitchFamily="18" charset="0"/>
                        </a:rPr>
                        <m:t>×1</m:t>
                      </m:r>
                      <m:r>
                        <a:rPr lang="ro-RO" sz="2400" b="0" i="1" smtClean="0">
                          <a:latin typeface="Cambria Math" panose="02040503050406030204" pitchFamily="18" charset="0"/>
                          <a:ea typeface="Cambria Math" panose="02040503050406030204" pitchFamily="18" charset="0"/>
                        </a:rPr>
                        <m:t>𝑘</m:t>
                      </m:r>
                      <m:r>
                        <a:rPr lang="ro-RO" sz="2400" b="0" i="1" smtClean="0">
                          <a:latin typeface="Cambria Math" panose="02040503050406030204" pitchFamily="18" charset="0"/>
                          <a:ea typeface="Cambria Math" panose="02040503050406030204" pitchFamily="18" charset="0"/>
                        </a:rPr>
                        <m:t>=5.35</m:t>
                      </m:r>
                      <m:r>
                        <a:rPr lang="ro-RO" sz="2400" b="0" i="1" smtClean="0">
                          <a:latin typeface="Cambria Math" panose="02040503050406030204" pitchFamily="18" charset="0"/>
                          <a:ea typeface="Cambria Math" panose="02040503050406030204" pitchFamily="18" charset="0"/>
                        </a:rPr>
                        <m:t>𝑉</m:t>
                      </m:r>
                    </m:oMath>
                  </m:oMathPara>
                </a14:m>
                <a:endParaRPr lang="ro-RO"/>
              </a:p>
            </p:txBody>
          </p:sp>
        </mc:Choice>
        <mc:Fallback xmlns="">
          <p:sp>
            <p:nvSpPr>
              <p:cNvPr id="16" name="TextBox 15">
                <a:extLst>
                  <a:ext uri="{FF2B5EF4-FFF2-40B4-BE49-F238E27FC236}">
                    <a16:creationId xmlns:a16="http://schemas.microsoft.com/office/drawing/2014/main" id="{40C64933-15E9-4DE8-B25F-D3F0A6CB3A2F}"/>
                  </a:ext>
                </a:extLst>
              </p:cNvPr>
              <p:cNvSpPr txBox="1">
                <a:spLocks noRot="1" noChangeAspect="1" noMove="1" noResize="1" noEditPoints="1" noAdjustHandles="1" noChangeArrowheads="1" noChangeShapeType="1" noTextEdit="1"/>
              </p:cNvSpPr>
              <p:nvPr/>
            </p:nvSpPr>
            <p:spPr>
              <a:xfrm>
                <a:off x="998879" y="4988988"/>
                <a:ext cx="7499077" cy="461665"/>
              </a:xfrm>
              <a:prstGeom prst="rect">
                <a:avLst/>
              </a:prstGeom>
              <a:blipFill>
                <a:blip r:embed="rId6"/>
                <a:stretch>
                  <a:fillRect l="-244" r="-163" b="-1316"/>
                </a:stretch>
              </a:blipFill>
            </p:spPr>
            <p:txBody>
              <a:bodyPr/>
              <a:lstStyle/>
              <a:p>
                <a:r>
                  <a:rPr lang="ro-RO">
                    <a:noFill/>
                  </a:rPr>
                  <a:t> </a:t>
                </a:r>
              </a:p>
            </p:txBody>
          </p:sp>
        </mc:Fallback>
      </mc:AlternateContent>
    </p:spTree>
    <p:extLst>
      <p:ext uri="{BB962C8B-B14F-4D97-AF65-F5344CB8AC3E}">
        <p14:creationId xmlns:p14="http://schemas.microsoft.com/office/powerpoint/2010/main" val="1125088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B9A5-C4DF-4392-BFFB-694E79960170}"/>
              </a:ext>
            </a:extLst>
          </p:cNvPr>
          <p:cNvSpPr>
            <a:spLocks noGrp="1"/>
          </p:cNvSpPr>
          <p:nvPr>
            <p:ph type="title"/>
          </p:nvPr>
        </p:nvSpPr>
        <p:spPr/>
        <p:txBody>
          <a:bodyPr/>
          <a:lstStyle/>
          <a:p>
            <a:r>
              <a:rPr lang="ro-RO" b="1"/>
              <a:t>Problemă</a:t>
            </a:r>
            <a:br>
              <a:rPr lang="ro-RO"/>
            </a:br>
            <a:r>
              <a:rPr lang="ro-RO" sz="2800" b="1"/>
              <a:t>Determinarea PSF</a:t>
            </a:r>
            <a:endParaRPr lang="ro-RO" b="1"/>
          </a:p>
        </p:txBody>
      </p:sp>
      <p:sp>
        <p:nvSpPr>
          <p:cNvPr id="3" name="Content Placeholder 2">
            <a:extLst>
              <a:ext uri="{FF2B5EF4-FFF2-40B4-BE49-F238E27FC236}">
                <a16:creationId xmlns:a16="http://schemas.microsoft.com/office/drawing/2014/main" id="{B0B0ED37-55BB-44C6-AFDB-77634E591907}"/>
              </a:ext>
            </a:extLst>
          </p:cNvPr>
          <p:cNvSpPr>
            <a:spLocks noGrp="1"/>
          </p:cNvSpPr>
          <p:nvPr>
            <p:ph idx="1"/>
          </p:nvPr>
        </p:nvSpPr>
        <p:spPr/>
        <p:txBody>
          <a:bodyPr/>
          <a:lstStyle/>
          <a:p>
            <a:pPr marL="0" indent="0">
              <a:buNone/>
            </a:pPr>
            <a:r>
              <a:rPr lang="ro-RO" b="1"/>
              <a:t>Rezolvare</a:t>
            </a:r>
          </a:p>
          <a:p>
            <a:r>
              <a:rPr lang="ro-RO"/>
              <a:t>În PSF tranzistorul se caracterizează prin:</a:t>
            </a:r>
          </a:p>
        </p:txBody>
      </p:sp>
      <p:sp>
        <p:nvSpPr>
          <p:cNvPr id="4" name="Date Placeholder 3">
            <a:extLst>
              <a:ext uri="{FF2B5EF4-FFF2-40B4-BE49-F238E27FC236}">
                <a16:creationId xmlns:a16="http://schemas.microsoft.com/office/drawing/2014/main" id="{D8801D5B-EE53-4037-A31B-BE3737860603}"/>
              </a:ext>
            </a:extLst>
          </p:cNvPr>
          <p:cNvSpPr>
            <a:spLocks noGrp="1"/>
          </p:cNvSpPr>
          <p:nvPr>
            <p:ph type="dt" sz="half" idx="10"/>
          </p:nvPr>
        </p:nvSpPr>
        <p:spPr/>
        <p:txBody>
          <a:bodyPr/>
          <a:lstStyle/>
          <a:p>
            <a:fld id="{AB11219A-3A4A-4B10-8B34-5B06DBD0D11A}" type="datetime1">
              <a:rPr lang="en-US" smtClean="0"/>
              <a:t>10/30/2020</a:t>
            </a:fld>
            <a:endParaRPr lang="ro-RO"/>
          </a:p>
        </p:txBody>
      </p:sp>
      <p:sp>
        <p:nvSpPr>
          <p:cNvPr id="5" name="Footer Placeholder 4">
            <a:extLst>
              <a:ext uri="{FF2B5EF4-FFF2-40B4-BE49-F238E27FC236}">
                <a16:creationId xmlns:a16="http://schemas.microsoft.com/office/drawing/2014/main" id="{A1497F95-4F69-47DA-844B-94AF9D81B3DF}"/>
              </a:ext>
            </a:extLst>
          </p:cNvPr>
          <p:cNvSpPr>
            <a:spLocks noGrp="1"/>
          </p:cNvSpPr>
          <p:nvPr>
            <p:ph type="ftr" sz="quarter" idx="11"/>
          </p:nvPr>
        </p:nvSpPr>
        <p:spPr/>
        <p:txBody>
          <a:bodyPr/>
          <a:lstStyle/>
          <a:p>
            <a:r>
              <a:rPr lang="ro-RO"/>
              <a:t>DE-Cursul 4</a:t>
            </a:r>
          </a:p>
        </p:txBody>
      </p:sp>
      <p:sp>
        <p:nvSpPr>
          <p:cNvPr id="6" name="Slide Number Placeholder 5">
            <a:extLst>
              <a:ext uri="{FF2B5EF4-FFF2-40B4-BE49-F238E27FC236}">
                <a16:creationId xmlns:a16="http://schemas.microsoft.com/office/drawing/2014/main" id="{70101C4B-ECAE-4E7A-93AB-7E74E4715B80}"/>
              </a:ext>
            </a:extLst>
          </p:cNvPr>
          <p:cNvSpPr>
            <a:spLocks noGrp="1"/>
          </p:cNvSpPr>
          <p:nvPr>
            <p:ph type="sldNum" sz="quarter" idx="12"/>
          </p:nvPr>
        </p:nvSpPr>
        <p:spPr/>
        <p:txBody>
          <a:bodyPr/>
          <a:lstStyle/>
          <a:p>
            <a:fld id="{B278D986-62B8-4F8D-BA52-2647BEFDE061}" type="slidenum">
              <a:rPr lang="ro-RO" smtClean="0"/>
              <a:t>55</a:t>
            </a:fld>
            <a:endParaRPr lang="ro-RO"/>
          </a:p>
        </p:txBody>
      </p:sp>
      <p:pic>
        <p:nvPicPr>
          <p:cNvPr id="8" name="Picture 7">
            <a:extLst>
              <a:ext uri="{FF2B5EF4-FFF2-40B4-BE49-F238E27FC236}">
                <a16:creationId xmlns:a16="http://schemas.microsoft.com/office/drawing/2014/main" id="{5C0D21FA-F18B-47C6-98BB-B4A12F68EDE2}"/>
              </a:ext>
            </a:extLst>
          </p:cNvPr>
          <p:cNvPicPr>
            <a:picLocks noChangeAspect="1"/>
          </p:cNvPicPr>
          <p:nvPr/>
        </p:nvPicPr>
        <p:blipFill rotWithShape="1">
          <a:blip r:embed="rId2"/>
          <a:srcRect r="13860"/>
          <a:stretch/>
        </p:blipFill>
        <p:spPr>
          <a:xfrm>
            <a:off x="8265318" y="1943894"/>
            <a:ext cx="3692181" cy="41148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1B0F635-9BAE-4F8E-98FF-D1F100455763}"/>
                  </a:ext>
                </a:extLst>
              </p:cNvPr>
              <p:cNvSpPr txBox="1"/>
              <p:nvPr/>
            </p:nvSpPr>
            <p:spPr>
              <a:xfrm>
                <a:off x="2907195" y="3168886"/>
                <a:ext cx="3090590" cy="166481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ro-RO" sz="2400" b="0" i="1" smtClean="0">
                          <a:latin typeface="Cambria Math" panose="02040503050406030204" pitchFamily="18" charset="0"/>
                        </a:rPr>
                        <m:t>𝑃𝑆𝐹</m:t>
                      </m:r>
                      <m:r>
                        <a:rPr lang="ro-RO" sz="2400" b="0" i="1" smtClean="0">
                          <a:latin typeface="Cambria Math" panose="02040503050406030204" pitchFamily="18" charset="0"/>
                        </a:rPr>
                        <m:t>=</m:t>
                      </m:r>
                      <m:d>
                        <m:dPr>
                          <m:begChr m:val="{"/>
                          <m:endChr m:val=""/>
                          <m:ctrlPr>
                            <a:rPr lang="ro-RO" sz="2400" b="0" i="1" smtClean="0">
                              <a:latin typeface="Cambria Math" panose="02040503050406030204" pitchFamily="18" charset="0"/>
                            </a:rPr>
                          </m:ctrlPr>
                        </m:dPr>
                        <m:e>
                          <m:eqArr>
                            <m:eqArrPr>
                              <m:ctrlPr>
                                <a:rPr lang="ro-RO" sz="2400" b="0" i="1" smtClean="0">
                                  <a:latin typeface="Cambria Math" panose="02040503050406030204" pitchFamily="18" charset="0"/>
                                </a:rPr>
                              </m:ctrlPr>
                            </m:eqArrPr>
                            <m:e>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𝑈</m:t>
                                  </m:r>
                                </m:e>
                                <m:sub>
                                  <m:r>
                                    <a:rPr lang="ro-RO" sz="2400" b="0" i="1" smtClean="0">
                                      <a:latin typeface="Cambria Math" panose="02040503050406030204" pitchFamily="18" charset="0"/>
                                    </a:rPr>
                                    <m:t>𝐵𝐸</m:t>
                                  </m:r>
                                </m:sub>
                              </m:sSub>
                              <m:r>
                                <a:rPr lang="ro-RO" sz="2400" b="0" i="1" smtClean="0">
                                  <a:latin typeface="Cambria Math" panose="02040503050406030204" pitchFamily="18" charset="0"/>
                                </a:rPr>
                                <m:t>=0.65</m:t>
                              </m:r>
                              <m:r>
                                <a:rPr lang="ro-RO" sz="2400" b="0" i="1" smtClean="0">
                                  <a:latin typeface="Cambria Math" panose="02040503050406030204" pitchFamily="18" charset="0"/>
                                </a:rPr>
                                <m:t>𝑉</m:t>
                              </m:r>
                            </m:e>
                            <m:e>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𝐵</m:t>
                                  </m:r>
                                </m:sub>
                              </m:sSub>
                              <m:r>
                                <a:rPr lang="ro-RO" sz="2400" b="0" i="1" smtClean="0">
                                  <a:latin typeface="Cambria Math" panose="02040503050406030204" pitchFamily="18" charset="0"/>
                                </a:rPr>
                                <m:t>=6.8</m:t>
                              </m:r>
                              <m:r>
                                <a:rPr lang="ro-RO" sz="2400" b="0" i="1" smtClean="0">
                                  <a:latin typeface="Cambria Math" panose="02040503050406030204" pitchFamily="18" charset="0"/>
                                  <a:ea typeface="Cambria Math" panose="02040503050406030204" pitchFamily="18" charset="0"/>
                                </a:rPr>
                                <m:t>𝜇</m:t>
                              </m:r>
                              <m:r>
                                <a:rPr lang="ro-RO" sz="2400" b="0" i="1" smtClean="0">
                                  <a:latin typeface="Cambria Math" panose="02040503050406030204" pitchFamily="18" charset="0"/>
                                </a:rPr>
                                <m:t>𝐴</m:t>
                              </m:r>
                            </m:e>
                            <m:e>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𝐶</m:t>
                                  </m:r>
                                </m:sub>
                              </m:sSub>
                              <m:r>
                                <a:rPr lang="ro-RO" sz="2400" b="0" i="1" smtClean="0">
                                  <a:latin typeface="Cambria Math" panose="02040503050406030204" pitchFamily="18" charset="0"/>
                                </a:rPr>
                                <m:t>=1.088</m:t>
                              </m:r>
                              <m:r>
                                <a:rPr lang="ro-RO" sz="2400" b="0" i="1" smtClean="0">
                                  <a:latin typeface="Cambria Math" panose="02040503050406030204" pitchFamily="18" charset="0"/>
                                </a:rPr>
                                <m:t>𝑚𝐴</m:t>
                              </m:r>
                            </m:e>
                            <m:e>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𝑈</m:t>
                                  </m:r>
                                </m:e>
                                <m:sub>
                                  <m:r>
                                    <a:rPr lang="ro-RO" sz="2400" b="0" i="1" smtClean="0">
                                      <a:latin typeface="Cambria Math" panose="02040503050406030204" pitchFamily="18" charset="0"/>
                                    </a:rPr>
                                    <m:t>𝐶𝐸</m:t>
                                  </m:r>
                                </m:sub>
                              </m:sSub>
                              <m:r>
                                <a:rPr lang="ro-RO" sz="2400" b="0" i="1" smtClean="0">
                                  <a:latin typeface="Cambria Math" panose="02040503050406030204" pitchFamily="18" charset="0"/>
                                </a:rPr>
                                <m:t>=5.35</m:t>
                              </m:r>
                              <m:r>
                                <a:rPr lang="ro-RO" sz="2400" b="0" i="1" smtClean="0">
                                  <a:latin typeface="Cambria Math" panose="02040503050406030204" pitchFamily="18" charset="0"/>
                                </a:rPr>
                                <m:t>𝑉</m:t>
                              </m:r>
                            </m:e>
                          </m:eqArr>
                        </m:e>
                      </m:d>
                    </m:oMath>
                  </m:oMathPara>
                </a14:m>
                <a:endParaRPr lang="ro-RO"/>
              </a:p>
            </p:txBody>
          </p:sp>
        </mc:Choice>
        <mc:Fallback xmlns="">
          <p:sp>
            <p:nvSpPr>
              <p:cNvPr id="7" name="TextBox 6">
                <a:extLst>
                  <a:ext uri="{FF2B5EF4-FFF2-40B4-BE49-F238E27FC236}">
                    <a16:creationId xmlns:a16="http://schemas.microsoft.com/office/drawing/2014/main" id="{81B0F635-9BAE-4F8E-98FF-D1F100455763}"/>
                  </a:ext>
                </a:extLst>
              </p:cNvPr>
              <p:cNvSpPr txBox="1">
                <a:spLocks noRot="1" noChangeAspect="1" noMove="1" noResize="1" noEditPoints="1" noAdjustHandles="1" noChangeArrowheads="1" noChangeShapeType="1" noTextEdit="1"/>
              </p:cNvSpPr>
              <p:nvPr/>
            </p:nvSpPr>
            <p:spPr>
              <a:xfrm>
                <a:off x="2907195" y="3168886"/>
                <a:ext cx="3090590" cy="1664815"/>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125936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a:defRPr/>
            </a:pPr>
            <a:r>
              <a:rPr lang="en-US" b="1">
                <a:latin typeface="+mn-lt"/>
              </a:rPr>
              <a:t>Introducere</a:t>
            </a:r>
            <a:endParaRPr lang="en-US" sz="2800" b="1">
              <a:latin typeface="+mn-lt"/>
            </a:endParaRPr>
          </a:p>
        </p:txBody>
      </p:sp>
      <p:sp>
        <p:nvSpPr>
          <p:cNvPr id="25602" name="Content Placeholder 2"/>
          <p:cNvSpPr>
            <a:spLocks noGrp="1"/>
          </p:cNvSpPr>
          <p:nvPr>
            <p:ph idx="1"/>
          </p:nvPr>
        </p:nvSpPr>
        <p:spPr/>
        <p:txBody>
          <a:bodyPr>
            <a:normAutofit/>
          </a:bodyPr>
          <a:lstStyle/>
          <a:p>
            <a:pPr eaLnBrk="1" hangingPunct="1"/>
            <a:r>
              <a:rPr lang="ro-RO"/>
              <a:t>Primul tranzistor a fost realizat din germaniu și era cu contact punctiform la terminalele de emitor și colector</a:t>
            </a:r>
            <a:r>
              <a:rPr lang="en-US"/>
              <a:t>;</a:t>
            </a:r>
          </a:p>
          <a:p>
            <a:pPr eaLnBrk="1" hangingPunct="1"/>
            <a:r>
              <a:rPr lang="ro-RO"/>
              <a:t>19</a:t>
            </a:r>
            <a:r>
              <a:rPr lang="en-US"/>
              <a:t>49</a:t>
            </a:r>
            <a:r>
              <a:rPr lang="ro-RO"/>
              <a:t> - se introduce tranzistorul cu joncțiuni la Texas Instruments</a:t>
            </a:r>
          </a:p>
        </p:txBody>
      </p:sp>
      <p:sp>
        <p:nvSpPr>
          <p:cNvPr id="21507"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033790E-09E0-4AB9-9CA1-FBF5268E518D}" type="datetime1">
              <a:rPr lang="en-US" smtClean="0"/>
              <a:t>10/30/2020</a:t>
            </a:fld>
            <a:endParaRPr lang="en-US"/>
          </a:p>
        </p:txBody>
      </p:sp>
      <p:sp>
        <p:nvSpPr>
          <p:cNvPr id="21508"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150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E2228C6-558A-469D-BF2D-FD3D0664F5B9}" type="slidenum">
              <a:rPr lang="en-US"/>
              <a:pPr>
                <a:defRPr/>
              </a:pPr>
              <a:t>6</a:t>
            </a:fld>
            <a:endParaRPr lang="en-US"/>
          </a:p>
        </p:txBody>
      </p:sp>
      <p:pic>
        <p:nvPicPr>
          <p:cNvPr id="2" name="Picture 1">
            <a:extLst>
              <a:ext uri="{FF2B5EF4-FFF2-40B4-BE49-F238E27FC236}">
                <a16:creationId xmlns:a16="http://schemas.microsoft.com/office/drawing/2014/main" id="{0D71ACF4-8433-4F1D-BADD-3592FE241A50}"/>
              </a:ext>
            </a:extLst>
          </p:cNvPr>
          <p:cNvPicPr>
            <a:picLocks noChangeAspect="1"/>
          </p:cNvPicPr>
          <p:nvPr/>
        </p:nvPicPr>
        <p:blipFill>
          <a:blip r:embed="rId2"/>
          <a:stretch>
            <a:fillRect/>
          </a:stretch>
        </p:blipFill>
        <p:spPr>
          <a:xfrm>
            <a:off x="468422" y="3429000"/>
            <a:ext cx="5499760" cy="2307648"/>
          </a:xfrm>
          <a:prstGeom prst="rect">
            <a:avLst/>
          </a:prstGeom>
        </p:spPr>
      </p:pic>
      <p:pic>
        <p:nvPicPr>
          <p:cNvPr id="3" name="Picture 2">
            <a:extLst>
              <a:ext uri="{FF2B5EF4-FFF2-40B4-BE49-F238E27FC236}">
                <a16:creationId xmlns:a16="http://schemas.microsoft.com/office/drawing/2014/main" id="{1245EFA3-194C-4C6B-B88E-2DCC9DA89C63}"/>
              </a:ext>
            </a:extLst>
          </p:cNvPr>
          <p:cNvPicPr>
            <a:picLocks noChangeAspect="1"/>
          </p:cNvPicPr>
          <p:nvPr/>
        </p:nvPicPr>
        <p:blipFill>
          <a:blip r:embed="rId3"/>
          <a:stretch>
            <a:fillRect/>
          </a:stretch>
        </p:blipFill>
        <p:spPr>
          <a:xfrm>
            <a:off x="6355694" y="3682169"/>
            <a:ext cx="5258534" cy="17433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a:defRPr/>
            </a:pPr>
            <a:r>
              <a:rPr lang="en-US" b="1">
                <a:latin typeface="+mn-lt"/>
              </a:rPr>
              <a:t>Introducere</a:t>
            </a:r>
            <a:endParaRPr lang="en-US" sz="2800" b="1">
              <a:latin typeface="+mn-lt"/>
            </a:endParaRPr>
          </a:p>
        </p:txBody>
      </p:sp>
      <p:sp>
        <p:nvSpPr>
          <p:cNvPr id="25602" name="Content Placeholder 2"/>
          <p:cNvSpPr>
            <a:spLocks noGrp="1"/>
          </p:cNvSpPr>
          <p:nvPr>
            <p:ph idx="1"/>
          </p:nvPr>
        </p:nvSpPr>
        <p:spPr/>
        <p:txBody>
          <a:bodyPr>
            <a:normAutofit/>
          </a:bodyPr>
          <a:lstStyle/>
          <a:p>
            <a:pPr eaLnBrk="1" hangingPunct="1"/>
            <a:r>
              <a:rPr lang="en-US"/>
              <a:t>1958</a:t>
            </a:r>
            <a:r>
              <a:rPr lang="ro-RO"/>
              <a:t> -</a:t>
            </a:r>
            <a:r>
              <a:rPr lang="en-US"/>
              <a:t> Jack Kilby</a:t>
            </a:r>
            <a:r>
              <a:rPr lang="ro-RO"/>
              <a:t> realizează</a:t>
            </a:r>
            <a:r>
              <a:rPr lang="en-US"/>
              <a:t> </a:t>
            </a:r>
            <a:r>
              <a:rPr lang="ro-RO"/>
              <a:t>primul circuit integrat (CI)</a:t>
            </a:r>
            <a:r>
              <a:rPr lang="en-US"/>
              <a:t>;</a:t>
            </a:r>
            <a:endParaRPr lang="ro-RO"/>
          </a:p>
          <a:p>
            <a:pPr eaLnBrk="1" hangingPunct="1"/>
            <a:r>
              <a:rPr lang="ro-RO"/>
              <a:t>Dispozitivele bazate pe TB joacă un rol important, în special, în electronica analogică.</a:t>
            </a:r>
            <a:endParaRPr lang="en-US"/>
          </a:p>
        </p:txBody>
      </p:sp>
      <p:sp>
        <p:nvSpPr>
          <p:cNvPr id="21507"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F033790E-09E0-4AB9-9CA1-FBF5268E518D}" type="datetime1">
              <a:rPr lang="en-US" smtClean="0"/>
              <a:t>10/30/2020</a:t>
            </a:fld>
            <a:endParaRPr lang="en-US"/>
          </a:p>
        </p:txBody>
      </p:sp>
      <p:sp>
        <p:nvSpPr>
          <p:cNvPr id="21508"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150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E2228C6-558A-469D-BF2D-FD3D0664F5B9}" type="slidenum">
              <a:rPr lang="en-US"/>
              <a:pPr>
                <a:defRPr/>
              </a:pPr>
              <a:t>7</a:t>
            </a:fld>
            <a:endParaRPr lang="en-US"/>
          </a:p>
        </p:txBody>
      </p:sp>
      <p:pic>
        <p:nvPicPr>
          <p:cNvPr id="2" name="Picture 1">
            <a:extLst>
              <a:ext uri="{FF2B5EF4-FFF2-40B4-BE49-F238E27FC236}">
                <a16:creationId xmlns:a16="http://schemas.microsoft.com/office/drawing/2014/main" id="{734F7F7F-4559-4891-87D4-B9A3FFD311D9}"/>
              </a:ext>
            </a:extLst>
          </p:cNvPr>
          <p:cNvPicPr>
            <a:picLocks noChangeAspect="1"/>
          </p:cNvPicPr>
          <p:nvPr/>
        </p:nvPicPr>
        <p:blipFill>
          <a:blip r:embed="rId2"/>
          <a:stretch>
            <a:fillRect/>
          </a:stretch>
        </p:blipFill>
        <p:spPr>
          <a:xfrm>
            <a:off x="1031255" y="3367088"/>
            <a:ext cx="4191000" cy="2809875"/>
          </a:xfrm>
          <a:prstGeom prst="rect">
            <a:avLst/>
          </a:prstGeom>
        </p:spPr>
      </p:pic>
      <p:sp>
        <p:nvSpPr>
          <p:cNvPr id="9" name="TextBox 8">
            <a:extLst>
              <a:ext uri="{FF2B5EF4-FFF2-40B4-BE49-F238E27FC236}">
                <a16:creationId xmlns:a16="http://schemas.microsoft.com/office/drawing/2014/main" id="{E1EDC7AA-6D2D-4F91-89DE-FAC9D2646DEE}"/>
              </a:ext>
            </a:extLst>
          </p:cNvPr>
          <p:cNvSpPr txBox="1"/>
          <p:nvPr/>
        </p:nvSpPr>
        <p:spPr>
          <a:xfrm>
            <a:off x="5561772" y="4310360"/>
            <a:ext cx="6097656" cy="1200329"/>
          </a:xfrm>
          <a:prstGeom prst="rect">
            <a:avLst/>
          </a:prstGeom>
          <a:noFill/>
        </p:spPr>
        <p:txBody>
          <a:bodyPr wrap="square">
            <a:spAutoFit/>
          </a:bodyPr>
          <a:lstStyle/>
          <a:p>
            <a:r>
              <a:rPr lang="ro-RO"/>
              <a:t>Alcătuită doar dintr-un tranzistor și alte componente pe o </a:t>
            </a:r>
            <a:r>
              <a:rPr lang="en-US"/>
              <a:t>bucat</a:t>
            </a:r>
            <a:r>
              <a:rPr lang="ro-RO"/>
              <a:t>ă</a:t>
            </a:r>
            <a:r>
              <a:rPr lang="en-US"/>
              <a:t> sub</a:t>
            </a:r>
            <a:r>
              <a:rPr lang="ro-RO"/>
              <a:t>ț</a:t>
            </a:r>
            <a:r>
              <a:rPr lang="en-US"/>
              <a:t>ire</a:t>
            </a:r>
            <a:r>
              <a:rPr lang="ro-RO"/>
              <a:t> de germaniu, invenția lui Kilby, cu dimensiuni de 7/16 x 1/16 inch</a:t>
            </a:r>
            <a:r>
              <a:rPr lang="en-US"/>
              <a:t> (11,11mm x 1,58mm)</a:t>
            </a:r>
            <a:r>
              <a:rPr lang="ro-RO"/>
              <a:t>, a revoluționat industria electronică.</a:t>
            </a:r>
          </a:p>
        </p:txBody>
      </p:sp>
    </p:spTree>
    <p:extLst>
      <p:ext uri="{BB962C8B-B14F-4D97-AF65-F5344CB8AC3E}">
        <p14:creationId xmlns:p14="http://schemas.microsoft.com/office/powerpoint/2010/main" val="12857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en-US" b="1">
                <a:latin typeface="+mn-lt"/>
              </a:rPr>
              <a:t>Introducere</a:t>
            </a:r>
            <a:endParaRPr lang="en-US" sz="3200" b="1">
              <a:latin typeface="+mn-lt"/>
            </a:endParaRPr>
          </a:p>
        </p:txBody>
      </p:sp>
      <p:sp>
        <p:nvSpPr>
          <p:cNvPr id="2" name="Content Placeholder 1"/>
          <p:cNvSpPr>
            <a:spLocks noGrp="1"/>
          </p:cNvSpPr>
          <p:nvPr>
            <p:ph idx="1"/>
          </p:nvPr>
        </p:nvSpPr>
        <p:spPr/>
        <p:txBody>
          <a:bodyPr>
            <a:normAutofit fontScale="92500" lnSpcReduction="10000"/>
          </a:bodyPr>
          <a:lstStyle/>
          <a:p>
            <a:pPr marL="365760" indent="-256032">
              <a:buNone/>
              <a:defRPr/>
            </a:pPr>
            <a:r>
              <a:rPr lang="en-US" sz="3200" b="1">
                <a:solidFill>
                  <a:srgbClr val="0070C0"/>
                </a:solidFill>
              </a:rPr>
              <a:t>How Europe Missed The Transistor</a:t>
            </a:r>
          </a:p>
          <a:p>
            <a:pPr marL="365760" indent="-256032">
              <a:buNone/>
              <a:defRPr/>
            </a:pPr>
            <a:r>
              <a:rPr lang="en-US" sz="2400"/>
              <a:t>	</a:t>
            </a:r>
            <a:r>
              <a:rPr lang="ro-RO" sz="2400"/>
              <a:t>”</a:t>
            </a:r>
            <a:r>
              <a:rPr lang="en-US"/>
              <a:t>The most important invention of the 20th century was conceived not just once, but twice</a:t>
            </a:r>
            <a:r>
              <a:rPr lang="ro-RO"/>
              <a:t>”</a:t>
            </a:r>
            <a:endParaRPr lang="en-US"/>
          </a:p>
          <a:p>
            <a:pPr marL="365760" indent="-256032" algn="r">
              <a:buNone/>
              <a:defRPr/>
            </a:pPr>
            <a:r>
              <a:rPr lang="en-US"/>
              <a:t>				By Michael Riordan  /  November 2005 </a:t>
            </a:r>
          </a:p>
          <a:p>
            <a:pPr marL="365760" indent="-256032">
              <a:buNone/>
              <a:defRPr/>
            </a:pPr>
            <a:endParaRPr lang="en-US" sz="2000"/>
          </a:p>
          <a:p>
            <a:pPr marL="566928" indent="-457200">
              <a:defRPr/>
            </a:pPr>
            <a:r>
              <a:rPr lang="en-US" b="1"/>
              <a:t>In late 1948, </a:t>
            </a:r>
            <a:r>
              <a:rPr lang="en-US"/>
              <a:t>two physicists from the German radar program, </a:t>
            </a:r>
            <a:r>
              <a:rPr lang="en-US" b="1"/>
              <a:t>Herbert Mataré</a:t>
            </a:r>
            <a:r>
              <a:rPr lang="en-US"/>
              <a:t> and </a:t>
            </a:r>
            <a:r>
              <a:rPr lang="en-US" b="1"/>
              <a:t>Heinrich Welker</a:t>
            </a:r>
            <a:r>
              <a:rPr lang="en-US"/>
              <a:t>, claimed to have invented a strikingly similar semiconductor device, which they called the </a:t>
            </a:r>
            <a:r>
              <a:rPr lang="en-US">
                <a:solidFill>
                  <a:srgbClr val="FF0000"/>
                </a:solidFill>
              </a:rPr>
              <a:t>transistron</a:t>
            </a:r>
            <a:r>
              <a:rPr lang="en-US"/>
              <a:t>, while working at a Westinghouse subsidiary in Paris.</a:t>
            </a:r>
          </a:p>
          <a:p>
            <a:pPr marL="365760" indent="-256032">
              <a:buNone/>
              <a:defRPr/>
            </a:pPr>
            <a:endParaRPr lang="en-US" sz="2400"/>
          </a:p>
          <a:p>
            <a:pPr marL="365760" indent="-256032">
              <a:buNone/>
              <a:defRPr/>
            </a:pPr>
            <a:r>
              <a:rPr lang="en-US" sz="1800">
                <a:solidFill>
                  <a:srgbClr val="0070C0"/>
                </a:solidFill>
              </a:rPr>
              <a:t>http://spectrum.ieee.org/semiconductors/devices/how-europe-missed-the-transistor</a:t>
            </a:r>
          </a:p>
        </p:txBody>
      </p:sp>
      <p:sp>
        <p:nvSpPr>
          <p:cNvPr id="27651"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9C9E7718-C6F3-42DB-9AEB-330B3B3D2655}" type="datetime1">
              <a:rPr lang="en-US" smtClean="0"/>
              <a:t>10/30/2020</a:t>
            </a:fld>
            <a:endParaRPr lang="en-US"/>
          </a:p>
        </p:txBody>
      </p:sp>
      <p:sp>
        <p:nvSpPr>
          <p:cNvPr id="2765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7653"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9187FD75-5CC9-4EB3-A477-B0823E7527BE}"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en-US" b="1">
                <a:latin typeface="+mn-lt"/>
              </a:rPr>
              <a:t>Introducere</a:t>
            </a:r>
          </a:p>
        </p:txBody>
      </p:sp>
      <p:sp>
        <p:nvSpPr>
          <p:cNvPr id="28674" name="Content Placeholder 1"/>
          <p:cNvSpPr>
            <a:spLocks noGrp="1"/>
          </p:cNvSpPr>
          <p:nvPr>
            <p:ph idx="1"/>
          </p:nvPr>
        </p:nvSpPr>
        <p:spPr/>
        <p:txBody>
          <a:bodyPr/>
          <a:lstStyle/>
          <a:p>
            <a:pPr eaLnBrk="1" hangingPunct="1">
              <a:buFont typeface="Wingdings 3" pitchFamily="18" charset="2"/>
              <a:buNone/>
            </a:pPr>
            <a:r>
              <a:rPr lang="en-US"/>
              <a:t>Inventatorii “transistron-ului”</a:t>
            </a:r>
          </a:p>
        </p:txBody>
      </p:sp>
      <p:sp>
        <p:nvSpPr>
          <p:cNvPr id="28675" name="Date Placeholder 2"/>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672ACC72-5850-4503-B78F-BA2231EA79AB}" type="datetime1">
              <a:rPr lang="en-US" smtClean="0"/>
              <a:t>10/30/2020</a:t>
            </a:fld>
            <a:endParaRPr lang="en-US"/>
          </a:p>
        </p:txBody>
      </p:sp>
      <p:sp>
        <p:nvSpPr>
          <p:cNvPr id="2867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4</a:t>
            </a:r>
          </a:p>
        </p:txBody>
      </p:sp>
      <p:sp>
        <p:nvSpPr>
          <p:cNvPr id="28677" name="Slide Number Placeholder 4"/>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7F2DAD89-60FD-43E2-AC0B-941FD7E7D53B}" type="slidenum">
              <a:rPr lang="en-US" smtClean="0"/>
              <a:pPr>
                <a:defRPr/>
              </a:pPr>
              <a:t>9</a:t>
            </a:fld>
            <a:endParaRPr lang="en-US"/>
          </a:p>
        </p:txBody>
      </p:sp>
      <p:pic>
        <p:nvPicPr>
          <p:cNvPr id="28679" name="Picture 2"/>
          <p:cNvPicPr>
            <a:picLocks noChangeAspect="1" noChangeArrowheads="1"/>
          </p:cNvPicPr>
          <p:nvPr/>
        </p:nvPicPr>
        <p:blipFill>
          <a:blip r:embed="rId2"/>
          <a:srcRect/>
          <a:stretch>
            <a:fillRect/>
          </a:stretch>
        </p:blipFill>
        <p:spPr bwMode="auto">
          <a:xfrm>
            <a:off x="2895600" y="2438400"/>
            <a:ext cx="1943100" cy="2876550"/>
          </a:xfrm>
          <a:prstGeom prst="rect">
            <a:avLst/>
          </a:prstGeom>
          <a:noFill/>
          <a:ln w="9525">
            <a:noFill/>
            <a:miter lim="800000"/>
            <a:headEnd/>
            <a:tailEnd/>
          </a:ln>
        </p:spPr>
      </p:pic>
      <p:pic>
        <p:nvPicPr>
          <p:cNvPr id="28680" name="Picture 1"/>
          <p:cNvPicPr>
            <a:picLocks noChangeAspect="1" noChangeArrowheads="1"/>
          </p:cNvPicPr>
          <p:nvPr/>
        </p:nvPicPr>
        <p:blipFill>
          <a:blip r:embed="rId3"/>
          <a:srcRect/>
          <a:stretch>
            <a:fillRect/>
          </a:stretch>
        </p:blipFill>
        <p:spPr bwMode="auto">
          <a:xfrm>
            <a:off x="7467600" y="2514600"/>
            <a:ext cx="1828800" cy="2857500"/>
          </a:xfrm>
          <a:prstGeom prst="rect">
            <a:avLst/>
          </a:prstGeom>
          <a:noFill/>
          <a:ln w="9525">
            <a:noFill/>
            <a:miter lim="800000"/>
            <a:headEnd/>
            <a:tailEnd/>
          </a:ln>
        </p:spPr>
      </p:pic>
      <p:sp>
        <p:nvSpPr>
          <p:cNvPr id="2" name="TextBox 1"/>
          <p:cNvSpPr txBox="1"/>
          <p:nvPr/>
        </p:nvSpPr>
        <p:spPr>
          <a:xfrm>
            <a:off x="2362200" y="5410200"/>
            <a:ext cx="2895600" cy="369332"/>
          </a:xfrm>
          <a:prstGeom prst="rect">
            <a:avLst/>
          </a:prstGeom>
          <a:noFill/>
        </p:spPr>
        <p:txBody>
          <a:bodyPr wrap="square" rtlCol="0">
            <a:spAutoFit/>
          </a:bodyPr>
          <a:lstStyle/>
          <a:p>
            <a:pPr algn="ctr"/>
            <a:r>
              <a:rPr lang="en-US"/>
              <a:t>Herbert Mataré </a:t>
            </a:r>
          </a:p>
        </p:txBody>
      </p:sp>
      <p:sp>
        <p:nvSpPr>
          <p:cNvPr id="10" name="TextBox 9"/>
          <p:cNvSpPr txBox="1"/>
          <p:nvPr/>
        </p:nvSpPr>
        <p:spPr>
          <a:xfrm>
            <a:off x="6934200" y="5486400"/>
            <a:ext cx="2895600" cy="369332"/>
          </a:xfrm>
          <a:prstGeom prst="rect">
            <a:avLst/>
          </a:prstGeom>
          <a:noFill/>
        </p:spPr>
        <p:txBody>
          <a:bodyPr wrap="square" rtlCol="0">
            <a:spAutoFit/>
          </a:bodyPr>
          <a:lstStyle/>
          <a:p>
            <a:pPr algn="ctr"/>
            <a:r>
              <a:rPr lang="en-US"/>
              <a:t>Heinrich Welker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3106</Words>
  <Application>Microsoft Office PowerPoint</Application>
  <PresentationFormat>Widescreen</PresentationFormat>
  <Paragraphs>467</Paragraphs>
  <Slides>55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Calibri</vt:lpstr>
      <vt:lpstr>Calibri Light</vt:lpstr>
      <vt:lpstr>Cambria Math</vt:lpstr>
      <vt:lpstr>Lucida Sans Unicode</vt:lpstr>
      <vt:lpstr>Times New Roman</vt:lpstr>
      <vt:lpstr>UT Sans</vt:lpstr>
      <vt:lpstr>UT Sans Bold</vt:lpstr>
      <vt:lpstr>UT Sans Medium</vt:lpstr>
      <vt:lpstr>Wingdings 3</vt:lpstr>
      <vt:lpstr>Office Theme</vt:lpstr>
      <vt:lpstr>DISPOZITIVE ELECTRONICE</vt:lpstr>
      <vt:lpstr>Probleme tratate</vt:lpstr>
      <vt:lpstr>Introducere</vt:lpstr>
      <vt:lpstr>Introducere</vt:lpstr>
      <vt:lpstr>Introducere</vt:lpstr>
      <vt:lpstr>Introducere</vt:lpstr>
      <vt:lpstr>Introducere</vt:lpstr>
      <vt:lpstr>Introducere</vt:lpstr>
      <vt:lpstr>Introducere</vt:lpstr>
      <vt:lpstr>Introducere</vt:lpstr>
      <vt:lpstr>Introducere</vt:lpstr>
      <vt:lpstr>Structură</vt:lpstr>
      <vt:lpstr>Simbol</vt:lpstr>
      <vt:lpstr>Observații</vt:lpstr>
      <vt:lpstr>Observații</vt:lpstr>
      <vt:lpstr>Structură de TB dintr-un circuit integrat (CI)</vt:lpstr>
      <vt:lpstr>Principiul de funcționare</vt:lpstr>
      <vt:lpstr>Principiul de funcționare</vt:lpstr>
      <vt:lpstr>Principiul de funcționare</vt:lpstr>
      <vt:lpstr>Principiul de funcționare</vt:lpstr>
      <vt:lpstr>Principiul de funcționare</vt:lpstr>
      <vt:lpstr>Principiul de funcționare</vt:lpstr>
      <vt:lpstr>Principiul de funcționare</vt:lpstr>
      <vt:lpstr>Principiul de funcționare</vt:lpstr>
      <vt:lpstr>Principiul de funcționare</vt:lpstr>
      <vt:lpstr>Principiul de funcționare</vt:lpstr>
      <vt:lpstr>Curenții prin TB</vt:lpstr>
      <vt:lpstr>Curenții prin TB</vt:lpstr>
      <vt:lpstr>Curenții prin TB</vt:lpstr>
      <vt:lpstr>Curenții prin TB Legătura dintre parametrii  şi </vt:lpstr>
      <vt:lpstr>Curenții prin TB</vt:lpstr>
      <vt:lpstr>Tipuri de conexiuni</vt:lpstr>
      <vt:lpstr>Tipuri de conexiuni</vt:lpstr>
      <vt:lpstr>Tipuri de conexiuni</vt:lpstr>
      <vt:lpstr>Relații între curenții prin TB</vt:lpstr>
      <vt:lpstr>Scheme echivalente de c.a.</vt:lpstr>
      <vt:lpstr>Scheme echivalente de c.a.</vt:lpstr>
      <vt:lpstr>Scheme echivalente de c.a.</vt:lpstr>
      <vt:lpstr>Scheme echivalente de c.a.</vt:lpstr>
      <vt:lpstr>Observații</vt:lpstr>
      <vt:lpstr>Moduri de lucru</vt:lpstr>
      <vt:lpstr>Moduri de lucru</vt:lpstr>
      <vt:lpstr>Moduri de lucru</vt:lpstr>
      <vt:lpstr>Moduri de lucru</vt:lpstr>
      <vt:lpstr>Moduri de lucru</vt:lpstr>
      <vt:lpstr>Moduri de lucru</vt:lpstr>
      <vt:lpstr>Moduri de lucru Caracteristicile de ieșire, iC=f(uCE)</vt:lpstr>
      <vt:lpstr>Moduri de lucru Dreapta de sarcină</vt:lpstr>
      <vt:lpstr>Moduri de lucru</vt:lpstr>
      <vt:lpstr>Moduri de lucru</vt:lpstr>
      <vt:lpstr>Problemă Determinarea PSF</vt:lpstr>
      <vt:lpstr>Problemă Determinarea PSF</vt:lpstr>
      <vt:lpstr>Problemă Determinarea PSF</vt:lpstr>
      <vt:lpstr>Problemă Determinarea PSF</vt:lpstr>
      <vt:lpstr>Problemă Determinarea PSF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DISPOZITIVE ELECTRONICE</dc:title>
  <dc:creator>geoic@yahoo.com</dc:creator>
  <cp:lastModifiedBy>geoic@yahoo.com</cp:lastModifiedBy>
  <cp:revision>47</cp:revision>
  <dcterms:created xsi:type="dcterms:W3CDTF">2020-10-29T15:09:27Z</dcterms:created>
  <dcterms:modified xsi:type="dcterms:W3CDTF">2020-10-30T11:07:24Z</dcterms:modified>
</cp:coreProperties>
</file>