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sldIdLst>
    <p:sldId id="257" r:id="rId2"/>
    <p:sldId id="315" r:id="rId3"/>
    <p:sldId id="268" r:id="rId4"/>
    <p:sldId id="270" r:id="rId5"/>
    <p:sldId id="271" r:id="rId6"/>
    <p:sldId id="272" r:id="rId7"/>
    <p:sldId id="316" r:id="rId8"/>
    <p:sldId id="317" r:id="rId9"/>
    <p:sldId id="273" r:id="rId10"/>
    <p:sldId id="360" r:id="rId11"/>
    <p:sldId id="274" r:id="rId12"/>
    <p:sldId id="275" r:id="rId13"/>
    <p:sldId id="318" r:id="rId14"/>
    <p:sldId id="319" r:id="rId15"/>
    <p:sldId id="349" r:id="rId16"/>
    <p:sldId id="320" r:id="rId17"/>
    <p:sldId id="321" r:id="rId18"/>
    <p:sldId id="322" r:id="rId19"/>
    <p:sldId id="323" r:id="rId20"/>
    <p:sldId id="324" r:id="rId21"/>
    <p:sldId id="328" r:id="rId22"/>
    <p:sldId id="327" r:id="rId23"/>
    <p:sldId id="326" r:id="rId24"/>
    <p:sldId id="332" r:id="rId25"/>
    <p:sldId id="331" r:id="rId26"/>
    <p:sldId id="361" r:id="rId27"/>
    <p:sldId id="330" r:id="rId28"/>
    <p:sldId id="329" r:id="rId29"/>
    <p:sldId id="281" r:id="rId30"/>
    <p:sldId id="282" r:id="rId31"/>
    <p:sldId id="283" r:id="rId32"/>
    <p:sldId id="284" r:id="rId33"/>
    <p:sldId id="285" r:id="rId34"/>
    <p:sldId id="354" r:id="rId35"/>
    <p:sldId id="286" r:id="rId36"/>
    <p:sldId id="287" r:id="rId37"/>
    <p:sldId id="290" r:id="rId38"/>
    <p:sldId id="291" r:id="rId39"/>
    <p:sldId id="292" r:id="rId40"/>
    <p:sldId id="293" r:id="rId41"/>
    <p:sldId id="296" r:id="rId42"/>
    <p:sldId id="340" r:id="rId43"/>
    <p:sldId id="341" r:id="rId44"/>
    <p:sldId id="342" r:id="rId45"/>
    <p:sldId id="343" r:id="rId46"/>
    <p:sldId id="346" r:id="rId47"/>
    <p:sldId id="347" r:id="rId48"/>
    <p:sldId id="348" r:id="rId49"/>
    <p:sldId id="297" r:id="rId50"/>
    <p:sldId id="298" r:id="rId51"/>
    <p:sldId id="299" r:id="rId52"/>
    <p:sldId id="300" r:id="rId53"/>
    <p:sldId id="301" r:id="rId54"/>
    <p:sldId id="302" r:id="rId55"/>
    <p:sldId id="303" r:id="rId56"/>
    <p:sldId id="357" r:id="rId57"/>
    <p:sldId id="358" r:id="rId58"/>
    <p:sldId id="304" r:id="rId59"/>
    <p:sldId id="359" r:id="rId60"/>
    <p:sldId id="305" r:id="rId61"/>
    <p:sldId id="306" r:id="rId62"/>
    <p:sldId id="307" r:id="rId63"/>
    <p:sldId id="309" r:id="rId64"/>
    <p:sldId id="310" r:id="rId65"/>
    <p:sldId id="311" r:id="rId66"/>
    <p:sldId id="312" r:id="rId67"/>
    <p:sldId id="313" r:id="rId68"/>
    <p:sldId id="314" r:id="rId69"/>
    <p:sldId id="362" r:id="rId70"/>
    <p:sldId id="363" r:id="rId71"/>
    <p:sldId id="364" r:id="rId72"/>
    <p:sldId id="258" r:id="rId7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15829-017B-4B4D-990C-4B44D61695F4}" type="datetimeFigureOut">
              <a:rPr lang="ro-RO" smtClean="0"/>
              <a:t>23.10.2020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90E3E-8DB2-4CD7-993F-208016CD4563}" type="slidenum">
              <a:rPr lang="ro-RO" smtClean="0"/>
              <a:t>‹#›</a:t>
            </a:fld>
            <a:endParaRPr lang="ro-RO"/>
          </a:p>
        </p:txBody>
      </p:sp>
    </p:spTree>
    <p:extLst>
      <p:ext uri="{BB962C8B-B14F-4D97-AF65-F5344CB8AC3E}">
        <p14:creationId xmlns:p14="http://schemas.microsoft.com/office/powerpoint/2010/main" val="412973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9F49-ECEF-4519-8068-9B2103F4D8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035BA125-551C-402F-8D3E-B3C45C52B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E8A11011-4719-4008-904F-BC0CDC85F484}"/>
              </a:ext>
            </a:extLst>
          </p:cNvPr>
          <p:cNvSpPr>
            <a:spLocks noGrp="1"/>
          </p:cNvSpPr>
          <p:nvPr>
            <p:ph type="dt" sz="half" idx="10"/>
          </p:nvPr>
        </p:nvSpPr>
        <p:spPr/>
        <p:txBody>
          <a:bodyPr/>
          <a:lstStyle/>
          <a:p>
            <a:fld id="{38C575FD-DAE2-416B-8156-C5584FDF3647}" type="datetime1">
              <a:rPr lang="en-US" smtClean="0"/>
              <a:t>10/23/2020</a:t>
            </a:fld>
            <a:endParaRPr lang="ro-RO"/>
          </a:p>
        </p:txBody>
      </p:sp>
      <p:sp>
        <p:nvSpPr>
          <p:cNvPr id="5" name="Footer Placeholder 4">
            <a:extLst>
              <a:ext uri="{FF2B5EF4-FFF2-40B4-BE49-F238E27FC236}">
                <a16:creationId xmlns:a16="http://schemas.microsoft.com/office/drawing/2014/main" id="{D82BEA3F-4EA4-47CD-ACEC-9C7E8CF8271D}"/>
              </a:ext>
            </a:extLst>
          </p:cNvPr>
          <p:cNvSpPr>
            <a:spLocks noGrp="1"/>
          </p:cNvSpPr>
          <p:nvPr>
            <p:ph type="ftr" sz="quarter" idx="11"/>
          </p:nvPr>
        </p:nvSpPr>
        <p:spPr/>
        <p:txBody>
          <a:bodyPr/>
          <a:lstStyle/>
          <a:p>
            <a:r>
              <a:rPr lang="ro-RO"/>
              <a:t>DE-Cursul 3</a:t>
            </a:r>
          </a:p>
        </p:txBody>
      </p:sp>
      <p:sp>
        <p:nvSpPr>
          <p:cNvPr id="6" name="Slide Number Placeholder 5">
            <a:extLst>
              <a:ext uri="{FF2B5EF4-FFF2-40B4-BE49-F238E27FC236}">
                <a16:creationId xmlns:a16="http://schemas.microsoft.com/office/drawing/2014/main" id="{1E18F246-BA20-449C-B2F0-921EE270F8D5}"/>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84928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10BC-AFF4-4907-AAC2-4F0823DC37A6}"/>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6B8D8854-25EF-4A07-96E9-9D8A8F731B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D87237B-A173-40F8-B380-9F45F9FFF711}"/>
              </a:ext>
            </a:extLst>
          </p:cNvPr>
          <p:cNvSpPr>
            <a:spLocks noGrp="1"/>
          </p:cNvSpPr>
          <p:nvPr>
            <p:ph type="dt" sz="half" idx="10"/>
          </p:nvPr>
        </p:nvSpPr>
        <p:spPr/>
        <p:txBody>
          <a:bodyPr/>
          <a:lstStyle/>
          <a:p>
            <a:fld id="{B0CA940B-88A7-4295-B722-A42D1D0274D4}" type="datetime1">
              <a:rPr lang="en-US" smtClean="0"/>
              <a:t>10/23/2020</a:t>
            </a:fld>
            <a:endParaRPr lang="ro-RO"/>
          </a:p>
        </p:txBody>
      </p:sp>
      <p:sp>
        <p:nvSpPr>
          <p:cNvPr id="5" name="Footer Placeholder 4">
            <a:extLst>
              <a:ext uri="{FF2B5EF4-FFF2-40B4-BE49-F238E27FC236}">
                <a16:creationId xmlns:a16="http://schemas.microsoft.com/office/drawing/2014/main" id="{FD6C8E04-8860-4789-B18A-A0EA5310BF04}"/>
              </a:ext>
            </a:extLst>
          </p:cNvPr>
          <p:cNvSpPr>
            <a:spLocks noGrp="1"/>
          </p:cNvSpPr>
          <p:nvPr>
            <p:ph type="ftr" sz="quarter" idx="11"/>
          </p:nvPr>
        </p:nvSpPr>
        <p:spPr/>
        <p:txBody>
          <a:bodyPr/>
          <a:lstStyle/>
          <a:p>
            <a:r>
              <a:rPr lang="ro-RO"/>
              <a:t>DE-Cursul 3</a:t>
            </a:r>
          </a:p>
        </p:txBody>
      </p:sp>
      <p:sp>
        <p:nvSpPr>
          <p:cNvPr id="6" name="Slide Number Placeholder 5">
            <a:extLst>
              <a:ext uri="{FF2B5EF4-FFF2-40B4-BE49-F238E27FC236}">
                <a16:creationId xmlns:a16="http://schemas.microsoft.com/office/drawing/2014/main" id="{EA5102EF-591D-485B-AE85-F456773A86B7}"/>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324962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17C69-2F56-43EE-9FF9-FB02E99859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D0263FD-2866-46D6-9756-281BF07B6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1461B66-5F4C-47EE-AD7B-186C2B534D2E}"/>
              </a:ext>
            </a:extLst>
          </p:cNvPr>
          <p:cNvSpPr>
            <a:spLocks noGrp="1"/>
          </p:cNvSpPr>
          <p:nvPr>
            <p:ph type="dt" sz="half" idx="10"/>
          </p:nvPr>
        </p:nvSpPr>
        <p:spPr/>
        <p:txBody>
          <a:bodyPr/>
          <a:lstStyle/>
          <a:p>
            <a:fld id="{6ABB2B9A-7443-4329-B9D3-226419BDD7AC}" type="datetime1">
              <a:rPr lang="en-US" smtClean="0"/>
              <a:t>10/23/2020</a:t>
            </a:fld>
            <a:endParaRPr lang="ro-RO"/>
          </a:p>
        </p:txBody>
      </p:sp>
      <p:sp>
        <p:nvSpPr>
          <p:cNvPr id="5" name="Footer Placeholder 4">
            <a:extLst>
              <a:ext uri="{FF2B5EF4-FFF2-40B4-BE49-F238E27FC236}">
                <a16:creationId xmlns:a16="http://schemas.microsoft.com/office/drawing/2014/main" id="{6E203822-6D63-42F2-91FD-D1803D4E0B02}"/>
              </a:ext>
            </a:extLst>
          </p:cNvPr>
          <p:cNvSpPr>
            <a:spLocks noGrp="1"/>
          </p:cNvSpPr>
          <p:nvPr>
            <p:ph type="ftr" sz="quarter" idx="11"/>
          </p:nvPr>
        </p:nvSpPr>
        <p:spPr/>
        <p:txBody>
          <a:bodyPr/>
          <a:lstStyle/>
          <a:p>
            <a:r>
              <a:rPr lang="ro-RO"/>
              <a:t>DE-Cursul 3</a:t>
            </a:r>
          </a:p>
        </p:txBody>
      </p:sp>
      <p:sp>
        <p:nvSpPr>
          <p:cNvPr id="6" name="Slide Number Placeholder 5">
            <a:extLst>
              <a:ext uri="{FF2B5EF4-FFF2-40B4-BE49-F238E27FC236}">
                <a16:creationId xmlns:a16="http://schemas.microsoft.com/office/drawing/2014/main" id="{6E43A5D1-B76D-4301-9AA5-F86B8B0F8B91}"/>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27515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17A5-849A-49E8-89BD-C9F3D88D472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102789A-82B1-4422-8AA8-AE1102B28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5F0BE47-1BE6-4C30-AD35-D879438D2348}"/>
              </a:ext>
            </a:extLst>
          </p:cNvPr>
          <p:cNvSpPr>
            <a:spLocks noGrp="1"/>
          </p:cNvSpPr>
          <p:nvPr>
            <p:ph type="dt" sz="half" idx="10"/>
          </p:nvPr>
        </p:nvSpPr>
        <p:spPr/>
        <p:txBody>
          <a:bodyPr/>
          <a:lstStyle/>
          <a:p>
            <a:fld id="{2E756263-7B02-470E-9DA8-D2751994E887}" type="datetime1">
              <a:rPr lang="en-US" smtClean="0"/>
              <a:t>10/23/2020</a:t>
            </a:fld>
            <a:endParaRPr lang="ro-RO"/>
          </a:p>
        </p:txBody>
      </p:sp>
      <p:sp>
        <p:nvSpPr>
          <p:cNvPr id="5" name="Footer Placeholder 4">
            <a:extLst>
              <a:ext uri="{FF2B5EF4-FFF2-40B4-BE49-F238E27FC236}">
                <a16:creationId xmlns:a16="http://schemas.microsoft.com/office/drawing/2014/main" id="{5C68A2EB-E06F-48ED-BECC-30C318051499}"/>
              </a:ext>
            </a:extLst>
          </p:cNvPr>
          <p:cNvSpPr>
            <a:spLocks noGrp="1"/>
          </p:cNvSpPr>
          <p:nvPr>
            <p:ph type="ftr" sz="quarter" idx="11"/>
          </p:nvPr>
        </p:nvSpPr>
        <p:spPr/>
        <p:txBody>
          <a:bodyPr/>
          <a:lstStyle/>
          <a:p>
            <a:r>
              <a:rPr lang="ro-RO"/>
              <a:t>DE-Cursul 3</a:t>
            </a:r>
          </a:p>
        </p:txBody>
      </p:sp>
      <p:sp>
        <p:nvSpPr>
          <p:cNvPr id="6" name="Slide Number Placeholder 5">
            <a:extLst>
              <a:ext uri="{FF2B5EF4-FFF2-40B4-BE49-F238E27FC236}">
                <a16:creationId xmlns:a16="http://schemas.microsoft.com/office/drawing/2014/main" id="{EF341BF6-4DED-4C56-8AD7-80428A42B622}"/>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369178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D3D3-8400-4CCD-BCC8-19BB23A45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CDDF963E-FF2D-476A-B2BC-7B0F80234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09F26E-E258-4F47-A372-2BBE14E1FC72}"/>
              </a:ext>
            </a:extLst>
          </p:cNvPr>
          <p:cNvSpPr>
            <a:spLocks noGrp="1"/>
          </p:cNvSpPr>
          <p:nvPr>
            <p:ph type="dt" sz="half" idx="10"/>
          </p:nvPr>
        </p:nvSpPr>
        <p:spPr/>
        <p:txBody>
          <a:bodyPr/>
          <a:lstStyle/>
          <a:p>
            <a:fld id="{5D29C2BC-D60C-4019-A844-682C4905DECA}" type="datetime1">
              <a:rPr lang="en-US" smtClean="0"/>
              <a:t>10/23/2020</a:t>
            </a:fld>
            <a:endParaRPr lang="ro-RO"/>
          </a:p>
        </p:txBody>
      </p:sp>
      <p:sp>
        <p:nvSpPr>
          <p:cNvPr id="5" name="Footer Placeholder 4">
            <a:extLst>
              <a:ext uri="{FF2B5EF4-FFF2-40B4-BE49-F238E27FC236}">
                <a16:creationId xmlns:a16="http://schemas.microsoft.com/office/drawing/2014/main" id="{953A9025-B15B-468E-8299-78C7E9A18C18}"/>
              </a:ext>
            </a:extLst>
          </p:cNvPr>
          <p:cNvSpPr>
            <a:spLocks noGrp="1"/>
          </p:cNvSpPr>
          <p:nvPr>
            <p:ph type="ftr" sz="quarter" idx="11"/>
          </p:nvPr>
        </p:nvSpPr>
        <p:spPr/>
        <p:txBody>
          <a:bodyPr/>
          <a:lstStyle/>
          <a:p>
            <a:r>
              <a:rPr lang="ro-RO"/>
              <a:t>DE-Cursul 3</a:t>
            </a:r>
          </a:p>
        </p:txBody>
      </p:sp>
      <p:sp>
        <p:nvSpPr>
          <p:cNvPr id="6" name="Slide Number Placeholder 5">
            <a:extLst>
              <a:ext uri="{FF2B5EF4-FFF2-40B4-BE49-F238E27FC236}">
                <a16:creationId xmlns:a16="http://schemas.microsoft.com/office/drawing/2014/main" id="{3C05D5F0-C384-4BE5-9CD5-B17F4F262163}"/>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232304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CA98-219D-487A-A952-4D6CCDDDD46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6AF5E7A1-A8AA-40C0-A17A-AC593D6CE1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4D78509-8B13-4A1C-8B8E-1D78CC2487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0BDE995B-061B-416C-8D1F-ECBD4912EDBD}"/>
              </a:ext>
            </a:extLst>
          </p:cNvPr>
          <p:cNvSpPr>
            <a:spLocks noGrp="1"/>
          </p:cNvSpPr>
          <p:nvPr>
            <p:ph type="dt" sz="half" idx="10"/>
          </p:nvPr>
        </p:nvSpPr>
        <p:spPr/>
        <p:txBody>
          <a:bodyPr/>
          <a:lstStyle/>
          <a:p>
            <a:fld id="{AA886BC0-36DE-45F3-BD37-290B8684BA55}" type="datetime1">
              <a:rPr lang="en-US" smtClean="0"/>
              <a:t>10/23/2020</a:t>
            </a:fld>
            <a:endParaRPr lang="ro-RO"/>
          </a:p>
        </p:txBody>
      </p:sp>
      <p:sp>
        <p:nvSpPr>
          <p:cNvPr id="6" name="Footer Placeholder 5">
            <a:extLst>
              <a:ext uri="{FF2B5EF4-FFF2-40B4-BE49-F238E27FC236}">
                <a16:creationId xmlns:a16="http://schemas.microsoft.com/office/drawing/2014/main" id="{80238E5F-3540-4BF1-9C2C-AE2773A538EF}"/>
              </a:ext>
            </a:extLst>
          </p:cNvPr>
          <p:cNvSpPr>
            <a:spLocks noGrp="1"/>
          </p:cNvSpPr>
          <p:nvPr>
            <p:ph type="ftr" sz="quarter" idx="11"/>
          </p:nvPr>
        </p:nvSpPr>
        <p:spPr/>
        <p:txBody>
          <a:bodyPr/>
          <a:lstStyle/>
          <a:p>
            <a:r>
              <a:rPr lang="ro-RO"/>
              <a:t>DE-Cursul 3</a:t>
            </a:r>
          </a:p>
        </p:txBody>
      </p:sp>
      <p:sp>
        <p:nvSpPr>
          <p:cNvPr id="7" name="Slide Number Placeholder 6">
            <a:extLst>
              <a:ext uri="{FF2B5EF4-FFF2-40B4-BE49-F238E27FC236}">
                <a16:creationId xmlns:a16="http://schemas.microsoft.com/office/drawing/2014/main" id="{0CF744F1-97D8-4CC4-A868-4168BEC58C94}"/>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8402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DE37-E93A-4368-A8E2-82876D2788F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54DD13FC-6E9A-4FE4-9822-A710747D4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9DDD6-8618-45DC-B0B7-AA0065B71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269EB7D8-D9FE-417F-BF28-748DE1EA7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A5AC4B-6544-46E0-A546-422E25D10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99C79A2B-6763-429F-8E38-34DEC49ADEF3}"/>
              </a:ext>
            </a:extLst>
          </p:cNvPr>
          <p:cNvSpPr>
            <a:spLocks noGrp="1"/>
          </p:cNvSpPr>
          <p:nvPr>
            <p:ph type="dt" sz="half" idx="10"/>
          </p:nvPr>
        </p:nvSpPr>
        <p:spPr/>
        <p:txBody>
          <a:bodyPr/>
          <a:lstStyle/>
          <a:p>
            <a:fld id="{FE33B84A-1002-417C-8973-AA14E28CEFB4}" type="datetime1">
              <a:rPr lang="en-US" smtClean="0"/>
              <a:t>10/23/2020</a:t>
            </a:fld>
            <a:endParaRPr lang="ro-RO"/>
          </a:p>
        </p:txBody>
      </p:sp>
      <p:sp>
        <p:nvSpPr>
          <p:cNvPr id="8" name="Footer Placeholder 7">
            <a:extLst>
              <a:ext uri="{FF2B5EF4-FFF2-40B4-BE49-F238E27FC236}">
                <a16:creationId xmlns:a16="http://schemas.microsoft.com/office/drawing/2014/main" id="{0D8E58F7-CFA1-49B0-A1AB-725B08BD0D18}"/>
              </a:ext>
            </a:extLst>
          </p:cNvPr>
          <p:cNvSpPr>
            <a:spLocks noGrp="1"/>
          </p:cNvSpPr>
          <p:nvPr>
            <p:ph type="ftr" sz="quarter" idx="11"/>
          </p:nvPr>
        </p:nvSpPr>
        <p:spPr/>
        <p:txBody>
          <a:bodyPr/>
          <a:lstStyle/>
          <a:p>
            <a:r>
              <a:rPr lang="ro-RO"/>
              <a:t>DE-Cursul 3</a:t>
            </a:r>
          </a:p>
        </p:txBody>
      </p:sp>
      <p:sp>
        <p:nvSpPr>
          <p:cNvPr id="9" name="Slide Number Placeholder 8">
            <a:extLst>
              <a:ext uri="{FF2B5EF4-FFF2-40B4-BE49-F238E27FC236}">
                <a16:creationId xmlns:a16="http://schemas.microsoft.com/office/drawing/2014/main" id="{E313BDB2-8CD1-4D07-85C3-5DAE99DFD6EB}"/>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21707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0352-ACAB-47F7-AD8E-E782D288C201}"/>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1B1EA9D-C876-44B0-861A-157829F28C77}"/>
              </a:ext>
            </a:extLst>
          </p:cNvPr>
          <p:cNvSpPr>
            <a:spLocks noGrp="1"/>
          </p:cNvSpPr>
          <p:nvPr>
            <p:ph type="dt" sz="half" idx="10"/>
          </p:nvPr>
        </p:nvSpPr>
        <p:spPr/>
        <p:txBody>
          <a:bodyPr/>
          <a:lstStyle/>
          <a:p>
            <a:fld id="{91F5788B-AEAE-46E1-AF98-9C42B7B030F2}" type="datetime1">
              <a:rPr lang="en-US" smtClean="0"/>
              <a:t>10/23/2020</a:t>
            </a:fld>
            <a:endParaRPr lang="ro-RO"/>
          </a:p>
        </p:txBody>
      </p:sp>
      <p:sp>
        <p:nvSpPr>
          <p:cNvPr id="4" name="Footer Placeholder 3">
            <a:extLst>
              <a:ext uri="{FF2B5EF4-FFF2-40B4-BE49-F238E27FC236}">
                <a16:creationId xmlns:a16="http://schemas.microsoft.com/office/drawing/2014/main" id="{BC6371C2-BCFD-40C7-B4E6-EA93AF6E2100}"/>
              </a:ext>
            </a:extLst>
          </p:cNvPr>
          <p:cNvSpPr>
            <a:spLocks noGrp="1"/>
          </p:cNvSpPr>
          <p:nvPr>
            <p:ph type="ftr" sz="quarter" idx="11"/>
          </p:nvPr>
        </p:nvSpPr>
        <p:spPr/>
        <p:txBody>
          <a:bodyPr/>
          <a:lstStyle/>
          <a:p>
            <a:r>
              <a:rPr lang="ro-RO"/>
              <a:t>DE-Cursul 3</a:t>
            </a:r>
          </a:p>
        </p:txBody>
      </p:sp>
      <p:sp>
        <p:nvSpPr>
          <p:cNvPr id="5" name="Slide Number Placeholder 4">
            <a:extLst>
              <a:ext uri="{FF2B5EF4-FFF2-40B4-BE49-F238E27FC236}">
                <a16:creationId xmlns:a16="http://schemas.microsoft.com/office/drawing/2014/main" id="{05FBA58D-4D9D-4107-9075-E9426E6070C8}"/>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348110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CD4F6-30B6-4D1D-ACDC-0AFF1E187022}"/>
              </a:ext>
            </a:extLst>
          </p:cNvPr>
          <p:cNvSpPr>
            <a:spLocks noGrp="1"/>
          </p:cNvSpPr>
          <p:nvPr>
            <p:ph type="dt" sz="half" idx="10"/>
          </p:nvPr>
        </p:nvSpPr>
        <p:spPr/>
        <p:txBody>
          <a:bodyPr/>
          <a:lstStyle/>
          <a:p>
            <a:fld id="{DBFCAD88-88EE-42EC-9DE2-CEA2DF3C3AA4}" type="datetime1">
              <a:rPr lang="en-US" smtClean="0"/>
              <a:t>10/23/2020</a:t>
            </a:fld>
            <a:endParaRPr lang="ro-RO"/>
          </a:p>
        </p:txBody>
      </p:sp>
      <p:sp>
        <p:nvSpPr>
          <p:cNvPr id="3" name="Footer Placeholder 2">
            <a:extLst>
              <a:ext uri="{FF2B5EF4-FFF2-40B4-BE49-F238E27FC236}">
                <a16:creationId xmlns:a16="http://schemas.microsoft.com/office/drawing/2014/main" id="{5CD9FA9F-2251-40DC-8D7A-687349EF4DEE}"/>
              </a:ext>
            </a:extLst>
          </p:cNvPr>
          <p:cNvSpPr>
            <a:spLocks noGrp="1"/>
          </p:cNvSpPr>
          <p:nvPr>
            <p:ph type="ftr" sz="quarter" idx="11"/>
          </p:nvPr>
        </p:nvSpPr>
        <p:spPr/>
        <p:txBody>
          <a:bodyPr/>
          <a:lstStyle/>
          <a:p>
            <a:r>
              <a:rPr lang="ro-RO"/>
              <a:t>DE-Cursul 3</a:t>
            </a:r>
          </a:p>
        </p:txBody>
      </p:sp>
      <p:sp>
        <p:nvSpPr>
          <p:cNvPr id="4" name="Slide Number Placeholder 3">
            <a:extLst>
              <a:ext uri="{FF2B5EF4-FFF2-40B4-BE49-F238E27FC236}">
                <a16:creationId xmlns:a16="http://schemas.microsoft.com/office/drawing/2014/main" id="{BD5A08FC-B718-4992-AFEE-B4583AD35512}"/>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372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FC42-B93A-43A5-B460-7659F565DA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8A77C613-13B7-44E7-9820-C6E192FBB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19C240C5-1E5A-4F65-9C4F-82EA03D2F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71E0E6-B4F8-48B2-A13A-E3FE73DBA967}"/>
              </a:ext>
            </a:extLst>
          </p:cNvPr>
          <p:cNvSpPr>
            <a:spLocks noGrp="1"/>
          </p:cNvSpPr>
          <p:nvPr>
            <p:ph type="dt" sz="half" idx="10"/>
          </p:nvPr>
        </p:nvSpPr>
        <p:spPr/>
        <p:txBody>
          <a:bodyPr/>
          <a:lstStyle/>
          <a:p>
            <a:fld id="{DF25DAA4-A228-4F88-9E3F-761B98B14A00}" type="datetime1">
              <a:rPr lang="en-US" smtClean="0"/>
              <a:t>10/23/2020</a:t>
            </a:fld>
            <a:endParaRPr lang="ro-RO"/>
          </a:p>
        </p:txBody>
      </p:sp>
      <p:sp>
        <p:nvSpPr>
          <p:cNvPr id="6" name="Footer Placeholder 5">
            <a:extLst>
              <a:ext uri="{FF2B5EF4-FFF2-40B4-BE49-F238E27FC236}">
                <a16:creationId xmlns:a16="http://schemas.microsoft.com/office/drawing/2014/main" id="{DBD78987-595C-4801-9D80-F343F693D787}"/>
              </a:ext>
            </a:extLst>
          </p:cNvPr>
          <p:cNvSpPr>
            <a:spLocks noGrp="1"/>
          </p:cNvSpPr>
          <p:nvPr>
            <p:ph type="ftr" sz="quarter" idx="11"/>
          </p:nvPr>
        </p:nvSpPr>
        <p:spPr/>
        <p:txBody>
          <a:bodyPr/>
          <a:lstStyle/>
          <a:p>
            <a:r>
              <a:rPr lang="ro-RO"/>
              <a:t>DE-Cursul 3</a:t>
            </a:r>
          </a:p>
        </p:txBody>
      </p:sp>
      <p:sp>
        <p:nvSpPr>
          <p:cNvPr id="7" name="Slide Number Placeholder 6">
            <a:extLst>
              <a:ext uri="{FF2B5EF4-FFF2-40B4-BE49-F238E27FC236}">
                <a16:creationId xmlns:a16="http://schemas.microsoft.com/office/drawing/2014/main" id="{6B1979D3-1162-456D-91E0-F20B5139C9D7}"/>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37974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04E9-FED2-4DC5-9D73-D3669C7AE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6445DCD2-A271-4F0F-8C9F-7E8D32C80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CF216823-44B2-462D-B6C0-D5DCBAA5F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ECD30-3037-4FA2-9707-2A6BC66D3ACD}"/>
              </a:ext>
            </a:extLst>
          </p:cNvPr>
          <p:cNvSpPr>
            <a:spLocks noGrp="1"/>
          </p:cNvSpPr>
          <p:nvPr>
            <p:ph type="dt" sz="half" idx="10"/>
          </p:nvPr>
        </p:nvSpPr>
        <p:spPr/>
        <p:txBody>
          <a:bodyPr/>
          <a:lstStyle/>
          <a:p>
            <a:fld id="{C536A9D5-8F97-459E-8EC9-A3EE8CE585B2}" type="datetime1">
              <a:rPr lang="en-US" smtClean="0"/>
              <a:t>10/23/2020</a:t>
            </a:fld>
            <a:endParaRPr lang="ro-RO"/>
          </a:p>
        </p:txBody>
      </p:sp>
      <p:sp>
        <p:nvSpPr>
          <p:cNvPr id="6" name="Footer Placeholder 5">
            <a:extLst>
              <a:ext uri="{FF2B5EF4-FFF2-40B4-BE49-F238E27FC236}">
                <a16:creationId xmlns:a16="http://schemas.microsoft.com/office/drawing/2014/main" id="{CF542E5C-1B10-4F88-A8D7-798DEA93F62F}"/>
              </a:ext>
            </a:extLst>
          </p:cNvPr>
          <p:cNvSpPr>
            <a:spLocks noGrp="1"/>
          </p:cNvSpPr>
          <p:nvPr>
            <p:ph type="ftr" sz="quarter" idx="11"/>
          </p:nvPr>
        </p:nvSpPr>
        <p:spPr/>
        <p:txBody>
          <a:bodyPr/>
          <a:lstStyle/>
          <a:p>
            <a:r>
              <a:rPr lang="ro-RO"/>
              <a:t>DE-Cursul 3</a:t>
            </a:r>
          </a:p>
        </p:txBody>
      </p:sp>
      <p:sp>
        <p:nvSpPr>
          <p:cNvPr id="7" name="Slide Number Placeholder 6">
            <a:extLst>
              <a:ext uri="{FF2B5EF4-FFF2-40B4-BE49-F238E27FC236}">
                <a16:creationId xmlns:a16="http://schemas.microsoft.com/office/drawing/2014/main" id="{6768803D-ECB9-4ACD-B042-51407834E79B}"/>
              </a:ext>
            </a:extLst>
          </p:cNvPr>
          <p:cNvSpPr>
            <a:spLocks noGrp="1"/>
          </p:cNvSpPr>
          <p:nvPr>
            <p:ph type="sldNum" sz="quarter" idx="12"/>
          </p:nvPr>
        </p:nvSpPr>
        <p:spPr/>
        <p:txBody>
          <a:bodyPr/>
          <a:lstStyle/>
          <a:p>
            <a:fld id="{A5B51563-3D91-4239-B4AF-CD32D46A7CE5}" type="slidenum">
              <a:rPr lang="ro-RO" smtClean="0"/>
              <a:t>‹#›</a:t>
            </a:fld>
            <a:endParaRPr lang="ro-RO"/>
          </a:p>
        </p:txBody>
      </p:sp>
    </p:spTree>
    <p:extLst>
      <p:ext uri="{BB962C8B-B14F-4D97-AF65-F5344CB8AC3E}">
        <p14:creationId xmlns:p14="http://schemas.microsoft.com/office/powerpoint/2010/main" val="164543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B5D52-66BC-4ADE-80EA-AC64F52DC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F8930BA-641E-4465-B75E-F748970F7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672CC4C8-F451-4E7F-9D3A-B2E12369B8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E5773-D278-4662-8917-CEB2EE89BC65}" type="datetime1">
              <a:rPr lang="en-US" smtClean="0"/>
              <a:t>10/23/2020</a:t>
            </a:fld>
            <a:endParaRPr lang="ro-RO"/>
          </a:p>
        </p:txBody>
      </p:sp>
      <p:sp>
        <p:nvSpPr>
          <p:cNvPr id="5" name="Footer Placeholder 4">
            <a:extLst>
              <a:ext uri="{FF2B5EF4-FFF2-40B4-BE49-F238E27FC236}">
                <a16:creationId xmlns:a16="http://schemas.microsoft.com/office/drawing/2014/main" id="{37C84590-E889-4C3D-9F4F-A79B6E072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DE-Cursul 3</a:t>
            </a:r>
          </a:p>
        </p:txBody>
      </p:sp>
      <p:sp>
        <p:nvSpPr>
          <p:cNvPr id="6" name="Slide Number Placeholder 5">
            <a:extLst>
              <a:ext uri="{FF2B5EF4-FFF2-40B4-BE49-F238E27FC236}">
                <a16:creationId xmlns:a16="http://schemas.microsoft.com/office/drawing/2014/main" id="{E42E959A-61BF-4836-8671-82D1E372E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1563-3D91-4239-B4AF-CD32D46A7CE5}" type="slidenum">
              <a:rPr lang="ro-RO" smtClean="0"/>
              <a:t>‹#›</a:t>
            </a:fld>
            <a:endParaRPr lang="ro-RO"/>
          </a:p>
        </p:txBody>
      </p:sp>
    </p:spTree>
    <p:extLst>
      <p:ext uri="{BB962C8B-B14F-4D97-AF65-F5344CB8AC3E}">
        <p14:creationId xmlns:p14="http://schemas.microsoft.com/office/powerpoint/2010/main" val="571637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5.jpg"/><Relationship Id="rId4" Type="http://schemas.openxmlformats.org/officeDocument/2006/relationships/image" Target="../media/image79.jpe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emf"/><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0.png"/><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6.png"/><Relationship Id="rId2" Type="http://schemas.openxmlformats.org/officeDocument/2006/relationships/image" Target="../media/image107.emf"/><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5CE9-CF2D-4623-869C-816EBFFFF969}"/>
              </a:ext>
            </a:extLst>
          </p:cNvPr>
          <p:cNvSpPr>
            <a:spLocks noGrp="1"/>
          </p:cNvSpPr>
          <p:nvPr>
            <p:ph type="ctrTitle"/>
          </p:nvPr>
        </p:nvSpPr>
        <p:spPr/>
        <p:txBody>
          <a:bodyPr/>
          <a:lstStyle/>
          <a:p>
            <a:r>
              <a:rPr lang="ro-RO" b="1"/>
              <a:t>DISPOZITIVE ELECTRONICE</a:t>
            </a:r>
          </a:p>
        </p:txBody>
      </p:sp>
      <p:sp>
        <p:nvSpPr>
          <p:cNvPr id="3" name="Subtitle 2">
            <a:extLst>
              <a:ext uri="{FF2B5EF4-FFF2-40B4-BE49-F238E27FC236}">
                <a16:creationId xmlns:a16="http://schemas.microsoft.com/office/drawing/2014/main" id="{8FC61FF7-9C91-4117-B10C-BD3B0EF75DA4}"/>
              </a:ext>
            </a:extLst>
          </p:cNvPr>
          <p:cNvSpPr>
            <a:spLocks noGrp="1"/>
          </p:cNvSpPr>
          <p:nvPr>
            <p:ph type="subTitle" idx="1"/>
          </p:nvPr>
        </p:nvSpPr>
        <p:spPr/>
        <p:txBody>
          <a:bodyPr/>
          <a:lstStyle/>
          <a:p>
            <a:r>
              <a:rPr lang="ro-RO"/>
              <a:t>Cursul nr. 3</a:t>
            </a:r>
          </a:p>
        </p:txBody>
      </p:sp>
      <p:grpSp>
        <p:nvGrpSpPr>
          <p:cNvPr id="4" name="Group 3">
            <a:extLst>
              <a:ext uri="{FF2B5EF4-FFF2-40B4-BE49-F238E27FC236}">
                <a16:creationId xmlns:a16="http://schemas.microsoft.com/office/drawing/2014/main" id="{7C18C2C6-20A1-4794-9688-0C936F0FD2A2}"/>
              </a:ext>
            </a:extLst>
          </p:cNvPr>
          <p:cNvGrpSpPr/>
          <p:nvPr/>
        </p:nvGrpSpPr>
        <p:grpSpPr>
          <a:xfrm>
            <a:off x="711200" y="596055"/>
            <a:ext cx="10769599" cy="1138340"/>
            <a:chOff x="685800" y="596055"/>
            <a:chExt cx="7498846" cy="1138340"/>
          </a:xfrm>
        </p:grpSpPr>
        <p:pic>
          <p:nvPicPr>
            <p:cNvPr id="5" name="Picture 4" descr="Logo-UT-IESC-RGB-RO">
              <a:extLst>
                <a:ext uri="{FF2B5EF4-FFF2-40B4-BE49-F238E27FC236}">
                  <a16:creationId xmlns:a16="http://schemas.microsoft.com/office/drawing/2014/main" id="{DE044317-ECEB-4CED-A598-EA20457E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83C2BF27-D8DB-403C-8BBB-1D21D29037A3}"/>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extLst>
      <p:ext uri="{BB962C8B-B14F-4D97-AF65-F5344CB8AC3E}">
        <p14:creationId xmlns:p14="http://schemas.microsoft.com/office/powerpoint/2010/main" val="426210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7802-474A-4823-A381-6E0E237DD162}"/>
              </a:ext>
            </a:extLst>
          </p:cNvPr>
          <p:cNvSpPr>
            <a:spLocks noGrp="1"/>
          </p:cNvSpPr>
          <p:nvPr>
            <p:ph type="title"/>
          </p:nvPr>
        </p:nvSpPr>
        <p:spPr/>
        <p:txBody>
          <a:bodyPr>
            <a:normAutofit/>
          </a:bodyPr>
          <a:lstStyle/>
          <a:p>
            <a:r>
              <a:rPr lang="ro-RO" b="1">
                <a:latin typeface="+mn-lt"/>
              </a:rPr>
              <a:t>1. </a:t>
            </a:r>
            <a:r>
              <a:rPr lang="en-US" b="1">
                <a:latin typeface="+mn-lt"/>
              </a:rPr>
              <a:t>Diode</a:t>
            </a:r>
            <a:r>
              <a:rPr lang="ro-RO" b="1">
                <a:latin typeface="+mn-lt"/>
              </a:rPr>
              <a:t> redresoare</a:t>
            </a:r>
            <a:endParaRPr lang="en-US" b="1">
              <a:latin typeface="+mn-lt"/>
            </a:endParaRPr>
          </a:p>
        </p:txBody>
      </p:sp>
      <p:sp>
        <p:nvSpPr>
          <p:cNvPr id="3" name="Content Placeholder 2">
            <a:extLst>
              <a:ext uri="{FF2B5EF4-FFF2-40B4-BE49-F238E27FC236}">
                <a16:creationId xmlns:a16="http://schemas.microsoft.com/office/drawing/2014/main" id="{E20EA60F-A62E-4C6D-8ADF-44F224DEC94E}"/>
              </a:ext>
            </a:extLst>
          </p:cNvPr>
          <p:cNvSpPr>
            <a:spLocks noGrp="1"/>
          </p:cNvSpPr>
          <p:nvPr>
            <p:ph idx="1"/>
          </p:nvPr>
        </p:nvSpPr>
        <p:spPr/>
        <p:txBody>
          <a:bodyPr/>
          <a:lstStyle/>
          <a:p>
            <a:pPr marL="0" indent="0">
              <a:buNone/>
            </a:pPr>
            <a:r>
              <a:rPr lang="ro-RO" b="1">
                <a:solidFill>
                  <a:srgbClr val="0070C0"/>
                </a:solidFill>
              </a:rPr>
              <a:t>Despre RMS</a:t>
            </a:r>
          </a:p>
          <a:p>
            <a:pPr lvl="1"/>
            <a:r>
              <a:rPr lang="en-US"/>
              <a:t>The term “RMS” stands for “Root-Mean-Squared”. </a:t>
            </a:r>
            <a:endParaRPr lang="ro-RO"/>
          </a:p>
          <a:p>
            <a:pPr lvl="1"/>
            <a:r>
              <a:rPr lang="en-US"/>
              <a:t>The RMS or </a:t>
            </a:r>
            <a:r>
              <a:rPr lang="en-US">
                <a:solidFill>
                  <a:srgbClr val="0070C0"/>
                </a:solidFill>
              </a:rPr>
              <a:t>effective value of a sinusoidal waveform </a:t>
            </a:r>
            <a:r>
              <a:rPr lang="en-US"/>
              <a:t>gives the same heating effect of an equivalent DC supply</a:t>
            </a:r>
          </a:p>
        </p:txBody>
      </p:sp>
      <p:sp>
        <p:nvSpPr>
          <p:cNvPr id="4" name="Date Placeholder 3">
            <a:extLst>
              <a:ext uri="{FF2B5EF4-FFF2-40B4-BE49-F238E27FC236}">
                <a16:creationId xmlns:a16="http://schemas.microsoft.com/office/drawing/2014/main" id="{3588410A-FD42-4F5E-A6A2-B335457E679B}"/>
              </a:ext>
            </a:extLst>
          </p:cNvPr>
          <p:cNvSpPr>
            <a:spLocks noGrp="1"/>
          </p:cNvSpPr>
          <p:nvPr>
            <p:ph type="dt" sz="half" idx="10"/>
          </p:nvPr>
        </p:nvSpPr>
        <p:spPr/>
        <p:txBody>
          <a:bodyPr/>
          <a:lstStyle/>
          <a:p>
            <a:fld id="{FC933B03-102B-44FA-AA23-9AA61FBD3861}" type="datetime1">
              <a:rPr lang="en-US" smtClean="0"/>
              <a:t>10/23/2020</a:t>
            </a:fld>
            <a:endParaRPr lang="en-US"/>
          </a:p>
        </p:txBody>
      </p:sp>
      <p:sp>
        <p:nvSpPr>
          <p:cNvPr id="5" name="Footer Placeholder 4">
            <a:extLst>
              <a:ext uri="{FF2B5EF4-FFF2-40B4-BE49-F238E27FC236}">
                <a16:creationId xmlns:a16="http://schemas.microsoft.com/office/drawing/2014/main" id="{F1DFE830-0C11-47EF-B71E-0F3E37A7028C}"/>
              </a:ext>
            </a:extLst>
          </p:cNvPr>
          <p:cNvSpPr>
            <a:spLocks noGrp="1"/>
          </p:cNvSpPr>
          <p:nvPr>
            <p:ph type="ftr" sz="quarter" idx="11"/>
          </p:nvPr>
        </p:nvSpPr>
        <p:spPr/>
        <p:txBody>
          <a:bodyPr/>
          <a:lstStyle/>
          <a:p>
            <a:r>
              <a:rPr lang="en-US"/>
              <a:t>DE-Cursul 3</a:t>
            </a:r>
          </a:p>
        </p:txBody>
      </p:sp>
      <p:sp>
        <p:nvSpPr>
          <p:cNvPr id="6" name="Slide Number Placeholder 5">
            <a:extLst>
              <a:ext uri="{FF2B5EF4-FFF2-40B4-BE49-F238E27FC236}">
                <a16:creationId xmlns:a16="http://schemas.microsoft.com/office/drawing/2014/main" id="{7BC54DDE-D7AD-4018-A2B9-650C83C01C91}"/>
              </a:ext>
            </a:extLst>
          </p:cNvPr>
          <p:cNvSpPr>
            <a:spLocks noGrp="1"/>
          </p:cNvSpPr>
          <p:nvPr>
            <p:ph type="sldNum" sz="quarter" idx="12"/>
          </p:nvPr>
        </p:nvSpPr>
        <p:spPr/>
        <p:txBody>
          <a:bodyPr/>
          <a:lstStyle/>
          <a:p>
            <a:fld id="{FFDCC3CB-8EBA-4F31-963A-6E9C4899926B}" type="slidenum">
              <a:rPr lang="en-US" smtClean="0"/>
              <a:t>10</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DF1649-DD81-4F37-B060-9BE81B221E17}"/>
                  </a:ext>
                </a:extLst>
              </p:cNvPr>
              <p:cNvSpPr txBox="1"/>
              <p:nvPr/>
            </p:nvSpPr>
            <p:spPr>
              <a:xfrm>
                <a:off x="1005344" y="3429000"/>
                <a:ext cx="3043910"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i="1" smtClean="0">
                              <a:latin typeface="Cambria Math" panose="02040503050406030204" pitchFamily="18" charset="0"/>
                            </a:rPr>
                          </m:ctrlPr>
                        </m:sSubPr>
                        <m:e>
                          <m:r>
                            <a:rPr lang="ro-RO" b="0" i="1" smtClean="0">
                              <a:latin typeface="Cambria Math" panose="02040503050406030204" pitchFamily="18" charset="0"/>
                            </a:rPr>
                            <m:t>𝑦</m:t>
                          </m:r>
                        </m:e>
                        <m:sub>
                          <m:r>
                            <a:rPr lang="ro-RO" b="0" i="1" smtClean="0">
                              <a:latin typeface="Cambria Math" panose="02040503050406030204" pitchFamily="18" charset="0"/>
                            </a:rPr>
                            <m:t>𝑅𝑀𝑆</m:t>
                          </m:r>
                        </m:sub>
                      </m:sSub>
                      <m:r>
                        <a:rPr lang="ro-RO" b="0" i="1" smtClean="0">
                          <a:latin typeface="Cambria Math" panose="02040503050406030204" pitchFamily="18" charset="0"/>
                        </a:rPr>
                        <m:t>=</m:t>
                      </m:r>
                      <m:rad>
                        <m:radPr>
                          <m:degHide m:val="on"/>
                          <m:ctrlPr>
                            <a:rPr lang="ro-RO" b="0" i="1" smtClean="0">
                              <a:latin typeface="Cambria Math" panose="02040503050406030204" pitchFamily="18" charset="0"/>
                            </a:rPr>
                          </m:ctrlPr>
                        </m:radPr>
                        <m:deg/>
                        <m:e>
                          <m:f>
                            <m:fPr>
                              <m:ctrlPr>
                                <a:rPr lang="ro-RO" b="0" i="1" smtClean="0">
                                  <a:latin typeface="Cambria Math" panose="02040503050406030204" pitchFamily="18" charset="0"/>
                                </a:rPr>
                              </m:ctrlPr>
                            </m:fPr>
                            <m:num>
                              <m:r>
                                <a:rPr lang="ro-RO" b="0" i="1" smtClean="0">
                                  <a:latin typeface="Cambria Math" panose="02040503050406030204" pitchFamily="18" charset="0"/>
                                </a:rPr>
                                <m:t>1</m:t>
                              </m:r>
                            </m:num>
                            <m:den>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r>
                                <a:rPr lang="ro-RO" b="0" i="1" smtClean="0">
                                  <a:latin typeface="Cambria Math" panose="02040503050406030204" pitchFamily="18" charset="0"/>
                                </a:rPr>
                                <m:t>−</m:t>
                              </m:r>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den>
                          </m:f>
                          <m:nary>
                            <m:naryPr>
                              <m:ctrlPr>
                                <a:rPr lang="ro-RO" b="0" i="1" smtClean="0">
                                  <a:latin typeface="Cambria Math" panose="02040503050406030204" pitchFamily="18" charset="0"/>
                                </a:rPr>
                              </m:ctrlPr>
                            </m:naryPr>
                            <m:sub>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sub>
                            <m:sup>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sup>
                            <m:e>
                              <m:sSup>
                                <m:sSupPr>
                                  <m:ctrlPr>
                                    <a:rPr lang="ro-RO" b="0" i="1" smtClean="0">
                                      <a:latin typeface="Cambria Math" panose="02040503050406030204" pitchFamily="18" charset="0"/>
                                    </a:rPr>
                                  </m:ctrlPr>
                                </m:sSupPr>
                                <m:e>
                                  <m:d>
                                    <m:dPr>
                                      <m:begChr m:val="["/>
                                      <m:endChr m:val="]"/>
                                      <m:ctrlPr>
                                        <a:rPr lang="ro-RO" b="0" i="1" smtClean="0">
                                          <a:latin typeface="Cambria Math" panose="02040503050406030204" pitchFamily="18" charset="0"/>
                                        </a:rPr>
                                      </m:ctrlPr>
                                    </m:dPr>
                                    <m:e>
                                      <m:r>
                                        <a:rPr lang="ro-RO" b="0" i="1" smtClean="0">
                                          <a:latin typeface="Cambria Math" panose="02040503050406030204" pitchFamily="18" charset="0"/>
                                        </a:rPr>
                                        <m:t>𝑦</m:t>
                                      </m:r>
                                      <m:d>
                                        <m:dPr>
                                          <m:ctrlPr>
                                            <a:rPr lang="ro-RO" b="0" i="1" smtClean="0">
                                              <a:latin typeface="Cambria Math" panose="02040503050406030204" pitchFamily="18" charset="0"/>
                                            </a:rPr>
                                          </m:ctrlPr>
                                        </m:dPr>
                                        <m:e>
                                          <m:r>
                                            <a:rPr lang="ro-RO" b="0" i="1" smtClean="0">
                                              <a:latin typeface="Cambria Math" panose="02040503050406030204" pitchFamily="18" charset="0"/>
                                            </a:rPr>
                                            <m:t>𝑡</m:t>
                                          </m:r>
                                        </m:e>
                                      </m:d>
                                    </m:e>
                                  </m:d>
                                </m:e>
                                <m:sup>
                                  <m:r>
                                    <a:rPr lang="ro-RO" b="0" i="1" smtClean="0">
                                      <a:latin typeface="Cambria Math" panose="02040503050406030204" pitchFamily="18" charset="0"/>
                                    </a:rPr>
                                    <m:t>2</m:t>
                                  </m:r>
                                </m:sup>
                              </m:sSup>
                              <m:r>
                                <a:rPr lang="ro-RO" b="0" i="1" smtClean="0">
                                  <a:latin typeface="Cambria Math" panose="02040503050406030204" pitchFamily="18" charset="0"/>
                                </a:rPr>
                                <m:t>𝑑𝑡</m:t>
                              </m:r>
                            </m:e>
                          </m:nary>
                        </m:e>
                      </m:rad>
                    </m:oMath>
                  </m:oMathPara>
                </a14:m>
                <a:endParaRPr lang="ro-RO"/>
              </a:p>
            </p:txBody>
          </p:sp>
        </mc:Choice>
        <mc:Fallback xmlns="">
          <p:sp>
            <p:nvSpPr>
              <p:cNvPr id="7" name="TextBox 6">
                <a:extLst>
                  <a:ext uri="{FF2B5EF4-FFF2-40B4-BE49-F238E27FC236}">
                    <a16:creationId xmlns:a16="http://schemas.microsoft.com/office/drawing/2014/main" id="{E4DF1649-DD81-4F37-B060-9BE81B221E17}"/>
                  </a:ext>
                </a:extLst>
              </p:cNvPr>
              <p:cNvSpPr txBox="1">
                <a:spLocks noRot="1" noChangeAspect="1" noMove="1" noResize="1" noEditPoints="1" noAdjustHandles="1" noChangeArrowheads="1" noChangeShapeType="1" noTextEdit="1"/>
              </p:cNvSpPr>
              <p:nvPr/>
            </p:nvSpPr>
            <p:spPr>
              <a:xfrm>
                <a:off x="1005344" y="3429000"/>
                <a:ext cx="3043910" cy="818366"/>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46C787-E863-4465-84DA-B04F77015BA7}"/>
                  </a:ext>
                </a:extLst>
              </p:cNvPr>
              <p:cNvSpPr txBox="1"/>
              <p:nvPr/>
            </p:nvSpPr>
            <p:spPr>
              <a:xfrm>
                <a:off x="1005344" y="4259602"/>
                <a:ext cx="8403263" cy="8183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i="1" smtClean="0">
                              <a:latin typeface="Cambria Math" panose="02040503050406030204" pitchFamily="18" charset="0"/>
                            </a:rPr>
                          </m:ctrlPr>
                        </m:sSubPr>
                        <m:e>
                          <m:r>
                            <a:rPr lang="ro-RO" b="0" i="1" smtClean="0">
                              <a:latin typeface="Cambria Math" panose="02040503050406030204" pitchFamily="18" charset="0"/>
                            </a:rPr>
                            <m:t>𝑦</m:t>
                          </m:r>
                        </m:e>
                        <m:sub>
                          <m:r>
                            <a:rPr lang="ro-RO" b="0" i="1" smtClean="0">
                              <a:latin typeface="Cambria Math" panose="02040503050406030204" pitchFamily="18" charset="0"/>
                            </a:rPr>
                            <m:t>𝑅𝑀𝑆</m:t>
                          </m:r>
                        </m:sub>
                      </m:sSub>
                      <m:r>
                        <a:rPr lang="ro-RO" b="0" i="1" smtClean="0">
                          <a:latin typeface="Cambria Math" panose="02040503050406030204" pitchFamily="18" charset="0"/>
                        </a:rPr>
                        <m:t>=</m:t>
                      </m:r>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r>
                        <a:rPr lang="ro-RO" b="0" i="1" smtClean="0">
                          <a:latin typeface="Cambria Math" panose="02040503050406030204" pitchFamily="18" charset="0"/>
                        </a:rPr>
                        <m:t>𝑠𝑖𝑛</m:t>
                      </m:r>
                      <m:r>
                        <a:rPr lang="ro-RO" b="0" i="1" smtClean="0">
                          <a:latin typeface="Cambria Math" panose="02040503050406030204" pitchFamily="18" charset="0"/>
                          <a:ea typeface="Cambria Math" panose="02040503050406030204" pitchFamily="18" charset="0"/>
                        </a:rPr>
                        <m:t>𝜔</m:t>
                      </m:r>
                      <m:r>
                        <a:rPr lang="ro-RO" b="0" i="1" smtClean="0">
                          <a:latin typeface="Cambria Math" panose="02040503050406030204" pitchFamily="18" charset="0"/>
                          <a:ea typeface="Cambria Math" panose="02040503050406030204" pitchFamily="18" charset="0"/>
                        </a:rPr>
                        <m:t>𝑡</m:t>
                      </m:r>
                      <m:r>
                        <a:rPr lang="ro-RO" b="0" i="1" smtClean="0">
                          <a:latin typeface="Cambria Math" panose="02040503050406030204" pitchFamily="18" charset="0"/>
                          <a:ea typeface="Cambria Math" panose="02040503050406030204" pitchFamily="18" charset="0"/>
                        </a:rPr>
                        <m:t>⇒</m:t>
                      </m:r>
                      <m:sSub>
                        <m:sSubPr>
                          <m:ctrlPr>
                            <a:rPr lang="ro-RO" b="0" i="1" smtClean="0">
                              <a:latin typeface="Cambria Math" panose="02040503050406030204" pitchFamily="18" charset="0"/>
                              <a:ea typeface="Cambria Math" panose="02040503050406030204" pitchFamily="18" charset="0"/>
                            </a:rPr>
                          </m:ctrlPr>
                        </m:sSubPr>
                        <m:e>
                          <m:r>
                            <a:rPr lang="ro-RO" b="0" i="1" smtClean="0">
                              <a:latin typeface="Cambria Math" panose="02040503050406030204" pitchFamily="18" charset="0"/>
                              <a:ea typeface="Cambria Math" panose="02040503050406030204" pitchFamily="18" charset="0"/>
                            </a:rPr>
                            <m:t>𝑉</m:t>
                          </m:r>
                        </m:e>
                        <m:sub>
                          <m:r>
                            <a:rPr lang="ro-RO" b="0" i="1" smtClean="0">
                              <a:latin typeface="Cambria Math" panose="02040503050406030204" pitchFamily="18" charset="0"/>
                              <a:ea typeface="Cambria Math" panose="02040503050406030204" pitchFamily="18" charset="0"/>
                            </a:rPr>
                            <m:t>𝑅𝑀𝑆</m:t>
                          </m:r>
                        </m:sub>
                      </m:sSub>
                      <m:r>
                        <a:rPr lang="ro-RO" b="0" i="1" smtClean="0">
                          <a:latin typeface="Cambria Math" panose="02040503050406030204" pitchFamily="18" charset="0"/>
                          <a:ea typeface="Cambria Math" panose="02040503050406030204" pitchFamily="18" charset="0"/>
                        </a:rPr>
                        <m:t>=</m:t>
                      </m:r>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rad>
                        <m:radPr>
                          <m:degHide m:val="on"/>
                          <m:ctrlPr>
                            <a:rPr lang="ro-RO" b="0" i="1" smtClean="0">
                              <a:latin typeface="Cambria Math" panose="02040503050406030204" pitchFamily="18" charset="0"/>
                            </a:rPr>
                          </m:ctrlPr>
                        </m:radPr>
                        <m:deg/>
                        <m:e>
                          <m:f>
                            <m:fPr>
                              <m:ctrlPr>
                                <a:rPr lang="ro-RO" b="0" i="1" smtClean="0">
                                  <a:latin typeface="Cambria Math" panose="02040503050406030204" pitchFamily="18" charset="0"/>
                                </a:rPr>
                              </m:ctrlPr>
                            </m:fPr>
                            <m:num>
                              <m:r>
                                <a:rPr lang="ro-RO" b="0" i="1" smtClean="0">
                                  <a:latin typeface="Cambria Math" panose="02040503050406030204" pitchFamily="18" charset="0"/>
                                </a:rPr>
                                <m:t>1</m:t>
                              </m:r>
                            </m:num>
                            <m:den>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r>
                                <a:rPr lang="ro-RO" b="0" i="1" smtClean="0">
                                  <a:latin typeface="Cambria Math" panose="02040503050406030204" pitchFamily="18" charset="0"/>
                                </a:rPr>
                                <m:t>−</m:t>
                              </m:r>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den>
                          </m:f>
                          <m:nary>
                            <m:naryPr>
                              <m:ctrlPr>
                                <a:rPr lang="ro-RO" b="0" i="1" smtClean="0">
                                  <a:latin typeface="Cambria Math" panose="02040503050406030204" pitchFamily="18" charset="0"/>
                                </a:rPr>
                              </m:ctrlPr>
                            </m:naryPr>
                            <m:sub>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sub>
                            <m:sup>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sup>
                            <m:e>
                              <m:sSup>
                                <m:sSupPr>
                                  <m:ctrlPr>
                                    <a:rPr lang="ro-RO" b="0" i="1" smtClean="0">
                                      <a:latin typeface="Cambria Math" panose="02040503050406030204" pitchFamily="18" charset="0"/>
                                    </a:rPr>
                                  </m:ctrlPr>
                                </m:sSupPr>
                                <m:e>
                                  <m:r>
                                    <a:rPr lang="ro-RO" b="0" i="1" smtClean="0">
                                      <a:latin typeface="Cambria Math" panose="02040503050406030204" pitchFamily="18" charset="0"/>
                                    </a:rPr>
                                    <m:t>𝑠𝑖𝑛</m:t>
                                  </m:r>
                                </m:e>
                                <m:sup>
                                  <m:r>
                                    <a:rPr lang="ro-RO" b="0" i="1" smtClean="0">
                                      <a:latin typeface="Cambria Math" panose="02040503050406030204" pitchFamily="18" charset="0"/>
                                    </a:rPr>
                                    <m:t>2</m:t>
                                  </m:r>
                                </m:sup>
                              </m:sSup>
                              <m:d>
                                <m:dPr>
                                  <m:ctrlPr>
                                    <a:rPr lang="ro-RO" b="0" i="1" smtClean="0">
                                      <a:latin typeface="Cambria Math" panose="02040503050406030204" pitchFamily="18" charset="0"/>
                                    </a:rPr>
                                  </m:ctrlPr>
                                </m:dPr>
                                <m:e>
                                  <m:r>
                                    <a:rPr lang="ro-RO" b="0" i="1" smtClean="0">
                                      <a:latin typeface="Cambria Math" panose="02040503050406030204" pitchFamily="18" charset="0"/>
                                      <a:ea typeface="Cambria Math" panose="02040503050406030204" pitchFamily="18" charset="0"/>
                                    </a:rPr>
                                    <m:t>𝜔</m:t>
                                  </m:r>
                                  <m:r>
                                    <a:rPr lang="ro-RO" b="0" i="1" smtClean="0">
                                      <a:latin typeface="Cambria Math" panose="02040503050406030204" pitchFamily="18" charset="0"/>
                                      <a:ea typeface="Cambria Math" panose="02040503050406030204" pitchFamily="18" charset="0"/>
                                    </a:rPr>
                                    <m:t>𝑡</m:t>
                                  </m:r>
                                </m:e>
                              </m:d>
                              <m:r>
                                <a:rPr lang="ro-RO" b="0" i="1" smtClean="0">
                                  <a:latin typeface="Cambria Math" panose="02040503050406030204" pitchFamily="18" charset="0"/>
                                </a:rPr>
                                <m:t>𝑑𝑡</m:t>
                              </m:r>
                            </m:e>
                          </m:nary>
                        </m:e>
                      </m:rad>
                      <m:r>
                        <a:rPr lang="ro-RO" b="0" i="1" smtClean="0">
                          <a:latin typeface="Cambria Math" panose="02040503050406030204" pitchFamily="18" charset="0"/>
                        </a:rPr>
                        <m:t>=</m:t>
                      </m:r>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rad>
                        <m:radPr>
                          <m:degHide m:val="on"/>
                          <m:ctrlPr>
                            <a:rPr lang="ro-RO" b="0" i="1" smtClean="0">
                              <a:latin typeface="Cambria Math" panose="02040503050406030204" pitchFamily="18" charset="0"/>
                            </a:rPr>
                          </m:ctrlPr>
                        </m:radPr>
                        <m:deg/>
                        <m:e>
                          <m:f>
                            <m:fPr>
                              <m:ctrlPr>
                                <a:rPr lang="ro-RO" b="0" i="1" smtClean="0">
                                  <a:latin typeface="Cambria Math" panose="02040503050406030204" pitchFamily="18" charset="0"/>
                                </a:rPr>
                              </m:ctrlPr>
                            </m:fPr>
                            <m:num>
                              <m:r>
                                <a:rPr lang="ro-RO" b="0" i="1" smtClean="0">
                                  <a:latin typeface="Cambria Math" panose="02040503050406030204" pitchFamily="18" charset="0"/>
                                </a:rPr>
                                <m:t>1</m:t>
                              </m:r>
                            </m:num>
                            <m:den>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r>
                                <a:rPr lang="ro-RO" b="0" i="1" smtClean="0">
                                  <a:latin typeface="Cambria Math" panose="02040503050406030204" pitchFamily="18" charset="0"/>
                                </a:rPr>
                                <m:t>−</m:t>
                              </m:r>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den>
                          </m:f>
                          <m:nary>
                            <m:naryPr>
                              <m:ctrlPr>
                                <a:rPr lang="ro-RO" b="0" i="1" smtClean="0">
                                  <a:latin typeface="Cambria Math" panose="02040503050406030204" pitchFamily="18" charset="0"/>
                                </a:rPr>
                              </m:ctrlPr>
                            </m:naryPr>
                            <m:sub>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sub>
                            <m:sup>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sup>
                            <m:e>
                              <m:f>
                                <m:fPr>
                                  <m:ctrlPr>
                                    <a:rPr lang="ro-RO" b="0" i="1" smtClean="0">
                                      <a:latin typeface="Cambria Math" panose="02040503050406030204" pitchFamily="18" charset="0"/>
                                    </a:rPr>
                                  </m:ctrlPr>
                                </m:fPr>
                                <m:num>
                                  <m:r>
                                    <a:rPr lang="ro-RO" b="0" i="1" smtClean="0">
                                      <a:latin typeface="Cambria Math" panose="02040503050406030204" pitchFamily="18" charset="0"/>
                                    </a:rPr>
                                    <m:t>1−</m:t>
                                  </m:r>
                                  <m:r>
                                    <a:rPr lang="ro-RO" b="0" i="1" smtClean="0">
                                      <a:latin typeface="Cambria Math" panose="02040503050406030204" pitchFamily="18" charset="0"/>
                                    </a:rPr>
                                    <m:t>𝑐𝑜𝑠</m:t>
                                  </m:r>
                                  <m:r>
                                    <a:rPr lang="ro-RO" b="0" i="1" smtClean="0">
                                      <a:latin typeface="Cambria Math" panose="02040503050406030204" pitchFamily="18" charset="0"/>
                                    </a:rPr>
                                    <m:t>2</m:t>
                                  </m:r>
                                  <m:r>
                                    <a:rPr lang="ro-RO" b="0" i="1" smtClean="0">
                                      <a:latin typeface="Cambria Math" panose="02040503050406030204" pitchFamily="18" charset="0"/>
                                      <a:ea typeface="Cambria Math" panose="02040503050406030204" pitchFamily="18" charset="0"/>
                                    </a:rPr>
                                    <m:t>𝜔</m:t>
                                  </m:r>
                                  <m:r>
                                    <a:rPr lang="ro-RO" b="0" i="1" smtClean="0">
                                      <a:latin typeface="Cambria Math" panose="02040503050406030204" pitchFamily="18" charset="0"/>
                                      <a:ea typeface="Cambria Math" panose="02040503050406030204" pitchFamily="18" charset="0"/>
                                    </a:rPr>
                                    <m:t>𝑡</m:t>
                                  </m:r>
                                </m:num>
                                <m:den>
                                  <m:r>
                                    <a:rPr lang="ro-RO" b="0" i="1" smtClean="0">
                                      <a:latin typeface="Cambria Math" panose="02040503050406030204" pitchFamily="18" charset="0"/>
                                    </a:rPr>
                                    <m:t>2</m:t>
                                  </m:r>
                                </m:den>
                              </m:f>
                              <m:r>
                                <a:rPr lang="ro-RO" b="0" i="1" smtClean="0">
                                  <a:latin typeface="Cambria Math" panose="02040503050406030204" pitchFamily="18" charset="0"/>
                                </a:rPr>
                                <m:t>𝑑𝑡</m:t>
                              </m:r>
                            </m:e>
                          </m:nary>
                        </m:e>
                      </m:rad>
                    </m:oMath>
                  </m:oMathPara>
                </a14:m>
                <a:endParaRPr lang="ro-RO"/>
              </a:p>
            </p:txBody>
          </p:sp>
        </mc:Choice>
        <mc:Fallback xmlns="">
          <p:sp>
            <p:nvSpPr>
              <p:cNvPr id="8" name="TextBox 7">
                <a:extLst>
                  <a:ext uri="{FF2B5EF4-FFF2-40B4-BE49-F238E27FC236}">
                    <a16:creationId xmlns:a16="http://schemas.microsoft.com/office/drawing/2014/main" id="{BE46C787-E863-4465-84DA-B04F77015BA7}"/>
                  </a:ext>
                </a:extLst>
              </p:cNvPr>
              <p:cNvSpPr txBox="1">
                <a:spLocks noRot="1" noChangeAspect="1" noMove="1" noResize="1" noEditPoints="1" noAdjustHandles="1" noChangeArrowheads="1" noChangeShapeType="1" noTextEdit="1"/>
              </p:cNvSpPr>
              <p:nvPr/>
            </p:nvSpPr>
            <p:spPr>
              <a:xfrm>
                <a:off x="1005344" y="4259602"/>
                <a:ext cx="8403263" cy="818366"/>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CF1322-3C3F-4064-8080-709F1B5CD408}"/>
                  </a:ext>
                </a:extLst>
              </p:cNvPr>
              <p:cNvSpPr txBox="1"/>
              <p:nvPr/>
            </p:nvSpPr>
            <p:spPr>
              <a:xfrm>
                <a:off x="1005344" y="5217449"/>
                <a:ext cx="9119484" cy="8200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b="0" i="1" smtClean="0">
                              <a:latin typeface="Cambria Math" panose="02040503050406030204" pitchFamily="18" charset="0"/>
                              <a:ea typeface="Cambria Math" panose="02040503050406030204" pitchFamily="18" charset="0"/>
                            </a:rPr>
                          </m:ctrlPr>
                        </m:sSubPr>
                        <m:e>
                          <m:r>
                            <a:rPr lang="ro-RO" b="0" i="1" smtClean="0">
                              <a:latin typeface="Cambria Math" panose="02040503050406030204" pitchFamily="18" charset="0"/>
                              <a:ea typeface="Cambria Math" panose="02040503050406030204" pitchFamily="18" charset="0"/>
                            </a:rPr>
                            <m:t>𝑉</m:t>
                          </m:r>
                        </m:e>
                        <m:sub>
                          <m:r>
                            <a:rPr lang="ro-RO" b="0" i="1" smtClean="0">
                              <a:latin typeface="Cambria Math" panose="02040503050406030204" pitchFamily="18" charset="0"/>
                              <a:ea typeface="Cambria Math" panose="02040503050406030204" pitchFamily="18" charset="0"/>
                            </a:rPr>
                            <m:t>𝑅𝑀𝑆</m:t>
                          </m:r>
                        </m:sub>
                      </m:sSub>
                      <m:r>
                        <a:rPr lang="ro-RO" b="0" i="1" smtClean="0">
                          <a:latin typeface="Cambria Math" panose="02040503050406030204" pitchFamily="18" charset="0"/>
                          <a:ea typeface="Cambria Math" panose="02040503050406030204" pitchFamily="18" charset="0"/>
                        </a:rPr>
                        <m:t>= </m:t>
                      </m:r>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rad>
                        <m:radPr>
                          <m:degHide m:val="on"/>
                          <m:ctrlPr>
                            <a:rPr lang="ro-RO" b="0" i="1" smtClean="0">
                              <a:latin typeface="Cambria Math" panose="02040503050406030204" pitchFamily="18" charset="0"/>
                            </a:rPr>
                          </m:ctrlPr>
                        </m:radPr>
                        <m:deg/>
                        <m:e>
                          <m:f>
                            <m:fPr>
                              <m:ctrlPr>
                                <a:rPr lang="ro-RO" b="0" i="1" smtClean="0">
                                  <a:latin typeface="Cambria Math" panose="02040503050406030204" pitchFamily="18" charset="0"/>
                                </a:rPr>
                              </m:ctrlPr>
                            </m:fPr>
                            <m:num>
                              <m:r>
                                <a:rPr lang="ro-RO" b="0" i="1" smtClean="0">
                                  <a:latin typeface="Cambria Math" panose="02040503050406030204" pitchFamily="18" charset="0"/>
                                </a:rPr>
                                <m:t>1</m:t>
                              </m:r>
                            </m:num>
                            <m:den>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r>
                                <a:rPr lang="ro-RO" b="0" i="1" smtClean="0">
                                  <a:latin typeface="Cambria Math" panose="02040503050406030204" pitchFamily="18" charset="0"/>
                                </a:rPr>
                                <m:t>−</m:t>
                              </m:r>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den>
                          </m:f>
                          <m:sSubSup>
                            <m:sSubSupPr>
                              <m:ctrlPr>
                                <a:rPr lang="ro-RO" b="0" i="1" smtClean="0">
                                  <a:latin typeface="Cambria Math" panose="02040503050406030204" pitchFamily="18" charset="0"/>
                                </a:rPr>
                              </m:ctrlPr>
                            </m:sSubSupPr>
                            <m:e>
                              <m:d>
                                <m:dPr>
                                  <m:begChr m:val="["/>
                                  <m:endChr m:val="]"/>
                                  <m:ctrlPr>
                                    <a:rPr lang="ro-RO" b="0" i="1" smtClean="0">
                                      <a:latin typeface="Cambria Math" panose="02040503050406030204" pitchFamily="18" charset="0"/>
                                    </a:rPr>
                                  </m:ctrlPr>
                                </m:dPr>
                                <m:e>
                                  <m:f>
                                    <m:fPr>
                                      <m:ctrlPr>
                                        <a:rPr lang="ro-RO" b="0" i="1" smtClean="0">
                                          <a:latin typeface="Cambria Math" panose="02040503050406030204" pitchFamily="18" charset="0"/>
                                        </a:rPr>
                                      </m:ctrlPr>
                                    </m:fPr>
                                    <m:num>
                                      <m:r>
                                        <a:rPr lang="ro-RO" b="0" i="1" smtClean="0">
                                          <a:latin typeface="Cambria Math" panose="02040503050406030204" pitchFamily="18" charset="0"/>
                                        </a:rPr>
                                        <m:t>𝑡</m:t>
                                      </m:r>
                                    </m:num>
                                    <m:den>
                                      <m:r>
                                        <a:rPr lang="ro-RO" b="0" i="1" smtClean="0">
                                          <a:latin typeface="Cambria Math" panose="02040503050406030204" pitchFamily="18" charset="0"/>
                                        </a:rPr>
                                        <m:t>2</m:t>
                                      </m:r>
                                    </m:den>
                                  </m:f>
                                  <m:r>
                                    <a:rPr lang="ro-RO" b="0" i="1" smtClean="0">
                                      <a:latin typeface="Cambria Math" panose="02040503050406030204" pitchFamily="18" charset="0"/>
                                    </a:rPr>
                                    <m:t>−</m:t>
                                  </m:r>
                                  <m:f>
                                    <m:fPr>
                                      <m:ctrlPr>
                                        <a:rPr lang="ro-RO" b="0" i="1" smtClean="0">
                                          <a:latin typeface="Cambria Math" panose="02040503050406030204" pitchFamily="18" charset="0"/>
                                        </a:rPr>
                                      </m:ctrlPr>
                                    </m:fPr>
                                    <m:num>
                                      <m:r>
                                        <a:rPr lang="ro-RO" b="0" i="1" smtClean="0">
                                          <a:latin typeface="Cambria Math" panose="02040503050406030204" pitchFamily="18" charset="0"/>
                                        </a:rPr>
                                        <m:t>𝑠𝑖𝑛</m:t>
                                      </m:r>
                                      <m:r>
                                        <a:rPr lang="ro-RO" b="0" i="1" smtClean="0">
                                          <a:latin typeface="Cambria Math" panose="02040503050406030204" pitchFamily="18" charset="0"/>
                                        </a:rPr>
                                        <m:t>2</m:t>
                                      </m:r>
                                      <m:r>
                                        <a:rPr lang="ro-RO" b="0" i="1" smtClean="0">
                                          <a:latin typeface="Cambria Math" panose="02040503050406030204" pitchFamily="18" charset="0"/>
                                          <a:ea typeface="Cambria Math" panose="02040503050406030204" pitchFamily="18" charset="0"/>
                                        </a:rPr>
                                        <m:t>𝜔</m:t>
                                      </m:r>
                                      <m:r>
                                        <a:rPr lang="ro-RO" b="0" i="1" smtClean="0">
                                          <a:latin typeface="Cambria Math" panose="02040503050406030204" pitchFamily="18" charset="0"/>
                                          <a:ea typeface="Cambria Math" panose="02040503050406030204" pitchFamily="18" charset="0"/>
                                        </a:rPr>
                                        <m:t>𝑡</m:t>
                                      </m:r>
                                    </m:num>
                                    <m:den>
                                      <m:r>
                                        <a:rPr lang="ro-RO" b="0" i="1" smtClean="0">
                                          <a:latin typeface="Cambria Math" panose="02040503050406030204" pitchFamily="18" charset="0"/>
                                        </a:rPr>
                                        <m:t>4</m:t>
                                      </m:r>
                                      <m:r>
                                        <a:rPr lang="ro-RO" b="0" i="1" smtClean="0">
                                          <a:latin typeface="Cambria Math" panose="02040503050406030204" pitchFamily="18" charset="0"/>
                                          <a:ea typeface="Cambria Math" panose="02040503050406030204" pitchFamily="18" charset="0"/>
                                        </a:rPr>
                                        <m:t>𝜔</m:t>
                                      </m:r>
                                    </m:den>
                                  </m:f>
                                </m:e>
                              </m:d>
                            </m:e>
                            <m:sub>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sub>
                            <m:sup>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sup>
                          </m:sSubSup>
                        </m:e>
                      </m:rad>
                      <m:r>
                        <a:rPr lang="ro-RO" b="0" i="1" smtClean="0">
                          <a:latin typeface="Cambria Math" panose="02040503050406030204" pitchFamily="18" charset="0"/>
                        </a:rPr>
                        <m:t>=</m:t>
                      </m:r>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rad>
                        <m:radPr>
                          <m:degHide m:val="on"/>
                          <m:ctrlPr>
                            <a:rPr lang="ro-RO" b="0" i="1" smtClean="0">
                              <a:latin typeface="Cambria Math" panose="02040503050406030204" pitchFamily="18" charset="0"/>
                            </a:rPr>
                          </m:ctrlPr>
                        </m:radPr>
                        <m:deg/>
                        <m:e>
                          <m:f>
                            <m:fPr>
                              <m:ctrlPr>
                                <a:rPr lang="ro-RO" b="0" i="1" smtClean="0">
                                  <a:latin typeface="Cambria Math" panose="02040503050406030204" pitchFamily="18" charset="0"/>
                                </a:rPr>
                              </m:ctrlPr>
                            </m:fPr>
                            <m:num>
                              <m:r>
                                <a:rPr lang="ro-RO" b="0" i="1" smtClean="0">
                                  <a:latin typeface="Cambria Math" panose="02040503050406030204" pitchFamily="18" charset="0"/>
                                </a:rPr>
                                <m:t>1</m:t>
                              </m:r>
                            </m:num>
                            <m:den>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r>
                                <a:rPr lang="ro-RO" b="0" i="1" smtClean="0">
                                  <a:latin typeface="Cambria Math" panose="02040503050406030204" pitchFamily="18" charset="0"/>
                                </a:rPr>
                                <m:t>−</m:t>
                              </m:r>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den>
                          </m:f>
                          <m:sSubSup>
                            <m:sSubSupPr>
                              <m:ctrlPr>
                                <a:rPr lang="ro-RO" b="0" i="1" smtClean="0">
                                  <a:latin typeface="Cambria Math" panose="02040503050406030204" pitchFamily="18" charset="0"/>
                                </a:rPr>
                              </m:ctrlPr>
                            </m:sSubSupPr>
                            <m:e>
                              <m:d>
                                <m:dPr>
                                  <m:begChr m:val="["/>
                                  <m:endChr m:val="]"/>
                                  <m:ctrlPr>
                                    <a:rPr lang="ro-RO" b="0" i="1" smtClean="0">
                                      <a:latin typeface="Cambria Math" panose="02040503050406030204" pitchFamily="18" charset="0"/>
                                    </a:rPr>
                                  </m:ctrlPr>
                                </m:dPr>
                                <m:e>
                                  <m:f>
                                    <m:fPr>
                                      <m:ctrlPr>
                                        <a:rPr lang="ro-RO" b="0" i="1" smtClean="0">
                                          <a:latin typeface="Cambria Math" panose="02040503050406030204" pitchFamily="18" charset="0"/>
                                        </a:rPr>
                                      </m:ctrlPr>
                                    </m:fPr>
                                    <m:num>
                                      <m:r>
                                        <a:rPr lang="ro-RO" b="0" i="1" smtClean="0">
                                          <a:latin typeface="Cambria Math" panose="02040503050406030204" pitchFamily="18" charset="0"/>
                                        </a:rPr>
                                        <m:t>𝑡</m:t>
                                      </m:r>
                                    </m:num>
                                    <m:den>
                                      <m:r>
                                        <a:rPr lang="ro-RO" b="0" i="1" smtClean="0">
                                          <a:latin typeface="Cambria Math" panose="02040503050406030204" pitchFamily="18" charset="0"/>
                                        </a:rPr>
                                        <m:t>2</m:t>
                                      </m:r>
                                    </m:den>
                                  </m:f>
                                </m:e>
                              </m:d>
                            </m:e>
                            <m:sub>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sub>
                            <m:sup>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sup>
                          </m:sSubSup>
                        </m:e>
                      </m:rad>
                      <m:r>
                        <a:rPr lang="ro-RO" b="0" i="1" smtClean="0">
                          <a:latin typeface="Cambria Math" panose="02040503050406030204" pitchFamily="18" charset="0"/>
                        </a:rPr>
                        <m:t>=</m:t>
                      </m:r>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rad>
                        <m:radPr>
                          <m:degHide m:val="on"/>
                          <m:ctrlPr>
                            <a:rPr lang="ro-RO" b="0" i="1" smtClean="0">
                              <a:latin typeface="Cambria Math" panose="02040503050406030204" pitchFamily="18" charset="0"/>
                            </a:rPr>
                          </m:ctrlPr>
                        </m:radPr>
                        <m:deg/>
                        <m:e>
                          <m:f>
                            <m:fPr>
                              <m:ctrlPr>
                                <a:rPr lang="ro-RO" b="0" i="1" smtClean="0">
                                  <a:latin typeface="Cambria Math" panose="02040503050406030204" pitchFamily="18" charset="0"/>
                                </a:rPr>
                              </m:ctrlPr>
                            </m:fPr>
                            <m:num>
                              <m:r>
                                <a:rPr lang="ro-RO" b="0" i="1" smtClean="0">
                                  <a:latin typeface="Cambria Math" panose="02040503050406030204" pitchFamily="18" charset="0"/>
                                </a:rPr>
                                <m:t>1</m:t>
                              </m:r>
                            </m:num>
                            <m:den>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r>
                                <a:rPr lang="ro-RO" b="0" i="1" smtClean="0">
                                  <a:latin typeface="Cambria Math" panose="02040503050406030204" pitchFamily="18" charset="0"/>
                                </a:rPr>
                                <m:t>−</m:t>
                              </m:r>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den>
                          </m:f>
                          <m:r>
                            <a:rPr lang="ro-RO" b="0" i="1" smtClean="0">
                              <a:latin typeface="Cambria Math" panose="02040503050406030204" pitchFamily="18" charset="0"/>
                              <a:ea typeface="Cambria Math" panose="02040503050406030204" pitchFamily="18" charset="0"/>
                            </a:rPr>
                            <m:t>∙</m:t>
                          </m:r>
                          <m:f>
                            <m:fPr>
                              <m:ctrlPr>
                                <a:rPr lang="ro-RO" b="0" i="1" smtClean="0">
                                  <a:latin typeface="Cambria Math" panose="02040503050406030204" pitchFamily="18" charset="0"/>
                                </a:rPr>
                              </m:ctrlPr>
                            </m:fPr>
                            <m:num>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2</m:t>
                                  </m:r>
                                </m:sub>
                              </m:sSub>
                              <m:r>
                                <a:rPr lang="ro-RO" b="0" i="1" smtClean="0">
                                  <a:latin typeface="Cambria Math" panose="02040503050406030204" pitchFamily="18" charset="0"/>
                                </a:rPr>
                                <m:t>−</m:t>
                              </m:r>
                              <m:sSub>
                                <m:sSubPr>
                                  <m:ctrlPr>
                                    <a:rPr lang="ro-RO" b="0" i="1" smtClean="0">
                                      <a:latin typeface="Cambria Math" panose="02040503050406030204" pitchFamily="18" charset="0"/>
                                    </a:rPr>
                                  </m:ctrlPr>
                                </m:sSubPr>
                                <m:e>
                                  <m:r>
                                    <a:rPr lang="ro-RO" b="0" i="1" smtClean="0">
                                      <a:latin typeface="Cambria Math" panose="02040503050406030204" pitchFamily="18" charset="0"/>
                                    </a:rPr>
                                    <m:t>𝑇</m:t>
                                  </m:r>
                                </m:e>
                                <m:sub>
                                  <m:r>
                                    <a:rPr lang="ro-RO" b="0" i="1" smtClean="0">
                                      <a:latin typeface="Cambria Math" panose="02040503050406030204" pitchFamily="18" charset="0"/>
                                    </a:rPr>
                                    <m:t>1</m:t>
                                  </m:r>
                                </m:sub>
                              </m:sSub>
                            </m:num>
                            <m:den>
                              <m:r>
                                <a:rPr lang="ro-RO" b="0" i="1" smtClean="0">
                                  <a:latin typeface="Cambria Math" panose="02040503050406030204" pitchFamily="18" charset="0"/>
                                </a:rPr>
                                <m:t>2</m:t>
                              </m:r>
                            </m:den>
                          </m:f>
                        </m:e>
                      </m:rad>
                      <m:r>
                        <a:rPr lang="ro-RO" b="0" i="1" smtClean="0">
                          <a:latin typeface="Cambria Math" panose="02040503050406030204" pitchFamily="18" charset="0"/>
                        </a:rPr>
                        <m:t>=</m:t>
                      </m:r>
                      <m:f>
                        <m:fPr>
                          <m:ctrlPr>
                            <a:rPr lang="ro-RO" b="0" i="1" smtClean="0">
                              <a:latin typeface="Cambria Math" panose="02040503050406030204" pitchFamily="18" charset="0"/>
                            </a:rPr>
                          </m:ctrlPr>
                        </m:fPr>
                        <m:num>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num>
                        <m:den>
                          <m:rad>
                            <m:radPr>
                              <m:degHide m:val="on"/>
                              <m:ctrlPr>
                                <a:rPr lang="ro-RO" b="0" i="1" smtClean="0">
                                  <a:latin typeface="Cambria Math" panose="02040503050406030204" pitchFamily="18" charset="0"/>
                                </a:rPr>
                              </m:ctrlPr>
                            </m:radPr>
                            <m:deg/>
                            <m:e>
                              <m:r>
                                <a:rPr lang="ro-RO" b="0" i="1" smtClean="0">
                                  <a:latin typeface="Cambria Math" panose="02040503050406030204" pitchFamily="18" charset="0"/>
                                </a:rPr>
                                <m:t>2</m:t>
                              </m:r>
                            </m:e>
                          </m:rad>
                        </m:den>
                      </m:f>
                      <m:r>
                        <a:rPr lang="ro-RO" b="0" i="1" smtClean="0">
                          <a:latin typeface="Cambria Math" panose="02040503050406030204" pitchFamily="18" charset="0"/>
                        </a:rPr>
                        <m:t>=0.707</m:t>
                      </m:r>
                      <m:acc>
                        <m:accPr>
                          <m:chr m:val="̂"/>
                          <m:ctrlPr>
                            <a:rPr lang="ro-RO" b="0" i="1" smtClean="0">
                              <a:latin typeface="Cambria Math" panose="02040503050406030204" pitchFamily="18" charset="0"/>
                            </a:rPr>
                          </m:ctrlPr>
                        </m:accPr>
                        <m:e>
                          <m:r>
                            <a:rPr lang="ro-RO" b="0" i="1" smtClean="0">
                              <a:latin typeface="Cambria Math" panose="02040503050406030204" pitchFamily="18" charset="0"/>
                            </a:rPr>
                            <m:t>𝑉</m:t>
                          </m:r>
                        </m:e>
                      </m:acc>
                    </m:oMath>
                  </m:oMathPara>
                </a14:m>
                <a:endParaRPr lang="ro-RO"/>
              </a:p>
            </p:txBody>
          </p:sp>
        </mc:Choice>
        <mc:Fallback xmlns="">
          <p:sp>
            <p:nvSpPr>
              <p:cNvPr id="12" name="TextBox 11">
                <a:extLst>
                  <a:ext uri="{FF2B5EF4-FFF2-40B4-BE49-F238E27FC236}">
                    <a16:creationId xmlns:a16="http://schemas.microsoft.com/office/drawing/2014/main" id="{55CF1322-3C3F-4064-8080-709F1B5CD408}"/>
                  </a:ext>
                </a:extLst>
              </p:cNvPr>
              <p:cNvSpPr txBox="1">
                <a:spLocks noRot="1" noChangeAspect="1" noMove="1" noResize="1" noEditPoints="1" noAdjustHandles="1" noChangeArrowheads="1" noChangeShapeType="1" noTextEdit="1"/>
              </p:cNvSpPr>
              <p:nvPr/>
            </p:nvSpPr>
            <p:spPr>
              <a:xfrm>
                <a:off x="1005344" y="5217449"/>
                <a:ext cx="9119484" cy="820033"/>
              </a:xfrm>
              <a:prstGeom prst="rect">
                <a:avLst/>
              </a:prstGeom>
              <a:blipFill>
                <a:blip r:embed="rId4"/>
                <a:stretch>
                  <a:fillRect b="-1493"/>
                </a:stretch>
              </a:blipFill>
            </p:spPr>
            <p:txBody>
              <a:bodyPr/>
              <a:lstStyle/>
              <a:p>
                <a:r>
                  <a:rPr lang="ro-RO">
                    <a:noFill/>
                  </a:rPr>
                  <a:t> </a:t>
                </a:r>
              </a:p>
            </p:txBody>
          </p:sp>
        </mc:Fallback>
      </mc:AlternateContent>
    </p:spTree>
    <p:extLst>
      <p:ext uri="{BB962C8B-B14F-4D97-AF65-F5344CB8AC3E}">
        <p14:creationId xmlns:p14="http://schemas.microsoft.com/office/powerpoint/2010/main" val="275549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defRPr/>
            </a:pPr>
            <a:r>
              <a:rPr lang="ro-RO" b="1">
                <a:latin typeface="+mn-lt"/>
              </a:rPr>
              <a:t>1. </a:t>
            </a:r>
            <a:r>
              <a:rPr lang="en-US" b="1">
                <a:latin typeface="+mn-lt"/>
              </a:rPr>
              <a:t>Diode</a:t>
            </a:r>
            <a:r>
              <a:rPr lang="ro-RO" b="1">
                <a:latin typeface="+mn-lt"/>
              </a:rPr>
              <a:t> redresoare</a:t>
            </a:r>
            <a:endParaRPr lang="en-US" b="1">
              <a:latin typeface="+mn-lt"/>
            </a:endParaRPr>
          </a:p>
        </p:txBody>
      </p:sp>
      <p:sp>
        <p:nvSpPr>
          <p:cNvPr id="9219" name="Content Placeholder 2"/>
          <p:cNvSpPr>
            <a:spLocks noGrp="1"/>
          </p:cNvSpPr>
          <p:nvPr>
            <p:ph idx="1"/>
          </p:nvPr>
        </p:nvSpPr>
        <p:spPr/>
        <p:txBody>
          <a:bodyPr>
            <a:normAutofit/>
          </a:bodyPr>
          <a:lstStyle/>
          <a:p>
            <a:pPr marL="365760" indent="-256032">
              <a:buNone/>
              <a:defRPr/>
            </a:pPr>
            <a:r>
              <a:rPr lang="en-US" b="1"/>
              <a:t>Pun</a:t>
            </a:r>
            <a:r>
              <a:rPr lang="ro-RO" b="1"/>
              <a:t>ți redresoare:</a:t>
            </a:r>
            <a:r>
              <a:rPr lang="ro-RO"/>
              <a:t> </a:t>
            </a:r>
            <a:r>
              <a:rPr lang="ro-RO" sz="2400"/>
              <a:t>aranjament de 4 (6) diode care asigură aceeaşi polaritate a tensiunii de ieşire, indiferent de polaritatea tensiunii de intrare.</a:t>
            </a:r>
            <a:endParaRPr lang="ro-RO"/>
          </a:p>
          <a:p>
            <a:pPr marL="365760" indent="-256032">
              <a:buFont typeface="Wingdings 3"/>
              <a:buChar char=""/>
              <a:defRPr/>
            </a:pPr>
            <a:r>
              <a:rPr lang="ro-RO"/>
              <a:t>Pot fi:</a:t>
            </a:r>
          </a:p>
          <a:p>
            <a:pPr marL="621792" lvl="1">
              <a:spcBef>
                <a:spcPts val="324"/>
              </a:spcBef>
              <a:buFont typeface="Verdana"/>
              <a:buChar char="◦"/>
              <a:defRPr/>
            </a:pPr>
            <a:r>
              <a:rPr lang="ro-RO"/>
              <a:t>monofazate</a:t>
            </a:r>
          </a:p>
          <a:p>
            <a:pPr marL="621792" lvl="1">
              <a:spcBef>
                <a:spcPts val="324"/>
              </a:spcBef>
              <a:buFont typeface="Verdana"/>
              <a:buChar char="◦"/>
              <a:defRPr/>
            </a:pPr>
            <a:endParaRPr lang="ro-RO"/>
          </a:p>
          <a:p>
            <a:pPr marL="621792" lvl="1">
              <a:spcBef>
                <a:spcPts val="324"/>
              </a:spcBef>
              <a:buFont typeface="Verdana"/>
              <a:buChar char="◦"/>
              <a:defRPr/>
            </a:pPr>
            <a:endParaRPr lang="ro-RO"/>
          </a:p>
          <a:p>
            <a:pPr marL="621792" lvl="1">
              <a:spcBef>
                <a:spcPts val="324"/>
              </a:spcBef>
              <a:buFont typeface="Verdana"/>
              <a:buChar char="◦"/>
              <a:defRPr/>
            </a:pPr>
            <a:endParaRPr lang="ro-RO"/>
          </a:p>
          <a:p>
            <a:pPr marL="621792" lvl="1">
              <a:spcBef>
                <a:spcPts val="324"/>
              </a:spcBef>
              <a:buFont typeface="Verdana"/>
              <a:buChar char="◦"/>
              <a:defRPr/>
            </a:pPr>
            <a:r>
              <a:rPr lang="ro-RO"/>
              <a:t>trifazate</a:t>
            </a:r>
          </a:p>
        </p:txBody>
      </p:sp>
      <p:sp>
        <p:nvSpPr>
          <p:cNvPr id="1741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B1610F4-3D81-4A05-B84A-25CA123ECD28}" type="datetime1">
              <a:rPr lang="en-US" smtClean="0"/>
              <a:t>10/23/2020</a:t>
            </a:fld>
            <a:endParaRPr lang="en-US"/>
          </a:p>
        </p:txBody>
      </p:sp>
      <p:sp>
        <p:nvSpPr>
          <p:cNvPr id="1741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741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DF8861B-1219-4638-B516-9853AE5B5145}" type="slidenum">
              <a:rPr lang="en-US" smtClean="0"/>
              <a:pPr>
                <a:defRPr/>
              </a:pPr>
              <a:t>11</a:t>
            </a:fld>
            <a:endParaRPr lang="en-US"/>
          </a:p>
        </p:txBody>
      </p:sp>
      <p:pic>
        <p:nvPicPr>
          <p:cNvPr id="17415" name="Picture 4"/>
          <p:cNvPicPr>
            <a:picLocks noChangeAspect="1" noChangeArrowheads="1"/>
          </p:cNvPicPr>
          <p:nvPr/>
        </p:nvPicPr>
        <p:blipFill>
          <a:blip r:embed="rId2"/>
          <a:srcRect/>
          <a:stretch>
            <a:fillRect/>
          </a:stretch>
        </p:blipFill>
        <p:spPr bwMode="auto">
          <a:xfrm>
            <a:off x="5219700" y="4378325"/>
            <a:ext cx="1752600" cy="1752600"/>
          </a:xfrm>
          <a:prstGeom prst="rect">
            <a:avLst/>
          </a:prstGeom>
          <a:noFill/>
          <a:ln w="9525">
            <a:noFill/>
            <a:miter lim="800000"/>
            <a:headEnd/>
            <a:tailEnd/>
          </a:ln>
        </p:spPr>
      </p:pic>
      <p:pic>
        <p:nvPicPr>
          <p:cNvPr id="17416" name="Picture 8"/>
          <p:cNvPicPr>
            <a:picLocks noChangeAspect="1" noChangeArrowheads="1"/>
          </p:cNvPicPr>
          <p:nvPr/>
        </p:nvPicPr>
        <p:blipFill>
          <a:blip r:embed="rId3"/>
          <a:srcRect/>
          <a:stretch>
            <a:fillRect/>
          </a:stretch>
        </p:blipFill>
        <p:spPr bwMode="auto">
          <a:xfrm>
            <a:off x="5343525" y="2825750"/>
            <a:ext cx="1581150" cy="1373188"/>
          </a:xfrm>
          <a:prstGeom prst="rect">
            <a:avLst/>
          </a:prstGeom>
          <a:noFill/>
          <a:ln w="9525">
            <a:noFill/>
            <a:miter lim="800000"/>
            <a:headEnd/>
            <a:tailEnd/>
          </a:ln>
        </p:spPr>
      </p:pic>
    </p:spTree>
    <p:extLst>
      <p:ext uri="{BB962C8B-B14F-4D97-AF65-F5344CB8AC3E}">
        <p14:creationId xmlns:p14="http://schemas.microsoft.com/office/powerpoint/2010/main" val="150698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defRPr/>
            </a:pPr>
            <a:r>
              <a:rPr lang="ro-RO" b="1">
                <a:latin typeface="+mn-lt"/>
              </a:rPr>
              <a:t>1. </a:t>
            </a:r>
            <a:r>
              <a:rPr lang="en-US" b="1">
                <a:latin typeface="+mn-lt"/>
              </a:rPr>
              <a:t>Diode</a:t>
            </a:r>
            <a:r>
              <a:rPr lang="ro-RO" b="1">
                <a:latin typeface="+mn-lt"/>
              </a:rPr>
              <a:t> redresoare</a:t>
            </a:r>
            <a:endParaRPr lang="en-US" b="1">
              <a:latin typeface="+mn-lt"/>
            </a:endParaRPr>
          </a:p>
        </p:txBody>
      </p:sp>
      <p:sp>
        <p:nvSpPr>
          <p:cNvPr id="18434" name="Content Placeholder 2"/>
          <p:cNvSpPr>
            <a:spLocks noGrp="1"/>
          </p:cNvSpPr>
          <p:nvPr>
            <p:ph idx="1"/>
          </p:nvPr>
        </p:nvSpPr>
        <p:spPr/>
        <p:txBody>
          <a:bodyPr/>
          <a:lstStyle/>
          <a:p>
            <a:pPr eaLnBrk="1" hangingPunct="1"/>
            <a:r>
              <a:rPr lang="en-US"/>
              <a:t>Exemple de pun</a:t>
            </a:r>
            <a:r>
              <a:rPr lang="ro-RO"/>
              <a:t>ți</a:t>
            </a:r>
            <a:r>
              <a:rPr lang="en-US"/>
              <a:t> monofa</a:t>
            </a:r>
            <a:r>
              <a:rPr lang="ro-RO"/>
              <a:t>zate</a:t>
            </a:r>
          </a:p>
          <a:p>
            <a:pPr eaLnBrk="1" hangingPunct="1"/>
            <a:endParaRPr lang="ro-RO"/>
          </a:p>
          <a:p>
            <a:pPr eaLnBrk="1" hangingPunct="1"/>
            <a:endParaRPr lang="ro-RO"/>
          </a:p>
          <a:p>
            <a:pPr eaLnBrk="1" hangingPunct="1"/>
            <a:endParaRPr lang="ro-RO"/>
          </a:p>
          <a:p>
            <a:pPr eaLnBrk="1" hangingPunct="1"/>
            <a:endParaRPr lang="ro-RO"/>
          </a:p>
          <a:p>
            <a:pPr eaLnBrk="1" hangingPunct="1"/>
            <a:endParaRPr lang="ro-RO"/>
          </a:p>
          <a:p>
            <a:pPr eaLnBrk="1" hangingPunct="1"/>
            <a:r>
              <a:rPr lang="ro-RO"/>
              <a:t>Punte trifazată (de la alternatorul auto)</a:t>
            </a:r>
            <a:endParaRPr lang="en-US"/>
          </a:p>
        </p:txBody>
      </p:sp>
      <p:sp>
        <p:nvSpPr>
          <p:cNvPr id="1843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D36B6AB-D9AF-4B2C-B022-BF03F5207D35}" type="datetime1">
              <a:rPr lang="en-US" smtClean="0"/>
              <a:t>10/23/2020</a:t>
            </a:fld>
            <a:endParaRPr lang="en-US"/>
          </a:p>
        </p:txBody>
      </p:sp>
      <p:sp>
        <p:nvSpPr>
          <p:cNvPr id="1843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843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2B9F1EB-6E75-47C5-8E25-1040E83E2894}" type="slidenum">
              <a:rPr lang="en-US" smtClean="0"/>
              <a:pPr>
                <a:defRPr/>
              </a:pPr>
              <a:t>12</a:t>
            </a:fld>
            <a:endParaRPr lang="en-US"/>
          </a:p>
        </p:txBody>
      </p:sp>
      <p:pic>
        <p:nvPicPr>
          <p:cNvPr id="18439" name="Picture 2"/>
          <p:cNvPicPr>
            <a:picLocks noChangeAspect="1" noChangeArrowheads="1"/>
          </p:cNvPicPr>
          <p:nvPr/>
        </p:nvPicPr>
        <p:blipFill>
          <a:blip r:embed="rId2"/>
          <a:srcRect/>
          <a:stretch>
            <a:fillRect/>
          </a:stretch>
        </p:blipFill>
        <p:spPr bwMode="auto">
          <a:xfrm>
            <a:off x="1179871" y="2650331"/>
            <a:ext cx="1524000" cy="1557338"/>
          </a:xfrm>
          <a:prstGeom prst="rect">
            <a:avLst/>
          </a:prstGeom>
          <a:noFill/>
          <a:ln w="9525">
            <a:noFill/>
            <a:miter lim="800000"/>
            <a:headEnd/>
            <a:tailEnd/>
          </a:ln>
        </p:spPr>
      </p:pic>
      <p:pic>
        <p:nvPicPr>
          <p:cNvPr id="18440" name="Picture 7"/>
          <p:cNvPicPr>
            <a:picLocks noChangeAspect="1" noChangeArrowheads="1"/>
          </p:cNvPicPr>
          <p:nvPr/>
        </p:nvPicPr>
        <p:blipFill>
          <a:blip r:embed="rId3"/>
          <a:srcRect/>
          <a:stretch>
            <a:fillRect/>
          </a:stretch>
        </p:blipFill>
        <p:spPr bwMode="auto">
          <a:xfrm>
            <a:off x="3542506" y="2932906"/>
            <a:ext cx="992188" cy="992188"/>
          </a:xfrm>
          <a:prstGeom prst="rect">
            <a:avLst/>
          </a:prstGeom>
          <a:noFill/>
          <a:ln w="9525">
            <a:noFill/>
            <a:miter lim="800000"/>
            <a:headEnd/>
            <a:tailEnd/>
          </a:ln>
        </p:spPr>
      </p:pic>
      <p:pic>
        <p:nvPicPr>
          <p:cNvPr id="18441" name="Picture 8"/>
          <p:cNvPicPr>
            <a:picLocks noChangeAspect="1" noChangeArrowheads="1"/>
          </p:cNvPicPr>
          <p:nvPr/>
        </p:nvPicPr>
        <p:blipFill>
          <a:blip r:embed="rId4"/>
          <a:srcRect/>
          <a:stretch>
            <a:fillRect/>
          </a:stretch>
        </p:blipFill>
        <p:spPr bwMode="auto">
          <a:xfrm>
            <a:off x="5422503" y="2505740"/>
            <a:ext cx="1462088" cy="1849437"/>
          </a:xfrm>
          <a:prstGeom prst="rect">
            <a:avLst/>
          </a:prstGeom>
          <a:noFill/>
          <a:ln w="9525">
            <a:noFill/>
            <a:miter lim="800000"/>
            <a:headEnd/>
            <a:tailEnd/>
          </a:ln>
        </p:spPr>
      </p:pic>
      <p:pic>
        <p:nvPicPr>
          <p:cNvPr id="18442" name="Picture 9"/>
          <p:cNvPicPr>
            <a:picLocks noChangeAspect="1" noChangeArrowheads="1"/>
          </p:cNvPicPr>
          <p:nvPr/>
        </p:nvPicPr>
        <p:blipFill>
          <a:blip r:embed="rId5"/>
          <a:srcRect/>
          <a:stretch>
            <a:fillRect/>
          </a:stretch>
        </p:blipFill>
        <p:spPr bwMode="auto">
          <a:xfrm>
            <a:off x="7772400" y="2459037"/>
            <a:ext cx="2222500" cy="16764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807B47D5-4758-47EF-BAAE-355A661CAB8E}"/>
              </a:ext>
            </a:extLst>
          </p:cNvPr>
          <p:cNvPicPr>
            <a:picLocks noChangeAspect="1"/>
          </p:cNvPicPr>
          <p:nvPr/>
        </p:nvPicPr>
        <p:blipFill>
          <a:blip r:embed="rId6"/>
          <a:stretch>
            <a:fillRect/>
          </a:stretch>
        </p:blipFill>
        <p:spPr>
          <a:xfrm>
            <a:off x="7660481" y="4481777"/>
            <a:ext cx="2321719" cy="1874573"/>
          </a:xfrm>
          <a:prstGeom prst="rect">
            <a:avLst/>
          </a:prstGeom>
        </p:spPr>
      </p:pic>
    </p:spTree>
    <p:extLst>
      <p:ext uri="{BB962C8B-B14F-4D97-AF65-F5344CB8AC3E}">
        <p14:creationId xmlns:p14="http://schemas.microsoft.com/office/powerpoint/2010/main" val="118650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defRPr/>
            </a:pPr>
            <a:r>
              <a:rPr lang="ro-RO" b="1">
                <a:latin typeface="+mn-lt"/>
              </a:rPr>
              <a:t>1. </a:t>
            </a:r>
            <a:r>
              <a:rPr lang="en-US" b="1">
                <a:latin typeface="+mn-lt"/>
              </a:rPr>
              <a:t>Diode</a:t>
            </a:r>
            <a:r>
              <a:rPr lang="ro-RO" b="1">
                <a:latin typeface="+mn-lt"/>
              </a:rPr>
              <a:t> redresoare</a:t>
            </a:r>
            <a:br>
              <a:rPr lang="ro-RO" sz="3600" b="1">
                <a:latin typeface="+mn-lt"/>
              </a:rPr>
            </a:br>
            <a:r>
              <a:rPr lang="ro-RO" sz="2800" b="1">
                <a:latin typeface="+mn-lt"/>
              </a:rPr>
              <a:t>Aplicații</a:t>
            </a:r>
            <a:endParaRPr lang="en-US" sz="3200" b="1">
              <a:latin typeface="+mn-lt"/>
            </a:endParaRPr>
          </a:p>
        </p:txBody>
      </p:sp>
      <p:sp>
        <p:nvSpPr>
          <p:cNvPr id="19458" name="Content Placeholder 2"/>
          <p:cNvSpPr>
            <a:spLocks noGrp="1"/>
          </p:cNvSpPr>
          <p:nvPr>
            <p:ph idx="1"/>
          </p:nvPr>
        </p:nvSpPr>
        <p:spPr/>
        <p:txBody>
          <a:bodyPr>
            <a:normAutofit fontScale="40000" lnSpcReduction="20000"/>
          </a:bodyPr>
          <a:lstStyle/>
          <a:p>
            <a:pPr marL="0" indent="0">
              <a:buNone/>
            </a:pPr>
            <a:r>
              <a:rPr lang="ro-RO" sz="7000" b="1">
                <a:solidFill>
                  <a:srgbClr val="0070C0"/>
                </a:solidFill>
              </a:rPr>
              <a:t>Alimentatoare de c.c. </a:t>
            </a:r>
            <a:r>
              <a:rPr lang="ro-RO" sz="7000"/>
              <a:t>Pot fi:</a:t>
            </a:r>
          </a:p>
          <a:p>
            <a:pPr lvl="1"/>
            <a:r>
              <a:rPr lang="ro-RO" sz="6200"/>
              <a:t>liniare sau</a:t>
            </a:r>
          </a:p>
          <a:p>
            <a:pPr lvl="1"/>
            <a:r>
              <a:rPr lang="ro-RO" sz="6200"/>
              <a:t>în comutație</a:t>
            </a:r>
            <a:endParaRPr lang="ro-RO" sz="4500"/>
          </a:p>
          <a:p>
            <a:pPr marL="0" indent="0">
              <a:buNone/>
            </a:pPr>
            <a:r>
              <a:rPr lang="ro-RO" sz="7000" b="1">
                <a:solidFill>
                  <a:srgbClr val="0070C0"/>
                </a:solidFill>
              </a:rPr>
              <a:t>Schema bloc a unui alimentator de c.c. liniar</a:t>
            </a:r>
          </a:p>
          <a:p>
            <a:pPr marL="0" indent="0">
              <a:buNone/>
            </a:pPr>
            <a:endParaRPr lang="ro-RO" sz="4500"/>
          </a:p>
          <a:p>
            <a:pPr marL="0" indent="0">
              <a:buNone/>
            </a:pPr>
            <a:endParaRPr lang="ro-RO" sz="4500"/>
          </a:p>
          <a:p>
            <a:pPr marL="0" indent="0">
              <a:buNone/>
            </a:pPr>
            <a:endParaRPr lang="ro-RO" sz="4500"/>
          </a:p>
          <a:p>
            <a:pPr marL="0" indent="0">
              <a:buNone/>
            </a:pPr>
            <a:endParaRPr lang="ro-RO" sz="4000"/>
          </a:p>
          <a:p>
            <a:pPr marL="457200" lvl="1" indent="0">
              <a:buNone/>
            </a:pPr>
            <a:r>
              <a:rPr lang="ro-RO" sz="5500"/>
              <a:t>unde</a:t>
            </a:r>
          </a:p>
          <a:p>
            <a:pPr marL="457200" lvl="1" indent="0">
              <a:buNone/>
            </a:pPr>
            <a:r>
              <a:rPr lang="ro-RO" sz="5500" b="1"/>
              <a:t>T</a:t>
            </a:r>
            <a:r>
              <a:rPr lang="ro-RO" sz="5500"/>
              <a:t> = transformator</a:t>
            </a:r>
          </a:p>
          <a:p>
            <a:pPr marL="457200" lvl="1" indent="0">
              <a:buNone/>
            </a:pPr>
            <a:r>
              <a:rPr lang="ro-RO" sz="5500" b="1"/>
              <a:t>R</a:t>
            </a:r>
            <a:r>
              <a:rPr lang="ro-RO" sz="5500"/>
              <a:t> = redresor</a:t>
            </a:r>
          </a:p>
          <a:p>
            <a:pPr marL="457200" lvl="1" indent="0">
              <a:buNone/>
            </a:pPr>
            <a:r>
              <a:rPr lang="ro-RO" sz="5500" b="1"/>
              <a:t>F</a:t>
            </a:r>
            <a:r>
              <a:rPr lang="ro-RO" sz="5500"/>
              <a:t> = filtru</a:t>
            </a:r>
          </a:p>
          <a:p>
            <a:pPr marL="457200" lvl="1" indent="0">
              <a:buNone/>
            </a:pPr>
            <a:r>
              <a:rPr lang="ro-RO" sz="5500" b="1"/>
              <a:t>S</a:t>
            </a:r>
            <a:r>
              <a:rPr lang="ro-RO" sz="5500"/>
              <a:t> = stabilizator</a:t>
            </a:r>
            <a:endParaRPr lang="ro-RO" sz="2800"/>
          </a:p>
        </p:txBody>
      </p:sp>
      <p:sp>
        <p:nvSpPr>
          <p:cNvPr id="1945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B714773-7FE0-48F5-87DE-D173AE0655B6}" type="datetime1">
              <a:rPr lang="en-US" smtClean="0"/>
              <a:t>10/23/2020</a:t>
            </a:fld>
            <a:endParaRPr lang="en-US"/>
          </a:p>
        </p:txBody>
      </p:sp>
      <p:sp>
        <p:nvSpPr>
          <p:cNvPr id="1946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946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3F5C867-F45E-4D5A-AF3F-F930194912F4}" type="slidenum">
              <a:rPr lang="en-US" smtClean="0"/>
              <a:pPr>
                <a:defRPr/>
              </a:pPr>
              <a:t>13</a:t>
            </a:fld>
            <a:endParaRPr lang="en-US"/>
          </a:p>
        </p:txBody>
      </p:sp>
      <p:pic>
        <p:nvPicPr>
          <p:cNvPr id="3" name="Picture 2">
            <a:extLst>
              <a:ext uri="{FF2B5EF4-FFF2-40B4-BE49-F238E27FC236}">
                <a16:creationId xmlns:a16="http://schemas.microsoft.com/office/drawing/2014/main" id="{6B1C232A-D8B6-4A73-9F56-0E859D043759}"/>
              </a:ext>
            </a:extLst>
          </p:cNvPr>
          <p:cNvPicPr>
            <a:picLocks noChangeAspect="1"/>
          </p:cNvPicPr>
          <p:nvPr/>
        </p:nvPicPr>
        <p:blipFill>
          <a:blip r:embed="rId2"/>
          <a:stretch>
            <a:fillRect/>
          </a:stretch>
        </p:blipFill>
        <p:spPr>
          <a:xfrm>
            <a:off x="1652588" y="3419476"/>
            <a:ext cx="8886825" cy="1076325"/>
          </a:xfrm>
          <a:prstGeom prst="rect">
            <a:avLst/>
          </a:prstGeom>
        </p:spPr>
      </p:pic>
    </p:spTree>
    <p:extLst>
      <p:ext uri="{BB962C8B-B14F-4D97-AF65-F5344CB8AC3E}">
        <p14:creationId xmlns:p14="http://schemas.microsoft.com/office/powerpoint/2010/main" val="145794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pPr marL="0" indent="0">
              <a:buNone/>
            </a:pPr>
            <a:r>
              <a:rPr lang="ro-RO" b="1">
                <a:solidFill>
                  <a:srgbClr val="0070C0"/>
                </a:solidFill>
              </a:rPr>
              <a:t>Alimentatorul de c.c. liniar</a:t>
            </a:r>
          </a:p>
          <a:p>
            <a:r>
              <a:rPr lang="ro-RO">
                <a:solidFill>
                  <a:srgbClr val="0070C0"/>
                </a:solidFill>
              </a:rPr>
              <a:t>Transformatorul</a:t>
            </a:r>
            <a:r>
              <a:rPr lang="ro-RO"/>
              <a:t> îndeplineşte două roluri:</a:t>
            </a:r>
            <a:endParaRPr lang="en-US"/>
          </a:p>
          <a:p>
            <a:pPr marL="731520" lvl="1" indent="-457200">
              <a:buFont typeface="+mj-lt"/>
              <a:buAutoNum type="arabicPeriod"/>
            </a:pPr>
            <a:r>
              <a:rPr lang="ro-RO"/>
              <a:t>separă galvanic circuitul electronic de rețeaua de alimentare în c.a.;</a:t>
            </a:r>
            <a:endParaRPr lang="en-US"/>
          </a:p>
          <a:p>
            <a:pPr marL="731520" lvl="1" indent="-457200">
              <a:buFont typeface="+mj-lt"/>
              <a:buAutoNum type="arabicPeriod"/>
            </a:pPr>
            <a:r>
              <a:rPr lang="ro-RO"/>
              <a:t>modifică tensiunea rețelei la valoarea necesară pentru a obține o anumită tensiune continuă (după R, F şi S).</a:t>
            </a:r>
            <a:endParaRPr lang="en-US"/>
          </a:p>
          <a:p>
            <a:endParaRPr lang="ro-RO" b="1"/>
          </a:p>
          <a:p>
            <a:r>
              <a:rPr lang="ro-RO">
                <a:solidFill>
                  <a:srgbClr val="0070C0"/>
                </a:solidFill>
              </a:rPr>
              <a:t>Redresorul</a:t>
            </a:r>
            <a:r>
              <a:rPr lang="ro-RO"/>
              <a:t> conține cel puțin un element cu conducție unilaterală şi transformă tensiunea alternativă într-o formă de undă cu componentă continuă diferită de zero. Pe lângă componenta continuă, la ieşirea redresorului se obține şi o componentă variabilă numită </a:t>
            </a:r>
            <a:r>
              <a:rPr lang="ro-RO" i="1"/>
              <a:t>ondulație</a:t>
            </a:r>
            <a:r>
              <a:rPr lang="ro-RO"/>
              <a:t>.</a:t>
            </a:r>
            <a:endParaRPr lang="en-US"/>
          </a:p>
        </p:txBody>
      </p:sp>
      <p:sp>
        <p:nvSpPr>
          <p:cNvPr id="4" name="Date Placeholder 3"/>
          <p:cNvSpPr>
            <a:spLocks noGrp="1"/>
          </p:cNvSpPr>
          <p:nvPr>
            <p:ph type="dt" sz="half" idx="10"/>
          </p:nvPr>
        </p:nvSpPr>
        <p:spPr/>
        <p:txBody>
          <a:bodyPr/>
          <a:lstStyle/>
          <a:p>
            <a:fld id="{57A503DC-07A5-4274-A2A2-EB72827EFF37}"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14</a:t>
            </a:fld>
            <a:endParaRPr lang="en-US"/>
          </a:p>
        </p:txBody>
      </p:sp>
      <p:pic>
        <p:nvPicPr>
          <p:cNvPr id="9" name="Picture 8">
            <a:extLst>
              <a:ext uri="{FF2B5EF4-FFF2-40B4-BE49-F238E27FC236}">
                <a16:creationId xmlns:a16="http://schemas.microsoft.com/office/drawing/2014/main" id="{C4A2DA1B-D25F-4982-A89F-9EAA5035E4E7}"/>
              </a:ext>
            </a:extLst>
          </p:cNvPr>
          <p:cNvPicPr>
            <a:picLocks noChangeAspect="1"/>
          </p:cNvPicPr>
          <p:nvPr/>
        </p:nvPicPr>
        <p:blipFill>
          <a:blip r:embed="rId2"/>
          <a:stretch>
            <a:fillRect/>
          </a:stretch>
        </p:blipFill>
        <p:spPr>
          <a:xfrm>
            <a:off x="6148387" y="712680"/>
            <a:ext cx="5205413" cy="630452"/>
          </a:xfrm>
          <a:prstGeom prst="rect">
            <a:avLst/>
          </a:prstGeom>
        </p:spPr>
      </p:pic>
    </p:spTree>
    <p:extLst>
      <p:ext uri="{BB962C8B-B14F-4D97-AF65-F5344CB8AC3E}">
        <p14:creationId xmlns:p14="http://schemas.microsoft.com/office/powerpoint/2010/main" val="209424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ro-RO" b="1">
                <a:solidFill>
                  <a:srgbClr val="0070C0"/>
                </a:solidFill>
              </a:rPr>
              <a:t>Alimentatorul de c.c. liniar</a:t>
            </a:r>
          </a:p>
          <a:p>
            <a:r>
              <a:rPr lang="ro-RO">
                <a:solidFill>
                  <a:srgbClr val="0070C0"/>
                </a:solidFill>
              </a:rPr>
              <a:t>Filtrul </a:t>
            </a:r>
            <a:r>
              <a:rPr lang="ro-RO"/>
              <a:t>are rolul de a atenua ondulațiile tensiunii redresate. Tensiunea de la ieşirea filtrului, numită tensiune nestabilizată, este </a:t>
            </a:r>
            <a:r>
              <a:rPr lang="ro-RO" i="1"/>
              <a:t>dependentă</a:t>
            </a:r>
            <a:r>
              <a:rPr lang="ro-RO"/>
              <a:t> de tensiunea rețelei, de sarcină şi de temperatură.</a:t>
            </a:r>
            <a:endParaRPr lang="en-US"/>
          </a:p>
          <a:p>
            <a:endParaRPr lang="ro-RO" b="1"/>
          </a:p>
          <a:p>
            <a:r>
              <a:rPr lang="ro-RO">
                <a:solidFill>
                  <a:srgbClr val="0070C0"/>
                </a:solidFill>
              </a:rPr>
              <a:t>Stabilizatorul</a:t>
            </a:r>
            <a:r>
              <a:rPr lang="ro-RO"/>
              <a:t> are rolul de a face ca tensiunea de la ieşirea sa să fie </a:t>
            </a:r>
            <a:r>
              <a:rPr lang="ro-RO" i="1"/>
              <a:t>independentă</a:t>
            </a:r>
            <a:r>
              <a:rPr lang="ro-RO"/>
              <a:t> de tensiunea rețelei, de sarcină şi de temperatură.</a:t>
            </a:r>
            <a:endParaRPr lang="en-US"/>
          </a:p>
        </p:txBody>
      </p:sp>
      <p:sp>
        <p:nvSpPr>
          <p:cNvPr id="4" name="Date Placeholder 3"/>
          <p:cNvSpPr>
            <a:spLocks noGrp="1"/>
          </p:cNvSpPr>
          <p:nvPr>
            <p:ph type="dt" sz="half" idx="10"/>
          </p:nvPr>
        </p:nvSpPr>
        <p:spPr/>
        <p:txBody>
          <a:bodyPr/>
          <a:lstStyle/>
          <a:p>
            <a:fld id="{C994E173-F45D-4E0C-8961-530C7656240F}"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15</a:t>
            </a:fld>
            <a:endParaRPr lang="en-US"/>
          </a:p>
        </p:txBody>
      </p:sp>
      <p:pic>
        <p:nvPicPr>
          <p:cNvPr id="8" name="Picture 7">
            <a:extLst>
              <a:ext uri="{FF2B5EF4-FFF2-40B4-BE49-F238E27FC236}">
                <a16:creationId xmlns:a16="http://schemas.microsoft.com/office/drawing/2014/main" id="{B3E1954D-9748-47E7-B55A-78ABFEEF4D32}"/>
              </a:ext>
            </a:extLst>
          </p:cNvPr>
          <p:cNvPicPr>
            <a:picLocks noChangeAspect="1"/>
          </p:cNvPicPr>
          <p:nvPr/>
        </p:nvPicPr>
        <p:blipFill>
          <a:blip r:embed="rId2"/>
          <a:stretch>
            <a:fillRect/>
          </a:stretch>
        </p:blipFill>
        <p:spPr>
          <a:xfrm>
            <a:off x="6148387" y="712680"/>
            <a:ext cx="5205413" cy="630452"/>
          </a:xfrm>
          <a:prstGeom prst="rect">
            <a:avLst/>
          </a:prstGeom>
        </p:spPr>
      </p:pic>
    </p:spTree>
    <p:extLst>
      <p:ext uri="{BB962C8B-B14F-4D97-AF65-F5344CB8AC3E}">
        <p14:creationId xmlns:p14="http://schemas.microsoft.com/office/powerpoint/2010/main" val="380162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ro-RO" sz="3000" b="1">
                <a:solidFill>
                  <a:srgbClr val="0070C0"/>
                </a:solidFill>
              </a:rPr>
              <a:t>Redresoare. Clasificare</a:t>
            </a:r>
            <a:endParaRPr lang="en-US" sz="3000" b="1">
              <a:solidFill>
                <a:srgbClr val="0070C0"/>
              </a:solidFill>
            </a:endParaRPr>
          </a:p>
          <a:p>
            <a:pPr marL="457200" indent="-457200">
              <a:buFont typeface="+mj-lt"/>
              <a:buAutoNum type="alphaLcParenR"/>
            </a:pPr>
            <a:r>
              <a:rPr lang="ro-RO" sz="2600"/>
              <a:t>după tipul schemei:</a:t>
            </a:r>
            <a:endParaRPr lang="en-US" sz="2600"/>
          </a:p>
          <a:p>
            <a:pPr lvl="1"/>
            <a:r>
              <a:rPr lang="ro-RO" sz="2200"/>
              <a:t>scheme monoalternanță, numite şi scheme cu punct median sau scheme în stea;</a:t>
            </a:r>
            <a:endParaRPr lang="en-US" sz="2200"/>
          </a:p>
          <a:p>
            <a:pPr lvl="1"/>
            <a:r>
              <a:rPr lang="ro-RO" sz="2200"/>
              <a:t>scheme dublă alternanță, numite şi scheme în punte.</a:t>
            </a:r>
            <a:endParaRPr lang="en-US" sz="2200"/>
          </a:p>
          <a:p>
            <a:pPr marL="457200" indent="-457200">
              <a:buFont typeface="+mj-lt"/>
              <a:buAutoNum type="alphaLcParenR" startAt="2"/>
            </a:pPr>
            <a:r>
              <a:rPr lang="ro-RO" sz="2600"/>
              <a:t>după numărul de faze redresate:</a:t>
            </a:r>
            <a:endParaRPr lang="en-US" sz="2600"/>
          </a:p>
          <a:p>
            <a:pPr lvl="1"/>
            <a:r>
              <a:rPr lang="ro-RO" sz="2200"/>
              <a:t>scheme monofazate;</a:t>
            </a:r>
            <a:endParaRPr lang="en-US" sz="2200"/>
          </a:p>
          <a:p>
            <a:pPr lvl="1"/>
            <a:r>
              <a:rPr lang="ro-RO" sz="2200"/>
              <a:t>scheme bifazate;</a:t>
            </a:r>
            <a:endParaRPr lang="en-US" sz="2200"/>
          </a:p>
          <a:p>
            <a:pPr lvl="1"/>
            <a:r>
              <a:rPr lang="ro-RO" sz="2200"/>
              <a:t>scheme trifazate;</a:t>
            </a:r>
            <a:endParaRPr lang="en-US" sz="2200"/>
          </a:p>
          <a:p>
            <a:pPr lvl="1"/>
            <a:r>
              <a:rPr lang="ro-RO" sz="2200"/>
              <a:t>scheme polifazate.</a:t>
            </a:r>
            <a:endParaRPr lang="en-US" sz="2200"/>
          </a:p>
          <a:p>
            <a:pPr marL="457200" indent="-457200">
              <a:buFont typeface="+mj-lt"/>
              <a:buAutoNum type="alphaLcParenR" startAt="3"/>
            </a:pPr>
            <a:r>
              <a:rPr lang="ro-RO" sz="2600"/>
              <a:t>după posibilitatea modificării tensiunii redresate:</a:t>
            </a:r>
            <a:endParaRPr lang="en-US" sz="2600"/>
          </a:p>
          <a:p>
            <a:pPr lvl="1"/>
            <a:r>
              <a:rPr lang="ro-RO" sz="2200"/>
              <a:t>redresoare necomandate (cu diode);</a:t>
            </a:r>
            <a:endParaRPr lang="en-US" sz="2200"/>
          </a:p>
          <a:p>
            <a:pPr lvl="1"/>
            <a:r>
              <a:rPr lang="ro-RO" sz="2200"/>
              <a:t>redresoare semicomandate (cu diode şi tiristoare);</a:t>
            </a:r>
            <a:endParaRPr lang="en-US" sz="2200"/>
          </a:p>
          <a:p>
            <a:pPr lvl="1"/>
            <a:r>
              <a:rPr lang="ro-RO" sz="2200"/>
              <a:t>redresoare comandate (cu tiristoare).</a:t>
            </a:r>
            <a:endParaRPr lang="en-US" sz="2200"/>
          </a:p>
        </p:txBody>
      </p:sp>
      <p:sp>
        <p:nvSpPr>
          <p:cNvPr id="4" name="Date Placeholder 3"/>
          <p:cNvSpPr>
            <a:spLocks noGrp="1"/>
          </p:cNvSpPr>
          <p:nvPr>
            <p:ph type="dt" sz="half" idx="10"/>
          </p:nvPr>
        </p:nvSpPr>
        <p:spPr/>
        <p:txBody>
          <a:bodyPr/>
          <a:lstStyle/>
          <a:p>
            <a:fld id="{02391CD5-EAE5-42C9-9E4B-EF6976073950}"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16</a:t>
            </a:fld>
            <a:endParaRPr lang="en-US"/>
          </a:p>
        </p:txBody>
      </p:sp>
      <p:pic>
        <p:nvPicPr>
          <p:cNvPr id="7" name="Picture 6">
            <a:extLst>
              <a:ext uri="{FF2B5EF4-FFF2-40B4-BE49-F238E27FC236}">
                <a16:creationId xmlns:a16="http://schemas.microsoft.com/office/drawing/2014/main" id="{4ED2EF04-019A-4E5D-805E-8E465A028551}"/>
              </a:ext>
            </a:extLst>
          </p:cNvPr>
          <p:cNvPicPr>
            <a:picLocks noChangeAspect="1"/>
          </p:cNvPicPr>
          <p:nvPr/>
        </p:nvPicPr>
        <p:blipFill>
          <a:blip r:embed="rId2"/>
          <a:stretch>
            <a:fillRect/>
          </a:stretch>
        </p:blipFill>
        <p:spPr>
          <a:xfrm>
            <a:off x="6110573" y="724439"/>
            <a:ext cx="5243227" cy="606933"/>
          </a:xfrm>
          <a:prstGeom prst="rect">
            <a:avLst/>
          </a:prstGeom>
        </p:spPr>
      </p:pic>
    </p:spTree>
    <p:extLst>
      <p:ext uri="{BB962C8B-B14F-4D97-AF65-F5344CB8AC3E}">
        <p14:creationId xmlns:p14="http://schemas.microsoft.com/office/powerpoint/2010/main" val="253044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pPr marL="0" indent="0">
              <a:buNone/>
            </a:pPr>
            <a:r>
              <a:rPr lang="ro-RO" b="1">
                <a:solidFill>
                  <a:srgbClr val="0070C0"/>
                </a:solidFill>
              </a:rPr>
              <a:t>Redresoare monoalternanță</a:t>
            </a:r>
            <a:endParaRPr lang="en-US" b="1">
              <a:solidFill>
                <a:srgbClr val="0070C0"/>
              </a:solidFill>
            </a:endParaRPr>
          </a:p>
          <a:p>
            <a:r>
              <a:rPr lang="ro-RO"/>
              <a:t>Schemele monoalternanță se caracterizează prin faptul că în decursul unei perioade a tensiunii de alimentare fiecare fază secundară conduce curent o singură dată şi într-un singur sens.</a:t>
            </a:r>
            <a:endParaRPr lang="en-US"/>
          </a:p>
          <a:p>
            <a:r>
              <a:rPr lang="ro-RO"/>
              <a:t>La aceste scheme este în conducție acea ramură secundară (diodă) a cărei tensiune instantanee are valoarea pozitivă cea mai mare în momentul analizei.</a:t>
            </a:r>
            <a:endParaRPr lang="en-US"/>
          </a:p>
          <a:p>
            <a:r>
              <a:rPr lang="ro-RO"/>
              <a:t>După numărul de faze secundare redresate se deosebesc:</a:t>
            </a:r>
            <a:endParaRPr lang="en-US"/>
          </a:p>
          <a:p>
            <a:pPr lvl="1"/>
            <a:r>
              <a:rPr lang="ro-RO"/>
              <a:t>redresoare monofazate;</a:t>
            </a:r>
            <a:endParaRPr lang="en-US"/>
          </a:p>
          <a:p>
            <a:pPr lvl="1"/>
            <a:r>
              <a:rPr lang="ro-RO"/>
              <a:t>redresoare bifazate;</a:t>
            </a:r>
            <a:endParaRPr lang="en-US"/>
          </a:p>
          <a:p>
            <a:pPr lvl="1"/>
            <a:r>
              <a:rPr lang="ro-RO"/>
              <a:t>redresoare trifazate.</a:t>
            </a:r>
            <a:endParaRPr lang="en-US"/>
          </a:p>
        </p:txBody>
      </p:sp>
      <p:sp>
        <p:nvSpPr>
          <p:cNvPr id="4" name="Date Placeholder 3"/>
          <p:cNvSpPr>
            <a:spLocks noGrp="1"/>
          </p:cNvSpPr>
          <p:nvPr>
            <p:ph type="dt" sz="half" idx="10"/>
          </p:nvPr>
        </p:nvSpPr>
        <p:spPr/>
        <p:txBody>
          <a:bodyPr/>
          <a:lstStyle/>
          <a:p>
            <a:fld id="{48CB03F2-7687-465A-98DF-585B46BB5217}"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17</a:t>
            </a:fld>
            <a:endParaRPr lang="en-US"/>
          </a:p>
        </p:txBody>
      </p:sp>
    </p:spTree>
    <p:extLst>
      <p:ext uri="{BB962C8B-B14F-4D97-AF65-F5344CB8AC3E}">
        <p14:creationId xmlns:p14="http://schemas.microsoft.com/office/powerpoint/2010/main" val="107297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ro-RO" sz="3200" b="1">
                <a:solidFill>
                  <a:srgbClr val="0070C0"/>
                </a:solidFill>
              </a:rPr>
              <a:t>Redresorul monofazat monoalternanță</a:t>
            </a:r>
            <a:endParaRPr lang="en-US" sz="3200" b="1">
              <a:solidFill>
                <a:srgbClr val="0070C0"/>
              </a:solidFill>
            </a:endParaRPr>
          </a:p>
          <a:p>
            <a:r>
              <a:rPr lang="ro-RO" sz="2400"/>
              <a:t>Randamentul circuitului redresor monofazat monoalternanță </a:t>
            </a:r>
            <a:br>
              <a:rPr lang="ro-RO" sz="2400"/>
            </a:br>
            <a:r>
              <a:rPr lang="ro-RO" sz="2400"/>
              <a:t>este egal cu 40%. Valoarea randamentului fiind mică circuitul </a:t>
            </a:r>
            <a:br>
              <a:rPr lang="ro-RO" sz="2400"/>
            </a:br>
            <a:r>
              <a:rPr lang="ro-RO" sz="2400"/>
              <a:t>este rar utilizat la puteri mari.</a:t>
            </a:r>
            <a:r>
              <a:rPr lang="en-GB" sz="2400"/>
              <a:t> </a:t>
            </a:r>
            <a:endParaRPr lang="en-US" sz="2400"/>
          </a:p>
          <a:p>
            <a:r>
              <a:rPr lang="en-GB" sz="2400"/>
              <a:t>Valoarea medie a tensiunii redresate</a:t>
            </a:r>
            <a:r>
              <a:rPr lang="ro-RO" sz="2400"/>
              <a:t>:</a:t>
            </a:r>
            <a:endParaRPr lang="en-GB" sz="2400"/>
          </a:p>
          <a:p>
            <a:endParaRPr lang="en-US"/>
          </a:p>
          <a:p>
            <a:endParaRPr lang="en-US"/>
          </a:p>
        </p:txBody>
      </p:sp>
      <p:sp>
        <p:nvSpPr>
          <p:cNvPr id="4" name="Date Placeholder 3"/>
          <p:cNvSpPr>
            <a:spLocks noGrp="1"/>
          </p:cNvSpPr>
          <p:nvPr>
            <p:ph type="dt" sz="half" idx="10"/>
          </p:nvPr>
        </p:nvSpPr>
        <p:spPr/>
        <p:txBody>
          <a:bodyPr/>
          <a:lstStyle/>
          <a:p>
            <a:fld id="{DD293686-70A9-4D9C-B560-066300288EA2}"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18</a:t>
            </a:fld>
            <a:endParaRPr lang="en-US"/>
          </a:p>
        </p:txBody>
      </p:sp>
      <p:sp>
        <p:nvSpPr>
          <p:cNvPr id="8" name="Rectangle 2"/>
          <p:cNvSpPr>
            <a:spLocks noChangeArrowheads="1"/>
          </p:cNvSpPr>
          <p:nvPr/>
        </p:nvSpPr>
        <p:spPr bwMode="auto">
          <a:xfrm>
            <a:off x="2286001" y="45349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036807" y="4283536"/>
                <a:ext cx="8799618" cy="1283597"/>
              </a:xfrm>
              <a:prstGeom prst="rect">
                <a:avLst/>
              </a:prstGeom>
              <a:noFill/>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ro-RO" sz="4400" i="1">
                              <a:solidFill>
                                <a:srgbClr val="000000"/>
                              </a:solidFill>
                              <a:latin typeface="Cambria Math" panose="02040503050406030204" pitchFamily="18" charset="0"/>
                            </a:rPr>
                          </m:ctrlPr>
                        </m:sSubPr>
                        <m:e>
                          <m:r>
                            <a:rPr lang="ro-RO" sz="4400" i="1">
                              <a:solidFill>
                                <a:srgbClr val="000000"/>
                              </a:solidFill>
                              <a:latin typeface="Cambria Math" panose="02040503050406030204" pitchFamily="18" charset="0"/>
                            </a:rPr>
                            <m:t>𝑈</m:t>
                          </m:r>
                        </m:e>
                        <m:sub>
                          <m:r>
                            <a:rPr lang="ro-RO" sz="4400" i="1">
                              <a:solidFill>
                                <a:srgbClr val="000000"/>
                              </a:solidFill>
                              <a:latin typeface="Cambria Math" panose="02040503050406030204" pitchFamily="18" charset="0"/>
                            </a:rPr>
                            <m:t>𝑚𝑒𝑑</m:t>
                          </m:r>
                        </m:sub>
                      </m:sSub>
                      <m:r>
                        <a:rPr lang="ro-RO" sz="4400" i="1">
                          <a:solidFill>
                            <a:srgbClr val="000000"/>
                          </a:solidFill>
                          <a:latin typeface="Cambria Math" panose="02040503050406030204" pitchFamily="18" charset="0"/>
                        </a:rPr>
                        <m:t>=</m:t>
                      </m:r>
                      <m:f>
                        <m:fPr>
                          <m:ctrlPr>
                            <a:rPr lang="ro-RO" sz="4400" i="1">
                              <a:solidFill>
                                <a:srgbClr val="000000"/>
                              </a:solidFill>
                              <a:latin typeface="Cambria Math" panose="02040503050406030204" pitchFamily="18" charset="0"/>
                            </a:rPr>
                          </m:ctrlPr>
                        </m:fPr>
                        <m:num>
                          <m:r>
                            <a:rPr lang="ro-RO" sz="4400" i="1">
                              <a:solidFill>
                                <a:srgbClr val="000000"/>
                              </a:solidFill>
                              <a:latin typeface="Cambria Math" panose="02040503050406030204" pitchFamily="18" charset="0"/>
                            </a:rPr>
                            <m:t>1</m:t>
                          </m:r>
                        </m:num>
                        <m:den>
                          <m:r>
                            <a:rPr lang="ro-RO" sz="4400" i="1">
                              <a:solidFill>
                                <a:srgbClr val="000000"/>
                              </a:solidFill>
                              <a:latin typeface="Cambria Math" panose="02040503050406030204" pitchFamily="18" charset="0"/>
                            </a:rPr>
                            <m:t>𝑇</m:t>
                          </m:r>
                        </m:den>
                      </m:f>
                      <m:nary>
                        <m:naryPr>
                          <m:limLoc m:val="undOvr"/>
                          <m:ctrlPr>
                            <a:rPr lang="ro-RO" sz="4400" i="1">
                              <a:solidFill>
                                <a:srgbClr val="000000"/>
                              </a:solidFill>
                              <a:latin typeface="Cambria Math" panose="02040503050406030204" pitchFamily="18" charset="0"/>
                            </a:rPr>
                          </m:ctrlPr>
                        </m:naryPr>
                        <m:sub>
                          <m:r>
                            <a:rPr lang="ro-RO" sz="4400" i="1">
                              <a:solidFill>
                                <a:srgbClr val="000000"/>
                              </a:solidFill>
                              <a:latin typeface="Cambria Math" panose="02040503050406030204" pitchFamily="18" charset="0"/>
                            </a:rPr>
                            <m:t>0</m:t>
                          </m:r>
                        </m:sub>
                        <m:sup>
                          <m:r>
                            <a:rPr lang="ro-RO" sz="4400" i="1">
                              <a:solidFill>
                                <a:srgbClr val="000000"/>
                              </a:solidFill>
                              <a:latin typeface="Cambria Math" panose="02040503050406030204" pitchFamily="18" charset="0"/>
                            </a:rPr>
                            <m:t>𝑇</m:t>
                          </m:r>
                        </m:sup>
                        <m:e>
                          <m:sSub>
                            <m:sSubPr>
                              <m:ctrlPr>
                                <a:rPr lang="ro-RO" sz="4400" i="1">
                                  <a:solidFill>
                                    <a:srgbClr val="000000"/>
                                  </a:solidFill>
                                  <a:latin typeface="Cambria Math" panose="02040503050406030204" pitchFamily="18" charset="0"/>
                                </a:rPr>
                              </m:ctrlPr>
                            </m:sSubPr>
                            <m:e>
                              <m:r>
                                <a:rPr lang="ro-RO" sz="4400" i="1">
                                  <a:solidFill>
                                    <a:srgbClr val="000000"/>
                                  </a:solidFill>
                                  <a:latin typeface="Cambria Math" panose="02040503050406030204" pitchFamily="18" charset="0"/>
                                </a:rPr>
                                <m:t>𝑢</m:t>
                              </m:r>
                            </m:e>
                            <m:sub>
                              <m:r>
                                <a:rPr lang="ro-RO" sz="4400" i="1">
                                  <a:solidFill>
                                    <a:srgbClr val="000000"/>
                                  </a:solidFill>
                                  <a:latin typeface="Cambria Math" panose="02040503050406030204" pitchFamily="18" charset="0"/>
                                </a:rPr>
                                <m:t>2</m:t>
                              </m:r>
                            </m:sub>
                          </m:sSub>
                          <m:r>
                            <a:rPr lang="ro-RO" sz="4400" i="1">
                              <a:solidFill>
                                <a:srgbClr val="000000"/>
                              </a:solidFill>
                              <a:latin typeface="Cambria Math" panose="02040503050406030204" pitchFamily="18" charset="0"/>
                            </a:rPr>
                            <m:t>(</m:t>
                          </m:r>
                          <m:r>
                            <a:rPr lang="ro-RO" sz="4400" i="1">
                              <a:solidFill>
                                <a:srgbClr val="000000"/>
                              </a:solidFill>
                              <a:latin typeface="Cambria Math" panose="02040503050406030204" pitchFamily="18" charset="0"/>
                            </a:rPr>
                            <m:t>𝑡</m:t>
                          </m:r>
                          <m:r>
                            <a:rPr lang="ro-RO" sz="4400" i="1">
                              <a:solidFill>
                                <a:srgbClr val="000000"/>
                              </a:solidFill>
                              <a:latin typeface="Cambria Math" panose="02040503050406030204" pitchFamily="18" charset="0"/>
                            </a:rPr>
                            <m:t>)</m:t>
                          </m:r>
                          <m:r>
                            <a:rPr lang="ro-RO" sz="4400" i="1">
                              <a:solidFill>
                                <a:srgbClr val="000000"/>
                              </a:solidFill>
                              <a:latin typeface="Cambria Math" panose="02040503050406030204" pitchFamily="18" charset="0"/>
                            </a:rPr>
                            <m:t>𝑑𝑡</m:t>
                          </m:r>
                        </m:e>
                      </m:nary>
                      <m:r>
                        <a:rPr lang="ro-RO" sz="4400" i="1">
                          <a:solidFill>
                            <a:srgbClr val="000000"/>
                          </a:solidFill>
                          <a:latin typeface="Cambria Math" panose="02040503050406030204" pitchFamily="18" charset="0"/>
                        </a:rPr>
                        <m:t>=</m:t>
                      </m:r>
                      <m:f>
                        <m:fPr>
                          <m:ctrlPr>
                            <a:rPr lang="ro-RO" sz="4400" i="1">
                              <a:solidFill>
                                <a:srgbClr val="000000"/>
                              </a:solidFill>
                              <a:latin typeface="Cambria Math" panose="02040503050406030204" pitchFamily="18" charset="0"/>
                            </a:rPr>
                          </m:ctrlPr>
                        </m:fPr>
                        <m:num>
                          <m:r>
                            <a:rPr lang="ro-RO" sz="4400" i="1">
                              <a:solidFill>
                                <a:srgbClr val="000000"/>
                              </a:solidFill>
                              <a:latin typeface="Cambria Math" panose="02040503050406030204" pitchFamily="18" charset="0"/>
                            </a:rPr>
                            <m:t>1</m:t>
                          </m:r>
                        </m:num>
                        <m:den>
                          <m:r>
                            <a:rPr lang="ro-RO" sz="4400" i="1">
                              <a:solidFill>
                                <a:srgbClr val="000000"/>
                              </a:solidFill>
                              <a:latin typeface="Cambria Math" panose="02040503050406030204" pitchFamily="18" charset="0"/>
                            </a:rPr>
                            <m:t>2</m:t>
                          </m:r>
                          <m:r>
                            <a:rPr lang="ro-RO" sz="4400" i="1">
                              <a:solidFill>
                                <a:srgbClr val="000000"/>
                              </a:solidFill>
                              <a:latin typeface="Cambria Math" panose="02040503050406030204" pitchFamily="18" charset="0"/>
                            </a:rPr>
                            <m:t>𝜋</m:t>
                          </m:r>
                        </m:den>
                      </m:f>
                      <m:nary>
                        <m:naryPr>
                          <m:limLoc m:val="undOvr"/>
                          <m:ctrlPr>
                            <a:rPr lang="ro-RO" sz="4400" i="1">
                              <a:solidFill>
                                <a:srgbClr val="000000"/>
                              </a:solidFill>
                              <a:latin typeface="Cambria Math" panose="02040503050406030204" pitchFamily="18" charset="0"/>
                            </a:rPr>
                          </m:ctrlPr>
                        </m:naryPr>
                        <m:sub>
                          <m:r>
                            <a:rPr lang="ro-RO" sz="4400" i="1">
                              <a:solidFill>
                                <a:srgbClr val="000000"/>
                              </a:solidFill>
                              <a:latin typeface="Cambria Math" panose="02040503050406030204" pitchFamily="18" charset="0"/>
                            </a:rPr>
                            <m:t>0</m:t>
                          </m:r>
                        </m:sub>
                        <m:sup>
                          <m:r>
                            <a:rPr lang="ro-RO" sz="4400" i="1">
                              <a:solidFill>
                                <a:srgbClr val="000000"/>
                              </a:solidFill>
                              <a:latin typeface="Cambria Math" panose="02040503050406030204" pitchFamily="18" charset="0"/>
                            </a:rPr>
                            <m:t>𝜋</m:t>
                          </m:r>
                        </m:sup>
                        <m:e>
                          <m:sSub>
                            <m:sSubPr>
                              <m:ctrlPr>
                                <a:rPr lang="ro-RO" sz="4400" i="1">
                                  <a:solidFill>
                                    <a:srgbClr val="000000"/>
                                  </a:solidFill>
                                  <a:latin typeface="Cambria Math" panose="02040503050406030204" pitchFamily="18" charset="0"/>
                                </a:rPr>
                              </m:ctrlPr>
                            </m:sSubPr>
                            <m:e>
                              <m:r>
                                <a:rPr lang="ro-RO" sz="4400" i="1">
                                  <a:solidFill>
                                    <a:srgbClr val="000000"/>
                                  </a:solidFill>
                                  <a:latin typeface="Cambria Math" panose="02040503050406030204" pitchFamily="18" charset="0"/>
                                </a:rPr>
                                <m:t>𝑈</m:t>
                              </m:r>
                            </m:e>
                            <m:sub>
                              <m:r>
                                <a:rPr lang="ro-RO" sz="4400" i="1">
                                  <a:solidFill>
                                    <a:srgbClr val="000000"/>
                                  </a:solidFill>
                                  <a:latin typeface="Cambria Math" panose="02040503050406030204" pitchFamily="18" charset="0"/>
                                </a:rPr>
                                <m:t>2</m:t>
                              </m:r>
                            </m:sub>
                          </m:sSub>
                          <m:rad>
                            <m:radPr>
                              <m:degHide m:val="on"/>
                              <m:ctrlPr>
                                <a:rPr lang="ro-RO" sz="4400" i="1">
                                  <a:solidFill>
                                    <a:srgbClr val="000000"/>
                                  </a:solidFill>
                                  <a:latin typeface="Cambria Math" panose="02040503050406030204" pitchFamily="18" charset="0"/>
                                </a:rPr>
                              </m:ctrlPr>
                            </m:radPr>
                            <m:deg/>
                            <m:e>
                              <m:r>
                                <a:rPr lang="ro-RO" sz="4400" i="1">
                                  <a:solidFill>
                                    <a:srgbClr val="000000"/>
                                  </a:solidFill>
                                  <a:latin typeface="Cambria Math" panose="02040503050406030204" pitchFamily="18" charset="0"/>
                                </a:rPr>
                                <m:t>2</m:t>
                              </m:r>
                            </m:e>
                          </m:rad>
                          <m:func>
                            <m:funcPr>
                              <m:ctrlPr>
                                <a:rPr lang="ro-RO" sz="4400" i="1">
                                  <a:solidFill>
                                    <a:srgbClr val="000000"/>
                                  </a:solidFill>
                                  <a:latin typeface="Cambria Math" panose="02040503050406030204" pitchFamily="18" charset="0"/>
                                </a:rPr>
                              </m:ctrlPr>
                            </m:funcPr>
                            <m:fName>
                              <m:r>
                                <m:rPr>
                                  <m:sty m:val="p"/>
                                </m:rPr>
                                <a:rPr lang="ro-RO" sz="4400" i="0">
                                  <a:solidFill>
                                    <a:srgbClr val="000000"/>
                                  </a:solidFill>
                                  <a:latin typeface="Cambria Math" panose="02040503050406030204" pitchFamily="18" charset="0"/>
                                </a:rPr>
                                <m:t>sin</m:t>
                              </m:r>
                            </m:fName>
                            <m:e>
                              <m:r>
                                <a:rPr lang="ro-RO" sz="4400" i="1">
                                  <a:solidFill>
                                    <a:srgbClr val="000000"/>
                                  </a:solidFill>
                                  <a:latin typeface="Cambria Math" panose="02040503050406030204" pitchFamily="18" charset="0"/>
                                </a:rPr>
                                <m:t>𝜔</m:t>
                              </m:r>
                            </m:e>
                          </m:func>
                          <m:r>
                            <a:rPr lang="ro-RO" sz="4400" i="1">
                              <a:solidFill>
                                <a:srgbClr val="000000"/>
                              </a:solidFill>
                              <a:latin typeface="Cambria Math" panose="02040503050406030204" pitchFamily="18" charset="0"/>
                            </a:rPr>
                            <m:t>𝑡𝑑</m:t>
                          </m:r>
                          <m:r>
                            <a:rPr lang="ro-RO" sz="4400" i="1">
                              <a:solidFill>
                                <a:srgbClr val="000000"/>
                              </a:solidFill>
                              <a:latin typeface="Cambria Math" panose="02040503050406030204" pitchFamily="18" charset="0"/>
                            </a:rPr>
                            <m:t>(</m:t>
                          </m:r>
                          <m:r>
                            <a:rPr lang="ro-RO" sz="4400" i="1">
                              <a:solidFill>
                                <a:srgbClr val="000000"/>
                              </a:solidFill>
                              <a:latin typeface="Cambria Math" panose="02040503050406030204" pitchFamily="18" charset="0"/>
                            </a:rPr>
                            <m:t>𝜔</m:t>
                          </m:r>
                          <m:r>
                            <a:rPr lang="ro-RO" sz="4400" i="1">
                              <a:solidFill>
                                <a:srgbClr val="000000"/>
                              </a:solidFill>
                              <a:latin typeface="Cambria Math" panose="02040503050406030204" pitchFamily="18" charset="0"/>
                            </a:rPr>
                            <m:t>𝑡</m:t>
                          </m:r>
                          <m:r>
                            <a:rPr lang="ro-RO" sz="4400" i="1">
                              <a:solidFill>
                                <a:srgbClr val="000000"/>
                              </a:solidFill>
                              <a:latin typeface="Cambria Math" panose="02040503050406030204" pitchFamily="18" charset="0"/>
                            </a:rPr>
                            <m:t>)=</m:t>
                          </m:r>
                          <m:f>
                            <m:fPr>
                              <m:ctrlPr>
                                <a:rPr lang="ro-RO" sz="4400" i="1">
                                  <a:solidFill>
                                    <a:srgbClr val="000000"/>
                                  </a:solidFill>
                                  <a:latin typeface="Cambria Math" panose="02040503050406030204" pitchFamily="18" charset="0"/>
                                </a:rPr>
                              </m:ctrlPr>
                            </m:fPr>
                            <m:num>
                              <m:rad>
                                <m:radPr>
                                  <m:degHide m:val="on"/>
                                  <m:ctrlPr>
                                    <a:rPr lang="ro-RO" sz="4400" i="1">
                                      <a:solidFill>
                                        <a:srgbClr val="000000"/>
                                      </a:solidFill>
                                      <a:latin typeface="Cambria Math" panose="02040503050406030204" pitchFamily="18" charset="0"/>
                                    </a:rPr>
                                  </m:ctrlPr>
                                </m:radPr>
                                <m:deg/>
                                <m:e>
                                  <m:r>
                                    <a:rPr lang="ro-RO" sz="4400" i="1">
                                      <a:solidFill>
                                        <a:srgbClr val="000000"/>
                                      </a:solidFill>
                                      <a:latin typeface="Cambria Math" panose="02040503050406030204" pitchFamily="18" charset="0"/>
                                    </a:rPr>
                                    <m:t>2</m:t>
                                  </m:r>
                                </m:e>
                              </m:rad>
                            </m:num>
                            <m:den>
                              <m:r>
                                <a:rPr lang="ro-RO" sz="4400" i="1">
                                  <a:solidFill>
                                    <a:srgbClr val="000000"/>
                                  </a:solidFill>
                                  <a:latin typeface="Cambria Math" panose="02040503050406030204" pitchFamily="18" charset="0"/>
                                </a:rPr>
                                <m:t>𝜋</m:t>
                              </m:r>
                            </m:den>
                          </m:f>
                        </m:e>
                      </m:nary>
                      <m:sSub>
                        <m:sSubPr>
                          <m:ctrlPr>
                            <a:rPr lang="ro-RO" sz="4400" i="1">
                              <a:solidFill>
                                <a:srgbClr val="000000"/>
                              </a:solidFill>
                              <a:latin typeface="Cambria Math" panose="02040503050406030204" pitchFamily="18" charset="0"/>
                            </a:rPr>
                          </m:ctrlPr>
                        </m:sSubPr>
                        <m:e>
                          <m:r>
                            <a:rPr lang="ro-RO" sz="4400" i="1">
                              <a:solidFill>
                                <a:srgbClr val="000000"/>
                              </a:solidFill>
                              <a:latin typeface="Cambria Math" panose="02040503050406030204" pitchFamily="18" charset="0"/>
                            </a:rPr>
                            <m:t>𝑈</m:t>
                          </m:r>
                        </m:e>
                        <m:sub>
                          <m:r>
                            <a:rPr lang="ro-RO" sz="4400" i="1">
                              <a:solidFill>
                                <a:srgbClr val="000000"/>
                              </a:solidFill>
                              <a:latin typeface="Cambria Math" panose="02040503050406030204" pitchFamily="18" charset="0"/>
                            </a:rPr>
                            <m:t>2</m:t>
                          </m:r>
                        </m:sub>
                      </m:sSub>
                      <m:r>
                        <a:rPr lang="ro-RO" sz="4400" i="1">
                          <a:solidFill>
                            <a:srgbClr val="000000"/>
                          </a:solidFill>
                          <a:latin typeface="Cambria Math" panose="02040503050406030204" pitchFamily="18" charset="0"/>
                        </a:rPr>
                        <m:t>=0,45</m:t>
                      </m:r>
                      <m:sSub>
                        <m:sSubPr>
                          <m:ctrlPr>
                            <a:rPr lang="ro-RO" sz="4400" i="1">
                              <a:solidFill>
                                <a:srgbClr val="000000"/>
                              </a:solidFill>
                              <a:latin typeface="Cambria Math" panose="02040503050406030204" pitchFamily="18" charset="0"/>
                            </a:rPr>
                          </m:ctrlPr>
                        </m:sSubPr>
                        <m:e>
                          <m:r>
                            <a:rPr lang="ro-RO" sz="4400" i="1">
                              <a:solidFill>
                                <a:srgbClr val="000000"/>
                              </a:solidFill>
                              <a:latin typeface="Cambria Math" panose="02040503050406030204" pitchFamily="18" charset="0"/>
                            </a:rPr>
                            <m:t>𝑈</m:t>
                          </m:r>
                        </m:e>
                        <m:sub>
                          <m:r>
                            <a:rPr lang="ro-RO" sz="4400" i="1">
                              <a:solidFill>
                                <a:srgbClr val="000000"/>
                              </a:solidFill>
                              <a:latin typeface="Cambria Math" panose="02040503050406030204" pitchFamily="18" charset="0"/>
                            </a:rPr>
                            <m:t>2</m:t>
                          </m:r>
                        </m:sub>
                      </m:sSub>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bwMode="auto">
              <a:xfrm>
                <a:off x="1036807" y="4283536"/>
                <a:ext cx="8799618" cy="1283597"/>
              </a:xfrm>
              <a:prstGeom prst="rect">
                <a:avLst/>
              </a:prstGeom>
              <a:blipFill>
                <a:blip r:embed="rId2"/>
                <a:stretch>
                  <a:fillRect/>
                </a:stretch>
              </a:blipFill>
            </p:spPr>
            <p:txBody>
              <a:bodyPr/>
              <a:lstStyle/>
              <a:p>
                <a:r>
                  <a:rPr lang="ro-RO">
                    <a:noFill/>
                  </a:rPr>
                  <a:t> </a:t>
                </a:r>
              </a:p>
            </p:txBody>
          </p:sp>
        </mc:Fallback>
      </mc:AlternateContent>
      <p:pic>
        <p:nvPicPr>
          <p:cNvPr id="11" name="Picture 10">
            <a:extLst>
              <a:ext uri="{FF2B5EF4-FFF2-40B4-BE49-F238E27FC236}">
                <a16:creationId xmlns:a16="http://schemas.microsoft.com/office/drawing/2014/main" id="{FEDDD746-B949-465D-A0D1-F1D6F6298916}"/>
              </a:ext>
            </a:extLst>
          </p:cNvPr>
          <p:cNvPicPr>
            <a:picLocks noChangeAspect="1"/>
          </p:cNvPicPr>
          <p:nvPr/>
        </p:nvPicPr>
        <p:blipFill rotWithShape="1">
          <a:blip r:embed="rId3"/>
          <a:srcRect l="42104"/>
          <a:stretch/>
        </p:blipFill>
        <p:spPr>
          <a:xfrm>
            <a:off x="8918537" y="2221478"/>
            <a:ext cx="3273463" cy="1853565"/>
          </a:xfrm>
          <a:prstGeom prst="rect">
            <a:avLst/>
          </a:prstGeom>
        </p:spPr>
      </p:pic>
      <p:pic>
        <p:nvPicPr>
          <p:cNvPr id="17" name="Picture 16">
            <a:extLst>
              <a:ext uri="{FF2B5EF4-FFF2-40B4-BE49-F238E27FC236}">
                <a16:creationId xmlns:a16="http://schemas.microsoft.com/office/drawing/2014/main" id="{875D26B6-6700-4E7C-9034-8E09E86EBB0D}"/>
              </a:ext>
            </a:extLst>
          </p:cNvPr>
          <p:cNvPicPr>
            <a:picLocks noChangeAspect="1"/>
          </p:cNvPicPr>
          <p:nvPr/>
        </p:nvPicPr>
        <p:blipFill>
          <a:blip r:embed="rId4"/>
          <a:stretch>
            <a:fillRect/>
          </a:stretch>
        </p:blipFill>
        <p:spPr>
          <a:xfrm>
            <a:off x="9202718" y="555660"/>
            <a:ext cx="2705100" cy="1457325"/>
          </a:xfrm>
          <a:prstGeom prst="rect">
            <a:avLst/>
          </a:prstGeom>
        </p:spPr>
      </p:pic>
    </p:spTree>
    <p:extLst>
      <p:ext uri="{BB962C8B-B14F-4D97-AF65-F5344CB8AC3E}">
        <p14:creationId xmlns:p14="http://schemas.microsoft.com/office/powerpoint/2010/main" val="131724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ro-RO" b="1">
                <a:solidFill>
                  <a:srgbClr val="0070C0"/>
                </a:solidFill>
              </a:rPr>
              <a:t>Redresorul bifazat monoalternanță</a:t>
            </a:r>
            <a:r>
              <a:rPr lang="ro-RO">
                <a:solidFill>
                  <a:srgbClr val="0070C0"/>
                </a:solidFill>
              </a:rPr>
              <a:t> </a:t>
            </a:r>
            <a:endParaRPr lang="en-US">
              <a:solidFill>
                <a:srgbClr val="0070C0"/>
              </a:solidFill>
            </a:endParaRPr>
          </a:p>
          <a:p>
            <a:r>
              <a:rPr lang="ro-RO" sz="2400"/>
              <a:t>Randamentul redresorului bifazat este 80%.</a:t>
            </a:r>
          </a:p>
          <a:p>
            <a:r>
              <a:rPr lang="ro-RO" sz="2400"/>
              <a:t>Valoarea medie a tensiunii redresate</a:t>
            </a:r>
            <a:endParaRPr lang="en-US" sz="2400"/>
          </a:p>
        </p:txBody>
      </p:sp>
      <p:sp>
        <p:nvSpPr>
          <p:cNvPr id="4" name="Date Placeholder 3"/>
          <p:cNvSpPr>
            <a:spLocks noGrp="1"/>
          </p:cNvSpPr>
          <p:nvPr>
            <p:ph type="dt" sz="half" idx="10"/>
          </p:nvPr>
        </p:nvSpPr>
        <p:spPr/>
        <p:txBody>
          <a:bodyPr/>
          <a:lstStyle/>
          <a:p>
            <a:fld id="{DE6D8315-E8AD-4014-A10E-A1984D70DB9A}"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19</a:t>
            </a:fld>
            <a:endParaRPr lang="en-US"/>
          </a:p>
        </p:txBody>
      </p:sp>
      <p:sp>
        <p:nvSpPr>
          <p:cNvPr id="8" name="Rectangle 2"/>
          <p:cNvSpPr>
            <a:spLocks noChangeArrowheads="1"/>
          </p:cNvSpPr>
          <p:nvPr/>
        </p:nvSpPr>
        <p:spPr bwMode="auto">
          <a:xfrm>
            <a:off x="2209801" y="521644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203071" y="3454920"/>
                <a:ext cx="2198189" cy="67068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𝑚𝑒𝑑</m:t>
                          </m:r>
                        </m:sub>
                      </m:sSub>
                      <m:r>
                        <a:rPr lang="ro-RO" sz="2400" i="1">
                          <a:solidFill>
                            <a:srgbClr val="000000"/>
                          </a:solidFill>
                          <a:latin typeface="Cambria Math" panose="02040503050406030204" pitchFamily="18" charset="0"/>
                        </a:rPr>
                        <m:t>=0,9</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bwMode="auto">
              <a:xfrm>
                <a:off x="1203071" y="3454920"/>
                <a:ext cx="2198189" cy="670680"/>
              </a:xfrm>
              <a:prstGeom prst="rect">
                <a:avLst/>
              </a:prstGeom>
              <a:blipFill>
                <a:blip r:embed="rId2"/>
                <a:stretch>
                  <a:fillRect l="-554"/>
                </a:stretch>
              </a:blipFill>
            </p:spPr>
            <p:txBody>
              <a:bodyPr/>
              <a:lstStyle/>
              <a:p>
                <a:r>
                  <a:rPr lang="ro-RO">
                    <a:noFill/>
                  </a:rPr>
                  <a:t> </a:t>
                </a:r>
              </a:p>
            </p:txBody>
          </p:sp>
        </mc:Fallback>
      </mc:AlternateContent>
      <p:sp>
        <p:nvSpPr>
          <p:cNvPr id="10" name="Rectangle 4"/>
          <p:cNvSpPr>
            <a:spLocks noChangeArrowheads="1"/>
          </p:cNvSpPr>
          <p:nvPr/>
        </p:nvSpPr>
        <p:spPr bwMode="auto">
          <a:xfrm>
            <a:off x="3429001" y="521644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1201015" y="4259400"/>
                <a:ext cx="2387033" cy="55096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𝑎</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𝑏</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1201015" y="4259400"/>
                <a:ext cx="2387033" cy="550967"/>
              </a:xfrm>
              <a:prstGeom prst="rect">
                <a:avLst/>
              </a:prstGeom>
              <a:blipFill>
                <a:blip r:embed="rId3"/>
                <a:stretch>
                  <a:fillRect l="-510"/>
                </a:stretch>
              </a:blipFill>
            </p:spPr>
            <p:txBody>
              <a:bodyPr/>
              <a:lstStyle/>
              <a:p>
                <a:r>
                  <a:rPr lang="ro-RO">
                    <a:noFill/>
                  </a:rPr>
                  <a:t> </a:t>
                </a:r>
              </a:p>
            </p:txBody>
          </p:sp>
        </mc:Fallback>
      </mc:AlternateContent>
      <p:pic>
        <p:nvPicPr>
          <p:cNvPr id="12" name="Picture 11">
            <a:extLst>
              <a:ext uri="{FF2B5EF4-FFF2-40B4-BE49-F238E27FC236}">
                <a16:creationId xmlns:a16="http://schemas.microsoft.com/office/drawing/2014/main" id="{ABA39862-66C0-4D18-9800-ED3341A40CBE}"/>
              </a:ext>
            </a:extLst>
          </p:cNvPr>
          <p:cNvPicPr>
            <a:picLocks noChangeAspect="1"/>
          </p:cNvPicPr>
          <p:nvPr/>
        </p:nvPicPr>
        <p:blipFill rotWithShape="1">
          <a:blip r:embed="rId4"/>
          <a:srcRect l="41476"/>
          <a:stretch/>
        </p:blipFill>
        <p:spPr>
          <a:xfrm>
            <a:off x="7622699" y="3246437"/>
            <a:ext cx="3812884" cy="2659380"/>
          </a:xfrm>
          <a:prstGeom prst="rect">
            <a:avLst/>
          </a:prstGeom>
        </p:spPr>
      </p:pic>
      <p:pic>
        <p:nvPicPr>
          <p:cNvPr id="7" name="Picture 6">
            <a:extLst>
              <a:ext uri="{FF2B5EF4-FFF2-40B4-BE49-F238E27FC236}">
                <a16:creationId xmlns:a16="http://schemas.microsoft.com/office/drawing/2014/main" id="{99FF3D2D-A271-4496-BA78-84B281C4B878}"/>
              </a:ext>
            </a:extLst>
          </p:cNvPr>
          <p:cNvPicPr>
            <a:picLocks noChangeAspect="1"/>
          </p:cNvPicPr>
          <p:nvPr/>
        </p:nvPicPr>
        <p:blipFill rotWithShape="1">
          <a:blip r:embed="rId4"/>
          <a:srcRect r="58146"/>
          <a:stretch/>
        </p:blipFill>
        <p:spPr>
          <a:xfrm>
            <a:off x="8165716" y="360998"/>
            <a:ext cx="2726849" cy="2659380"/>
          </a:xfrm>
          <a:prstGeom prst="rect">
            <a:avLst/>
          </a:prstGeom>
        </p:spPr>
      </p:pic>
    </p:spTree>
    <p:extLst>
      <p:ext uri="{BB962C8B-B14F-4D97-AF65-F5344CB8AC3E}">
        <p14:creationId xmlns:p14="http://schemas.microsoft.com/office/powerpoint/2010/main" val="195328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defRPr/>
            </a:pPr>
            <a:r>
              <a:rPr lang="en-US" b="1">
                <a:latin typeface="+mn-lt"/>
              </a:rPr>
              <a:t>Probleme tratate</a:t>
            </a:r>
          </a:p>
        </p:txBody>
      </p:sp>
      <p:sp>
        <p:nvSpPr>
          <p:cNvPr id="21506" name="Content Placeholder 2"/>
          <p:cNvSpPr>
            <a:spLocks noGrp="1"/>
          </p:cNvSpPr>
          <p:nvPr>
            <p:ph idx="1"/>
          </p:nvPr>
        </p:nvSpPr>
        <p:spPr/>
        <p:txBody>
          <a:bodyPr/>
          <a:lstStyle/>
          <a:p>
            <a:r>
              <a:rPr lang="en-US"/>
              <a:t>Tipuri de diode</a:t>
            </a:r>
          </a:p>
          <a:p>
            <a:pPr lvl="1"/>
            <a:r>
              <a:rPr lang="en-US"/>
              <a:t>Scurt</a:t>
            </a:r>
            <a:r>
              <a:rPr lang="ro-RO"/>
              <a:t>ă descriere</a:t>
            </a:r>
          </a:p>
          <a:p>
            <a:pPr lvl="1"/>
            <a:r>
              <a:rPr lang="ro-RO"/>
              <a:t>Caracteristici</a:t>
            </a:r>
          </a:p>
          <a:p>
            <a:pPr lvl="1"/>
            <a:r>
              <a:rPr lang="ro-RO"/>
              <a:t>Aplicații</a:t>
            </a:r>
            <a:endParaRPr lang="en-US"/>
          </a:p>
          <a:p>
            <a:pPr eaLnBrk="1" hangingPunct="1"/>
            <a:endParaRPr lang="ro-RO" sz="2400">
              <a:solidFill>
                <a:srgbClr val="002060"/>
              </a:solidFill>
              <a:latin typeface="UT Sans" panose="00000500000000000000" pitchFamily="50" charset="0"/>
            </a:endParaRPr>
          </a:p>
        </p:txBody>
      </p:sp>
      <p:sp>
        <p:nvSpPr>
          <p:cNvPr id="2150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2325E13-BE3F-4ACF-A011-EE035162F291}" type="datetime1">
              <a:rPr lang="en-US" smtClean="0"/>
              <a:t>10/23/2020</a:t>
            </a:fld>
            <a:endParaRPr lang="en-US"/>
          </a:p>
        </p:txBody>
      </p:sp>
      <p:sp>
        <p:nvSpPr>
          <p:cNvPr id="2150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2150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BDBC5C0-A41F-4B86-8172-11A0B23C0ECA}" type="slidenum">
              <a:rPr lang="en-US"/>
              <a:pPr>
                <a:defRPr/>
              </a:pPr>
              <a:t>2</a:t>
            </a:fld>
            <a:endParaRPr lang="en-US"/>
          </a:p>
        </p:txBody>
      </p:sp>
    </p:spTree>
    <p:extLst>
      <p:ext uri="{BB962C8B-B14F-4D97-AF65-F5344CB8AC3E}">
        <p14:creationId xmlns:p14="http://schemas.microsoft.com/office/powerpoint/2010/main" val="343656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rPr>
              <a:t>Redresorul trifazat monoalternanță</a:t>
            </a:r>
            <a:endParaRPr lang="en-US" b="1">
              <a:solidFill>
                <a:srgbClr val="0070C0"/>
              </a:solidFill>
            </a:endParaRPr>
          </a:p>
          <a:p>
            <a:r>
              <a:rPr lang="ro-RO" sz="2400"/>
              <a:t>În cazul semnalului trifazat, tensiunea </a:t>
            </a:r>
            <a:r>
              <a:rPr lang="ro-RO" sz="2400" b="1"/>
              <a:t>u</a:t>
            </a:r>
            <a:r>
              <a:rPr lang="ro-RO" sz="2400" b="1" baseline="-25000"/>
              <a:t>S</a:t>
            </a:r>
            <a:r>
              <a:rPr lang="ro-RO" sz="2400"/>
              <a:t> este </a:t>
            </a:r>
            <a:br>
              <a:rPr lang="ro-RO" sz="2400"/>
            </a:br>
            <a:r>
              <a:rPr lang="ro-RO" sz="2400"/>
              <a:t>defazată cu 120</a:t>
            </a:r>
            <a:r>
              <a:rPr lang="ro-RO" sz="2400">
                <a:sym typeface="Symbol" panose="05050102010706020507" pitchFamily="18" charset="2"/>
              </a:rPr>
              <a:t></a:t>
            </a:r>
            <a:r>
              <a:rPr lang="ro-RO" sz="2400"/>
              <a:t> în urma tensiunii </a:t>
            </a:r>
            <a:r>
              <a:rPr lang="ro-RO" sz="2400" b="1"/>
              <a:t>u</a:t>
            </a:r>
            <a:r>
              <a:rPr lang="ro-RO" sz="2400" b="1" baseline="-25000"/>
              <a:t>R</a:t>
            </a:r>
            <a:r>
              <a:rPr lang="ro-RO" sz="2400"/>
              <a:t>, iar </a:t>
            </a:r>
            <a:r>
              <a:rPr lang="ro-RO" sz="2400" b="1"/>
              <a:t>u</a:t>
            </a:r>
            <a:r>
              <a:rPr lang="ro-RO" sz="2400" b="1" baseline="-25000"/>
              <a:t>T</a:t>
            </a:r>
            <a:r>
              <a:rPr lang="ro-RO" sz="2400"/>
              <a:t> cu </a:t>
            </a:r>
            <a:br>
              <a:rPr lang="ro-RO" sz="2400"/>
            </a:br>
            <a:r>
              <a:rPr lang="ro-RO" sz="2400"/>
              <a:t>120</a:t>
            </a:r>
            <a:r>
              <a:rPr lang="ro-RO" sz="2400">
                <a:sym typeface="Symbol" panose="05050102010706020507" pitchFamily="18" charset="2"/>
              </a:rPr>
              <a:t></a:t>
            </a:r>
            <a:r>
              <a:rPr lang="ro-RO" sz="2400"/>
              <a:t> în urma tensiunii </a:t>
            </a:r>
            <a:r>
              <a:rPr lang="ro-RO" sz="2400" b="1"/>
              <a:t>u</a:t>
            </a:r>
            <a:r>
              <a:rPr lang="ro-RO" sz="2400" b="1" baseline="-25000"/>
              <a:t>S</a:t>
            </a:r>
            <a:r>
              <a:rPr lang="ro-RO" sz="2400"/>
              <a:t>.</a:t>
            </a:r>
            <a:endParaRPr lang="en-US" sz="2400"/>
          </a:p>
        </p:txBody>
      </p:sp>
      <p:sp>
        <p:nvSpPr>
          <p:cNvPr id="4" name="Date Placeholder 3"/>
          <p:cNvSpPr>
            <a:spLocks noGrp="1"/>
          </p:cNvSpPr>
          <p:nvPr>
            <p:ph type="dt" sz="half" idx="10"/>
          </p:nvPr>
        </p:nvSpPr>
        <p:spPr/>
        <p:txBody>
          <a:bodyPr/>
          <a:lstStyle/>
          <a:p>
            <a:fld id="{FF533807-3AC6-4B85-A457-1C1A457178EA}"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20</a:t>
            </a:fld>
            <a:endParaRPr lang="en-US"/>
          </a:p>
        </p:txBody>
      </p:sp>
      <p:sp>
        <p:nvSpPr>
          <p:cNvPr id="8" name="Rectangle 2"/>
          <p:cNvSpPr>
            <a:spLocks noChangeArrowheads="1"/>
          </p:cNvSpPr>
          <p:nvPr/>
        </p:nvSpPr>
        <p:spPr bwMode="auto">
          <a:xfrm>
            <a:off x="8991601" y="38337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063490" y="3597307"/>
                <a:ext cx="3498572" cy="96330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𝑚𝑒𝑑</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3</m:t>
                          </m:r>
                          <m:rad>
                            <m:radPr>
                              <m:degHide m:val="on"/>
                              <m:ctrlPr>
                                <a:rPr lang="ro-RO" sz="2400" i="1">
                                  <a:solidFill>
                                    <a:srgbClr val="000000"/>
                                  </a:solidFill>
                                  <a:latin typeface="Cambria Math" panose="02040503050406030204" pitchFamily="18" charset="0"/>
                                </a:rPr>
                              </m:ctrlPr>
                            </m:radPr>
                            <m:deg/>
                            <m:e>
                              <m:r>
                                <a:rPr lang="ro-RO" sz="2400" i="1">
                                  <a:solidFill>
                                    <a:srgbClr val="000000"/>
                                  </a:solidFill>
                                  <a:latin typeface="Cambria Math" panose="02040503050406030204" pitchFamily="18" charset="0"/>
                                </a:rPr>
                                <m:t>6</m:t>
                              </m:r>
                            </m:e>
                          </m:rad>
                        </m:num>
                        <m:den>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𝜋</m:t>
                          </m:r>
                        </m:den>
                      </m:f>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r>
                        <a:rPr lang="ro-RO" sz="2400" i="1">
                          <a:solidFill>
                            <a:srgbClr val="000000"/>
                          </a:solidFill>
                          <a:latin typeface="Cambria Math" panose="02040503050406030204" pitchFamily="18" charset="0"/>
                        </a:rPr>
                        <m:t>=1,17</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bwMode="auto">
              <a:xfrm>
                <a:off x="1063490" y="3597307"/>
                <a:ext cx="3498572" cy="963302"/>
              </a:xfrm>
              <a:prstGeom prst="rect">
                <a:avLst/>
              </a:prstGeom>
              <a:blipFill>
                <a:blip r:embed="rId2"/>
                <a:stretch>
                  <a:fillRect/>
                </a:stretch>
              </a:blipFill>
            </p:spPr>
            <p:txBody>
              <a:bodyPr/>
              <a:lstStyle/>
              <a:p>
                <a:r>
                  <a:rPr lang="ro-RO">
                    <a:noFill/>
                  </a:rPr>
                  <a:t> </a:t>
                </a:r>
              </a:p>
            </p:txBody>
          </p:sp>
        </mc:Fallback>
      </mc:AlternateContent>
      <p:sp>
        <p:nvSpPr>
          <p:cNvPr id="10" name="Rectangle 4"/>
          <p:cNvSpPr>
            <a:spLocks noChangeArrowheads="1"/>
          </p:cNvSpPr>
          <p:nvPr/>
        </p:nvSpPr>
        <p:spPr bwMode="auto">
          <a:xfrm>
            <a:off x="9088583" y="102150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1063490" y="4739996"/>
                <a:ext cx="2802833" cy="54273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𝑅</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𝑇</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1063490" y="4739996"/>
                <a:ext cx="2802833" cy="542738"/>
              </a:xfrm>
              <a:prstGeom prst="rect">
                <a:avLst/>
              </a:prstGeom>
              <a:blipFill>
                <a:blip r:embed="rId3"/>
                <a:stretch>
                  <a:fillRect l="-435"/>
                </a:stretch>
              </a:blipFill>
            </p:spPr>
            <p:txBody>
              <a:bodyPr/>
              <a:lstStyle/>
              <a:p>
                <a:r>
                  <a:rPr lang="ro-RO">
                    <a:noFill/>
                  </a:rPr>
                  <a:t> </a:t>
                </a:r>
              </a:p>
            </p:txBody>
          </p:sp>
        </mc:Fallback>
      </mc:AlternateContent>
      <p:pic>
        <p:nvPicPr>
          <p:cNvPr id="14" name="Picture 13">
            <a:extLst>
              <a:ext uri="{FF2B5EF4-FFF2-40B4-BE49-F238E27FC236}">
                <a16:creationId xmlns:a16="http://schemas.microsoft.com/office/drawing/2014/main" id="{60995C05-F603-42C7-92AD-847CE2FF16AE}"/>
              </a:ext>
            </a:extLst>
          </p:cNvPr>
          <p:cNvPicPr>
            <a:picLocks noChangeAspect="1"/>
          </p:cNvPicPr>
          <p:nvPr/>
        </p:nvPicPr>
        <p:blipFill>
          <a:blip r:embed="rId4"/>
          <a:stretch>
            <a:fillRect/>
          </a:stretch>
        </p:blipFill>
        <p:spPr>
          <a:xfrm>
            <a:off x="8393430" y="187166"/>
            <a:ext cx="2606040" cy="3097530"/>
          </a:xfrm>
          <a:prstGeom prst="rect">
            <a:avLst/>
          </a:prstGeom>
        </p:spPr>
      </p:pic>
      <p:pic>
        <p:nvPicPr>
          <p:cNvPr id="15" name="Picture 14">
            <a:extLst>
              <a:ext uri="{FF2B5EF4-FFF2-40B4-BE49-F238E27FC236}">
                <a16:creationId xmlns:a16="http://schemas.microsoft.com/office/drawing/2014/main" id="{800D7B84-A41B-4416-85CA-667439F3C45D}"/>
              </a:ext>
            </a:extLst>
          </p:cNvPr>
          <p:cNvPicPr>
            <a:picLocks noChangeAspect="1"/>
          </p:cNvPicPr>
          <p:nvPr/>
        </p:nvPicPr>
        <p:blipFill>
          <a:blip r:embed="rId5"/>
          <a:stretch>
            <a:fillRect/>
          </a:stretch>
        </p:blipFill>
        <p:spPr>
          <a:xfrm>
            <a:off x="7536180" y="3477737"/>
            <a:ext cx="4320540" cy="2788920"/>
          </a:xfrm>
          <a:prstGeom prst="rect">
            <a:avLst/>
          </a:prstGeom>
        </p:spPr>
      </p:pic>
    </p:spTree>
    <p:extLst>
      <p:ext uri="{BB962C8B-B14F-4D97-AF65-F5344CB8AC3E}">
        <p14:creationId xmlns:p14="http://schemas.microsoft.com/office/powerpoint/2010/main" val="148102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rPr>
              <a:t>Redresoare dublă alternanță</a:t>
            </a:r>
            <a:endParaRPr lang="en-US">
              <a:solidFill>
                <a:srgbClr val="0070C0"/>
              </a:solidFill>
            </a:endParaRPr>
          </a:p>
          <a:p>
            <a:pPr lvl="1"/>
            <a:r>
              <a:rPr lang="ro-RO"/>
              <a:t>Schemele de redresoare în punte se caracterizează prin faptul că în decursul unei perioade a tensiunii de alimentare, fiecare fază din secundar conduce curent de două ori (în ambele sensuri), motiv pentru care se mai numesc şi circuite de redresare </a:t>
            </a:r>
            <a:r>
              <a:rPr lang="ro-RO" b="1"/>
              <a:t>dublă alternanță </a:t>
            </a:r>
            <a:r>
              <a:rPr lang="ro-RO"/>
              <a:t>sau </a:t>
            </a:r>
            <a:r>
              <a:rPr lang="ro-RO" b="1"/>
              <a:t>bialternanță</a:t>
            </a:r>
            <a:r>
              <a:rPr lang="ro-RO"/>
              <a:t>.</a:t>
            </a:r>
            <a:endParaRPr lang="en-US"/>
          </a:p>
        </p:txBody>
      </p:sp>
      <p:sp>
        <p:nvSpPr>
          <p:cNvPr id="4" name="Date Placeholder 3"/>
          <p:cNvSpPr>
            <a:spLocks noGrp="1"/>
          </p:cNvSpPr>
          <p:nvPr>
            <p:ph type="dt" sz="half" idx="10"/>
          </p:nvPr>
        </p:nvSpPr>
        <p:spPr/>
        <p:txBody>
          <a:bodyPr/>
          <a:lstStyle/>
          <a:p>
            <a:fld id="{DEEFF858-74D4-47DD-A37A-B44299C9AC7C}"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21</a:t>
            </a:fld>
            <a:endParaRPr lang="en-US"/>
          </a:p>
        </p:txBody>
      </p:sp>
    </p:spTree>
    <p:extLst>
      <p:ext uri="{BB962C8B-B14F-4D97-AF65-F5344CB8AC3E}">
        <p14:creationId xmlns:p14="http://schemas.microsoft.com/office/powerpoint/2010/main" val="351873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rPr>
              <a:t>Redresorul monofazat dublă alternanță</a:t>
            </a:r>
            <a:r>
              <a:rPr lang="ro-RO">
                <a:solidFill>
                  <a:srgbClr val="0070C0"/>
                </a:solidFill>
              </a:rPr>
              <a:t> </a:t>
            </a:r>
            <a:br>
              <a:rPr lang="ro-RO">
                <a:solidFill>
                  <a:srgbClr val="0070C0"/>
                </a:solidFill>
              </a:rPr>
            </a:br>
            <a:r>
              <a:rPr lang="ro-RO"/>
              <a:t>numit şi </a:t>
            </a:r>
            <a:r>
              <a:rPr lang="ro-RO" b="1">
                <a:solidFill>
                  <a:srgbClr val="0070C0"/>
                </a:solidFill>
              </a:rPr>
              <a:t>redresor monofazat în punte</a:t>
            </a:r>
          </a:p>
          <a:p>
            <a:r>
              <a:rPr lang="ro-RO" sz="2400"/>
              <a:t>Valoarea medie a tensiunii redresate</a:t>
            </a:r>
            <a:endParaRPr lang="en-US" sz="2400"/>
          </a:p>
        </p:txBody>
      </p:sp>
      <p:sp>
        <p:nvSpPr>
          <p:cNvPr id="4" name="Date Placeholder 3"/>
          <p:cNvSpPr>
            <a:spLocks noGrp="1"/>
          </p:cNvSpPr>
          <p:nvPr>
            <p:ph type="dt" sz="half" idx="10"/>
          </p:nvPr>
        </p:nvSpPr>
        <p:spPr/>
        <p:txBody>
          <a:bodyPr/>
          <a:lstStyle/>
          <a:p>
            <a:fld id="{92DCBE4F-706B-4B11-BC3D-25121B4AB509}"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22</a:t>
            </a:fld>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050053" y="3429000"/>
                <a:ext cx="2125226" cy="49990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𝑚𝑒𝑑</m:t>
                          </m:r>
                        </m:sub>
                      </m:sSub>
                      <m:r>
                        <a:rPr lang="ro-RO" sz="2400" i="1">
                          <a:solidFill>
                            <a:srgbClr val="000000"/>
                          </a:solidFill>
                          <a:latin typeface="Cambria Math" panose="02040503050406030204" pitchFamily="18" charset="0"/>
                        </a:rPr>
                        <m:t>=0,9</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bwMode="auto">
              <a:xfrm>
                <a:off x="1050053" y="3429000"/>
                <a:ext cx="2125226" cy="499906"/>
              </a:xfrm>
              <a:prstGeom prst="rect">
                <a:avLst/>
              </a:prstGeom>
              <a:blipFill>
                <a:blip r:embed="rId2"/>
                <a:stretch>
                  <a:fillRect l="-573"/>
                </a:stretch>
              </a:blipFill>
            </p:spPr>
            <p:txBody>
              <a:bodyPr/>
              <a:lstStyle/>
              <a:p>
                <a:r>
                  <a:rPr lang="ro-RO">
                    <a:noFill/>
                  </a:rPr>
                  <a:t> </a:t>
                </a:r>
              </a:p>
            </p:txBody>
          </p:sp>
        </mc:Fallback>
      </mc:AlternateContent>
      <p:pic>
        <p:nvPicPr>
          <p:cNvPr id="11" name="Picture 10">
            <a:extLst>
              <a:ext uri="{FF2B5EF4-FFF2-40B4-BE49-F238E27FC236}">
                <a16:creationId xmlns:a16="http://schemas.microsoft.com/office/drawing/2014/main" id="{D2BF1A8E-BB82-4175-BFED-C9F2D6A38348}"/>
              </a:ext>
            </a:extLst>
          </p:cNvPr>
          <p:cNvPicPr>
            <a:picLocks noChangeAspect="1"/>
          </p:cNvPicPr>
          <p:nvPr/>
        </p:nvPicPr>
        <p:blipFill>
          <a:blip r:embed="rId3"/>
          <a:stretch>
            <a:fillRect/>
          </a:stretch>
        </p:blipFill>
        <p:spPr>
          <a:xfrm>
            <a:off x="7853331" y="462514"/>
            <a:ext cx="3840480" cy="2148840"/>
          </a:xfrm>
          <a:prstGeom prst="rect">
            <a:avLst/>
          </a:prstGeom>
        </p:spPr>
      </p:pic>
      <p:pic>
        <p:nvPicPr>
          <p:cNvPr id="12" name="Picture 11">
            <a:extLst>
              <a:ext uri="{FF2B5EF4-FFF2-40B4-BE49-F238E27FC236}">
                <a16:creationId xmlns:a16="http://schemas.microsoft.com/office/drawing/2014/main" id="{0A377D08-B159-408E-B85F-AD95D121D0C4}"/>
              </a:ext>
            </a:extLst>
          </p:cNvPr>
          <p:cNvPicPr>
            <a:picLocks noChangeAspect="1"/>
          </p:cNvPicPr>
          <p:nvPr/>
        </p:nvPicPr>
        <p:blipFill>
          <a:blip r:embed="rId4"/>
          <a:stretch>
            <a:fillRect/>
          </a:stretch>
        </p:blipFill>
        <p:spPr>
          <a:xfrm>
            <a:off x="7518971" y="2975206"/>
            <a:ext cx="4514850" cy="3108960"/>
          </a:xfrm>
          <a:prstGeom prst="rect">
            <a:avLst/>
          </a:prstGeom>
        </p:spPr>
      </p:pic>
    </p:spTree>
    <p:extLst>
      <p:ext uri="{BB962C8B-B14F-4D97-AF65-F5344CB8AC3E}">
        <p14:creationId xmlns:p14="http://schemas.microsoft.com/office/powerpoint/2010/main" val="81956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ro-RO" sz="3000" b="1">
                <a:solidFill>
                  <a:srgbClr val="0070C0"/>
                </a:solidFill>
              </a:rPr>
              <a:t>Redresor monofazat în punte</a:t>
            </a:r>
            <a:endParaRPr lang="en-US" sz="3000"/>
          </a:p>
          <a:p>
            <a:pPr marL="0" indent="0">
              <a:buNone/>
            </a:pPr>
            <a:r>
              <a:rPr lang="en-US" sz="2600" b="1"/>
              <a:t>Func</a:t>
            </a:r>
            <a:r>
              <a:rPr lang="ro-RO" sz="2600" b="1"/>
              <a:t>ț</a:t>
            </a:r>
            <a:r>
              <a:rPr lang="en-US" sz="2600" b="1"/>
              <a:t>ionare</a:t>
            </a:r>
            <a:endParaRPr lang="ro-RO" sz="2600" b="1"/>
          </a:p>
          <a:p>
            <a:r>
              <a:rPr lang="ro-RO"/>
              <a:t>În timpul alternanței pozitive a tensiunii rețelei, diodele D</a:t>
            </a:r>
            <a:r>
              <a:rPr lang="ro-RO" baseline="-25000"/>
              <a:t>1</a:t>
            </a:r>
            <a:r>
              <a:rPr lang="ro-RO"/>
              <a:t> şi D</a:t>
            </a:r>
            <a:r>
              <a:rPr lang="ro-RO" baseline="-25000"/>
              <a:t>3</a:t>
            </a:r>
            <a:r>
              <a:rPr lang="ro-RO"/>
              <a:t> sunt polarizate direct şi conduc iar D</a:t>
            </a:r>
            <a:r>
              <a:rPr lang="ro-RO" baseline="-25000"/>
              <a:t>2</a:t>
            </a:r>
            <a:r>
              <a:rPr lang="ro-RO"/>
              <a:t> şi D</a:t>
            </a:r>
            <a:r>
              <a:rPr lang="ro-RO" baseline="-25000"/>
              <a:t>4</a:t>
            </a:r>
            <a:r>
              <a:rPr lang="ro-RO"/>
              <a:t> sunt blocate (fiind polarizate invers). Curentul electric circulă pe traseul: borna 1 a transformatorului, D</a:t>
            </a:r>
            <a:r>
              <a:rPr lang="ro-RO" baseline="-25000"/>
              <a:t>1</a:t>
            </a:r>
            <a:r>
              <a:rPr lang="ro-RO"/>
              <a:t>, R</a:t>
            </a:r>
            <a:r>
              <a:rPr lang="en-US" baseline="-25000"/>
              <a:t>L</a:t>
            </a:r>
            <a:r>
              <a:rPr lang="ro-RO"/>
              <a:t>, D</a:t>
            </a:r>
            <a:r>
              <a:rPr lang="ro-RO" baseline="-25000"/>
              <a:t>3</a:t>
            </a:r>
            <a:r>
              <a:rPr lang="ro-RO"/>
              <a:t> şi se întoarce în transformator la borna 2.</a:t>
            </a:r>
            <a:endParaRPr lang="en-US"/>
          </a:p>
          <a:p>
            <a:r>
              <a:rPr lang="ro-RO"/>
              <a:t>În timpul alternanței negative a tensiunii rețelei, diodele D</a:t>
            </a:r>
            <a:r>
              <a:rPr lang="ro-RO" baseline="-25000"/>
              <a:t>2</a:t>
            </a:r>
            <a:r>
              <a:rPr lang="ro-RO"/>
              <a:t> şi D</a:t>
            </a:r>
            <a:r>
              <a:rPr lang="ro-RO" baseline="-25000"/>
              <a:t>4</a:t>
            </a:r>
            <a:r>
              <a:rPr lang="ro-RO"/>
              <a:t> sunt polarizate direct şi conduc iar D</a:t>
            </a:r>
            <a:r>
              <a:rPr lang="ro-RO" baseline="-25000"/>
              <a:t>1</a:t>
            </a:r>
            <a:r>
              <a:rPr lang="ro-RO"/>
              <a:t> şi D</a:t>
            </a:r>
            <a:r>
              <a:rPr lang="ro-RO" baseline="-25000"/>
              <a:t>3</a:t>
            </a:r>
            <a:r>
              <a:rPr lang="ro-RO"/>
              <a:t> sunt blocate. Curentul electric circulă pe traseul: borna 2 a transformatorului, D</a:t>
            </a:r>
            <a:r>
              <a:rPr lang="ro-RO" baseline="-25000"/>
              <a:t>2</a:t>
            </a:r>
            <a:r>
              <a:rPr lang="ro-RO"/>
              <a:t>, R</a:t>
            </a:r>
            <a:r>
              <a:rPr lang="en-US" baseline="-25000"/>
              <a:t>L</a:t>
            </a:r>
            <a:r>
              <a:rPr lang="ro-RO"/>
              <a:t>, D</a:t>
            </a:r>
            <a:r>
              <a:rPr lang="ro-RO" baseline="-25000"/>
              <a:t>4</a:t>
            </a:r>
            <a:r>
              <a:rPr lang="ro-RO"/>
              <a:t> şi se întoarece în transformator la borna 1.</a:t>
            </a:r>
            <a:endParaRPr lang="en-US"/>
          </a:p>
          <a:p>
            <a:r>
              <a:rPr lang="ro-RO"/>
              <a:t>Se observă că la redresorul monofazat în punte conduc simultan două diode şi că atât pentru alternanța pozitivă a tensiunii rețelei cât şi pentru cea negativă, curentul electric prin rezistența de sarcină R</a:t>
            </a:r>
            <a:r>
              <a:rPr lang="en-US" baseline="-25000"/>
              <a:t>L</a:t>
            </a:r>
            <a:r>
              <a:rPr lang="ro-RO"/>
              <a:t> are acelaşi sens.</a:t>
            </a:r>
            <a:endParaRPr lang="en-US"/>
          </a:p>
        </p:txBody>
      </p:sp>
      <p:sp>
        <p:nvSpPr>
          <p:cNvPr id="4" name="Date Placeholder 3"/>
          <p:cNvSpPr>
            <a:spLocks noGrp="1"/>
          </p:cNvSpPr>
          <p:nvPr>
            <p:ph type="dt" sz="half" idx="10"/>
          </p:nvPr>
        </p:nvSpPr>
        <p:spPr/>
        <p:txBody>
          <a:bodyPr/>
          <a:lstStyle/>
          <a:p>
            <a:fld id="{DE7540BC-8EA3-4457-A51D-094CF7D8B6CF}"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23</a:t>
            </a:fld>
            <a:endParaRPr lang="en-US"/>
          </a:p>
        </p:txBody>
      </p:sp>
      <p:pic>
        <p:nvPicPr>
          <p:cNvPr id="9" name="Picture 8">
            <a:extLst>
              <a:ext uri="{FF2B5EF4-FFF2-40B4-BE49-F238E27FC236}">
                <a16:creationId xmlns:a16="http://schemas.microsoft.com/office/drawing/2014/main" id="{B54A662C-FBFD-4069-96D5-6B4A51AECA47}"/>
              </a:ext>
            </a:extLst>
          </p:cNvPr>
          <p:cNvPicPr>
            <a:picLocks noChangeAspect="1"/>
          </p:cNvPicPr>
          <p:nvPr/>
        </p:nvPicPr>
        <p:blipFill>
          <a:blip r:embed="rId2"/>
          <a:stretch>
            <a:fillRect/>
          </a:stretch>
        </p:blipFill>
        <p:spPr>
          <a:xfrm>
            <a:off x="6453038" y="136525"/>
            <a:ext cx="5468586" cy="2060626"/>
          </a:xfrm>
          <a:prstGeom prst="rect">
            <a:avLst/>
          </a:prstGeom>
        </p:spPr>
      </p:pic>
    </p:spTree>
    <p:extLst>
      <p:ext uri="{BB962C8B-B14F-4D97-AF65-F5344CB8AC3E}">
        <p14:creationId xmlns:p14="http://schemas.microsoft.com/office/powerpoint/2010/main" val="2360689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rPr>
              <a:t>Redresorul trifazat în punte</a:t>
            </a:r>
          </a:p>
          <a:p>
            <a:r>
              <a:rPr lang="ro-RO"/>
              <a:t>Valoarea medie a tensiunii redresate</a:t>
            </a:r>
          </a:p>
        </p:txBody>
      </p:sp>
      <p:sp>
        <p:nvSpPr>
          <p:cNvPr id="4" name="Date Placeholder 3"/>
          <p:cNvSpPr>
            <a:spLocks noGrp="1"/>
          </p:cNvSpPr>
          <p:nvPr>
            <p:ph type="dt" sz="half" idx="10"/>
          </p:nvPr>
        </p:nvSpPr>
        <p:spPr/>
        <p:txBody>
          <a:bodyPr/>
          <a:lstStyle/>
          <a:p>
            <a:fld id="{FDCD2E68-C167-4567-AFB2-BF1B7FA9E928}"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24</a:t>
            </a:fld>
            <a:endParaRPr lang="en-US"/>
          </a:p>
        </p:txBody>
      </p:sp>
      <p:sp>
        <p:nvSpPr>
          <p:cNvPr id="7" name="Rectangle 4"/>
          <p:cNvSpPr>
            <a:spLocks noChangeArrowheads="1"/>
          </p:cNvSpPr>
          <p:nvPr/>
        </p:nvSpPr>
        <p:spPr bwMode="auto">
          <a:xfrm>
            <a:off x="5791201" y="980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120901" y="3011586"/>
                <a:ext cx="3571875" cy="91301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𝑚𝑒𝑑</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3</m:t>
                          </m:r>
                          <m:rad>
                            <m:radPr>
                              <m:degHide m:val="on"/>
                              <m:ctrlPr>
                                <a:rPr lang="ro-RO" sz="2400" i="1">
                                  <a:solidFill>
                                    <a:srgbClr val="000000"/>
                                  </a:solidFill>
                                  <a:latin typeface="Cambria Math" panose="02040503050406030204" pitchFamily="18" charset="0"/>
                                </a:rPr>
                              </m:ctrlPr>
                            </m:radPr>
                            <m:deg/>
                            <m:e>
                              <m:r>
                                <a:rPr lang="ro-RO" sz="2400" i="1">
                                  <a:solidFill>
                                    <a:srgbClr val="000000"/>
                                  </a:solidFill>
                                  <a:latin typeface="Cambria Math" panose="02040503050406030204" pitchFamily="18" charset="0"/>
                                </a:rPr>
                                <m:t>6</m:t>
                              </m:r>
                            </m:e>
                          </m:rad>
                        </m:num>
                        <m:den>
                          <m:r>
                            <a:rPr lang="ro-RO" sz="2400" i="1">
                              <a:solidFill>
                                <a:srgbClr val="000000"/>
                              </a:solidFill>
                              <a:latin typeface="Cambria Math" panose="02040503050406030204" pitchFamily="18" charset="0"/>
                            </a:rPr>
                            <m:t>𝜋</m:t>
                          </m:r>
                        </m:den>
                      </m:f>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r>
                        <a:rPr lang="ro-RO" sz="2400" i="1">
                          <a:solidFill>
                            <a:srgbClr val="000000"/>
                          </a:solidFill>
                          <a:latin typeface="Cambria Math" panose="02040503050406030204" pitchFamily="18" charset="0"/>
                        </a:rPr>
                        <m:t>=2,35</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bwMode="auto">
              <a:xfrm>
                <a:off x="1120901" y="3011586"/>
                <a:ext cx="3571875" cy="913019"/>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Object 11"/>
              <p:cNvSpPr txBox="1"/>
              <p:nvPr/>
            </p:nvSpPr>
            <p:spPr bwMode="auto">
              <a:xfrm>
                <a:off x="1120901" y="4059542"/>
                <a:ext cx="2773987" cy="51955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2</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𝑅</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𝑇</m:t>
                          </m:r>
                        </m:sub>
                      </m:sSub>
                    </m:oMath>
                  </m:oMathPara>
                </a14:m>
                <a:endParaRPr lang="ro-RO"/>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1120901" y="4059542"/>
                <a:ext cx="2773987" cy="519550"/>
              </a:xfrm>
              <a:prstGeom prst="rect">
                <a:avLst/>
              </a:prstGeom>
              <a:blipFill>
                <a:blip r:embed="rId3"/>
                <a:stretch>
                  <a:fillRect l="-659"/>
                </a:stretch>
              </a:blipFill>
            </p:spPr>
            <p:txBody>
              <a:bodyPr/>
              <a:lstStyle/>
              <a:p>
                <a:r>
                  <a:rPr lang="ro-RO">
                    <a:noFill/>
                  </a:rPr>
                  <a:t> </a:t>
                </a:r>
              </a:p>
            </p:txBody>
          </p:sp>
        </mc:Fallback>
      </mc:AlternateContent>
      <p:pic>
        <p:nvPicPr>
          <p:cNvPr id="13" name="Picture 12">
            <a:extLst>
              <a:ext uri="{FF2B5EF4-FFF2-40B4-BE49-F238E27FC236}">
                <a16:creationId xmlns:a16="http://schemas.microsoft.com/office/drawing/2014/main" id="{062D6446-5786-47EB-8C89-94CB6CF563CC}"/>
              </a:ext>
            </a:extLst>
          </p:cNvPr>
          <p:cNvPicPr>
            <a:picLocks noChangeAspect="1"/>
          </p:cNvPicPr>
          <p:nvPr/>
        </p:nvPicPr>
        <p:blipFill>
          <a:blip r:embed="rId4"/>
          <a:stretch>
            <a:fillRect/>
          </a:stretch>
        </p:blipFill>
        <p:spPr>
          <a:xfrm>
            <a:off x="8801631" y="44605"/>
            <a:ext cx="2185988" cy="2923223"/>
          </a:xfrm>
          <a:prstGeom prst="rect">
            <a:avLst/>
          </a:prstGeom>
        </p:spPr>
      </p:pic>
      <p:pic>
        <p:nvPicPr>
          <p:cNvPr id="14" name="Picture 13">
            <a:extLst>
              <a:ext uri="{FF2B5EF4-FFF2-40B4-BE49-F238E27FC236}">
                <a16:creationId xmlns:a16="http://schemas.microsoft.com/office/drawing/2014/main" id="{F65B3791-15D1-4A21-87C4-6F1C4B7BD97D}"/>
              </a:ext>
            </a:extLst>
          </p:cNvPr>
          <p:cNvPicPr>
            <a:picLocks noChangeAspect="1"/>
          </p:cNvPicPr>
          <p:nvPr/>
        </p:nvPicPr>
        <p:blipFill>
          <a:blip r:embed="rId5"/>
          <a:stretch>
            <a:fillRect/>
          </a:stretch>
        </p:blipFill>
        <p:spPr>
          <a:xfrm>
            <a:off x="8196262" y="2967828"/>
            <a:ext cx="3571875" cy="3248025"/>
          </a:xfrm>
          <a:prstGeom prst="rect">
            <a:avLst/>
          </a:prstGeom>
        </p:spPr>
      </p:pic>
    </p:spTree>
    <p:extLst>
      <p:ext uri="{BB962C8B-B14F-4D97-AF65-F5344CB8AC3E}">
        <p14:creationId xmlns:p14="http://schemas.microsoft.com/office/powerpoint/2010/main" val="283801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sz="3200" b="1">
                <a:solidFill>
                  <a:srgbClr val="0070C0"/>
                </a:solidFill>
              </a:rPr>
              <a:t>Filtrarea tensiunii redresate</a:t>
            </a:r>
            <a:endParaRPr lang="ro-RO" sz="3200">
              <a:solidFill>
                <a:srgbClr val="0070C0"/>
              </a:solidFill>
            </a:endParaRPr>
          </a:p>
          <a:p>
            <a:r>
              <a:rPr lang="ro-RO"/>
              <a:t>Exemplificare la un redresor monofazat monoalternanță</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CDC2A72-4437-45C3-AA1D-478C56761105}"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25</a:t>
            </a:fld>
            <a:endParaRPr lang="en-US"/>
          </a:p>
        </p:txBody>
      </p:sp>
      <p:pic>
        <p:nvPicPr>
          <p:cNvPr id="7" name="Picture 6">
            <a:extLst>
              <a:ext uri="{FF2B5EF4-FFF2-40B4-BE49-F238E27FC236}">
                <a16:creationId xmlns:a16="http://schemas.microsoft.com/office/drawing/2014/main" id="{BAE60F21-27A1-4FA7-9212-C57CA3051C6B}"/>
              </a:ext>
            </a:extLst>
          </p:cNvPr>
          <p:cNvPicPr>
            <a:picLocks noChangeAspect="1"/>
          </p:cNvPicPr>
          <p:nvPr/>
        </p:nvPicPr>
        <p:blipFill>
          <a:blip r:embed="rId2"/>
          <a:stretch>
            <a:fillRect/>
          </a:stretch>
        </p:blipFill>
        <p:spPr>
          <a:xfrm>
            <a:off x="6145224" y="755397"/>
            <a:ext cx="5208576" cy="545018"/>
          </a:xfrm>
          <a:prstGeom prst="rect">
            <a:avLst/>
          </a:prstGeom>
        </p:spPr>
      </p:pic>
      <p:pic>
        <p:nvPicPr>
          <p:cNvPr id="13" name="Picture 12">
            <a:extLst>
              <a:ext uri="{FF2B5EF4-FFF2-40B4-BE49-F238E27FC236}">
                <a16:creationId xmlns:a16="http://schemas.microsoft.com/office/drawing/2014/main" id="{E3731279-26CD-47EC-B8A0-0FA95D9965E0}"/>
              </a:ext>
            </a:extLst>
          </p:cNvPr>
          <p:cNvPicPr>
            <a:picLocks noChangeAspect="1"/>
          </p:cNvPicPr>
          <p:nvPr/>
        </p:nvPicPr>
        <p:blipFill>
          <a:blip r:embed="rId3"/>
          <a:stretch>
            <a:fillRect/>
          </a:stretch>
        </p:blipFill>
        <p:spPr>
          <a:xfrm>
            <a:off x="3048000" y="3309731"/>
            <a:ext cx="6096000" cy="2052084"/>
          </a:xfrm>
          <a:prstGeom prst="rect">
            <a:avLst/>
          </a:prstGeom>
        </p:spPr>
      </p:pic>
    </p:spTree>
    <p:extLst>
      <p:ext uri="{BB962C8B-B14F-4D97-AF65-F5344CB8AC3E}">
        <p14:creationId xmlns:p14="http://schemas.microsoft.com/office/powerpoint/2010/main" val="18803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CABF-43AA-48EC-A3CF-1B04E1FA3E53}"/>
              </a:ext>
            </a:extLst>
          </p:cNvPr>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a:p>
        </p:txBody>
      </p:sp>
      <p:sp>
        <p:nvSpPr>
          <p:cNvPr id="3" name="Content Placeholder 2">
            <a:extLst>
              <a:ext uri="{FF2B5EF4-FFF2-40B4-BE49-F238E27FC236}">
                <a16:creationId xmlns:a16="http://schemas.microsoft.com/office/drawing/2014/main" id="{D84B5AC8-3559-4B1A-8835-71C717DB525F}"/>
              </a:ext>
            </a:extLst>
          </p:cNvPr>
          <p:cNvSpPr>
            <a:spLocks noGrp="1"/>
          </p:cNvSpPr>
          <p:nvPr>
            <p:ph idx="1"/>
          </p:nvPr>
        </p:nvSpPr>
        <p:spPr/>
        <p:txBody>
          <a:bodyPr/>
          <a:lstStyle/>
          <a:p>
            <a:r>
              <a:rPr lang="ro-RO"/>
              <a:t>Forme de undă:</a:t>
            </a:r>
          </a:p>
          <a:p>
            <a:pPr lvl="1"/>
            <a:r>
              <a:rPr lang="ro-RO"/>
              <a:t>Tensiun</a:t>
            </a:r>
            <a:r>
              <a:rPr lang="en-US"/>
              <a:t>ea</a:t>
            </a:r>
            <a:r>
              <a:rPr lang="ro-RO"/>
              <a:t> din secundar (u</a:t>
            </a:r>
            <a:r>
              <a:rPr lang="ro-RO" baseline="-25000"/>
              <a:t>2</a:t>
            </a:r>
            <a:r>
              <a:rPr lang="ro-RO"/>
              <a:t> - verde)</a:t>
            </a:r>
          </a:p>
          <a:p>
            <a:pPr lvl="1"/>
            <a:r>
              <a:rPr lang="ro-RO"/>
              <a:t>Tensiun</a:t>
            </a:r>
            <a:r>
              <a:rPr lang="en-US"/>
              <a:t>ea</a:t>
            </a:r>
            <a:r>
              <a:rPr lang="ro-RO"/>
              <a:t> pe condensator (u</a:t>
            </a:r>
            <a:r>
              <a:rPr lang="ro-RO" baseline="-25000"/>
              <a:t>C</a:t>
            </a:r>
            <a:r>
              <a:rPr lang="ro-RO"/>
              <a:t> - roșu)</a:t>
            </a:r>
          </a:p>
          <a:p>
            <a:pPr lvl="1"/>
            <a:r>
              <a:rPr lang="ro-RO"/>
              <a:t>Curentul prin diodă (i</a:t>
            </a:r>
            <a:r>
              <a:rPr lang="ro-RO" baseline="-25000"/>
              <a:t>A</a:t>
            </a:r>
            <a:r>
              <a:rPr lang="ro-RO"/>
              <a:t> - albastru)</a:t>
            </a:r>
            <a:endParaRPr lang="en-US"/>
          </a:p>
        </p:txBody>
      </p:sp>
      <p:sp>
        <p:nvSpPr>
          <p:cNvPr id="4" name="Date Placeholder 3">
            <a:extLst>
              <a:ext uri="{FF2B5EF4-FFF2-40B4-BE49-F238E27FC236}">
                <a16:creationId xmlns:a16="http://schemas.microsoft.com/office/drawing/2014/main" id="{782A273E-DAE4-479B-B42C-F51ECF2B8B4E}"/>
              </a:ext>
            </a:extLst>
          </p:cNvPr>
          <p:cNvSpPr>
            <a:spLocks noGrp="1"/>
          </p:cNvSpPr>
          <p:nvPr>
            <p:ph type="dt" sz="half" idx="10"/>
          </p:nvPr>
        </p:nvSpPr>
        <p:spPr/>
        <p:txBody>
          <a:bodyPr/>
          <a:lstStyle/>
          <a:p>
            <a:fld id="{C8224F4E-2A22-4ABA-810F-40D1C517F140}" type="datetime1">
              <a:rPr lang="en-US" smtClean="0"/>
              <a:t>10/23/2020</a:t>
            </a:fld>
            <a:endParaRPr lang="en-US"/>
          </a:p>
        </p:txBody>
      </p:sp>
      <p:sp>
        <p:nvSpPr>
          <p:cNvPr id="5" name="Footer Placeholder 4">
            <a:extLst>
              <a:ext uri="{FF2B5EF4-FFF2-40B4-BE49-F238E27FC236}">
                <a16:creationId xmlns:a16="http://schemas.microsoft.com/office/drawing/2014/main" id="{89226895-0C2E-4182-A35D-2353AB4362E5}"/>
              </a:ext>
            </a:extLst>
          </p:cNvPr>
          <p:cNvSpPr>
            <a:spLocks noGrp="1"/>
          </p:cNvSpPr>
          <p:nvPr>
            <p:ph type="ftr" sz="quarter" idx="11"/>
          </p:nvPr>
        </p:nvSpPr>
        <p:spPr/>
        <p:txBody>
          <a:bodyPr/>
          <a:lstStyle/>
          <a:p>
            <a:r>
              <a:rPr lang="en-US"/>
              <a:t>DE-Cursul 3</a:t>
            </a:r>
          </a:p>
        </p:txBody>
      </p:sp>
      <p:sp>
        <p:nvSpPr>
          <p:cNvPr id="6" name="Slide Number Placeholder 5">
            <a:extLst>
              <a:ext uri="{FF2B5EF4-FFF2-40B4-BE49-F238E27FC236}">
                <a16:creationId xmlns:a16="http://schemas.microsoft.com/office/drawing/2014/main" id="{D61D616C-1F0E-4F78-B5C6-134C398990AA}"/>
              </a:ext>
            </a:extLst>
          </p:cNvPr>
          <p:cNvSpPr>
            <a:spLocks noGrp="1"/>
          </p:cNvSpPr>
          <p:nvPr>
            <p:ph type="sldNum" sz="quarter" idx="12"/>
          </p:nvPr>
        </p:nvSpPr>
        <p:spPr/>
        <p:txBody>
          <a:bodyPr/>
          <a:lstStyle/>
          <a:p>
            <a:fld id="{FFDCC3CB-8EBA-4F31-963A-6E9C4899926B}" type="slidenum">
              <a:rPr lang="en-US" smtClean="0"/>
              <a:t>26</a:t>
            </a:fld>
            <a:endParaRPr lang="en-US"/>
          </a:p>
        </p:txBody>
      </p:sp>
      <p:pic>
        <p:nvPicPr>
          <p:cNvPr id="8" name="Picture 7">
            <a:extLst>
              <a:ext uri="{FF2B5EF4-FFF2-40B4-BE49-F238E27FC236}">
                <a16:creationId xmlns:a16="http://schemas.microsoft.com/office/drawing/2014/main" id="{A6B454A7-5747-4E0D-9406-1B594B16E810}"/>
              </a:ext>
            </a:extLst>
          </p:cNvPr>
          <p:cNvPicPr>
            <a:picLocks noChangeAspect="1"/>
          </p:cNvPicPr>
          <p:nvPr/>
        </p:nvPicPr>
        <p:blipFill>
          <a:blip r:embed="rId2"/>
          <a:stretch>
            <a:fillRect/>
          </a:stretch>
        </p:blipFill>
        <p:spPr>
          <a:xfrm>
            <a:off x="6145224" y="755397"/>
            <a:ext cx="5208576" cy="545018"/>
          </a:xfrm>
          <a:prstGeom prst="rect">
            <a:avLst/>
          </a:prstGeom>
        </p:spPr>
      </p:pic>
      <p:pic>
        <p:nvPicPr>
          <p:cNvPr id="13" name="Picture 12">
            <a:extLst>
              <a:ext uri="{FF2B5EF4-FFF2-40B4-BE49-F238E27FC236}">
                <a16:creationId xmlns:a16="http://schemas.microsoft.com/office/drawing/2014/main" id="{2FDCFFBC-BC31-4609-968C-637EACC486AF}"/>
              </a:ext>
            </a:extLst>
          </p:cNvPr>
          <p:cNvPicPr>
            <a:picLocks noChangeAspect="1"/>
          </p:cNvPicPr>
          <p:nvPr/>
        </p:nvPicPr>
        <p:blipFill>
          <a:blip r:embed="rId3"/>
          <a:stretch>
            <a:fillRect/>
          </a:stretch>
        </p:blipFill>
        <p:spPr>
          <a:xfrm>
            <a:off x="7089913" y="1646238"/>
            <a:ext cx="4663440" cy="1573911"/>
          </a:xfrm>
          <a:prstGeom prst="rect">
            <a:avLst/>
          </a:prstGeom>
        </p:spPr>
      </p:pic>
      <p:pic>
        <p:nvPicPr>
          <p:cNvPr id="14" name="Picture 13">
            <a:extLst>
              <a:ext uri="{FF2B5EF4-FFF2-40B4-BE49-F238E27FC236}">
                <a16:creationId xmlns:a16="http://schemas.microsoft.com/office/drawing/2014/main" id="{3A5ABEBA-3ED7-450C-AB4A-8E84962C9DA0}"/>
              </a:ext>
            </a:extLst>
          </p:cNvPr>
          <p:cNvPicPr>
            <a:picLocks noChangeAspect="1"/>
          </p:cNvPicPr>
          <p:nvPr/>
        </p:nvPicPr>
        <p:blipFill>
          <a:blip r:embed="rId4"/>
          <a:stretch>
            <a:fillRect/>
          </a:stretch>
        </p:blipFill>
        <p:spPr>
          <a:xfrm>
            <a:off x="1856316" y="3550173"/>
            <a:ext cx="8577815" cy="2761727"/>
          </a:xfrm>
          <a:prstGeom prst="rect">
            <a:avLst/>
          </a:prstGeom>
        </p:spPr>
      </p:pic>
    </p:spTree>
    <p:extLst>
      <p:ext uri="{BB962C8B-B14F-4D97-AF65-F5344CB8AC3E}">
        <p14:creationId xmlns:p14="http://schemas.microsoft.com/office/powerpoint/2010/main" val="4249755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ro-RO" b="1">
                <a:solidFill>
                  <a:srgbClr val="0070C0"/>
                </a:solidFill>
              </a:rPr>
              <a:t>Filtrarea tensiunii redresate</a:t>
            </a:r>
            <a:endParaRPr lang="ro-RO">
              <a:solidFill>
                <a:srgbClr val="0070C0"/>
              </a:solidFill>
            </a:endParaRPr>
          </a:p>
          <a:p>
            <a:r>
              <a:rPr lang="ro-RO" sz="2400"/>
              <a:t>Condensatorul C se încarcă în perioada de timp în care trece curent prin dioda redresoare (i</a:t>
            </a:r>
            <a:r>
              <a:rPr lang="ro-RO" sz="2400" baseline="-25000"/>
              <a:t>A</a:t>
            </a:r>
            <a:r>
              <a:rPr lang="ro-RO" sz="2400"/>
              <a:t>) şi se descarcă prin rezistența de sarcină R</a:t>
            </a:r>
            <a:r>
              <a:rPr lang="en-US" sz="2400" baseline="-25000"/>
              <a:t>L</a:t>
            </a:r>
            <a:r>
              <a:rPr lang="ro-RO" sz="2400"/>
              <a:t> în perioada de timp în care dioda este blocată (din cauză că potențialul catodului său este mai pozitiv decât potențialul anodului).</a:t>
            </a:r>
          </a:p>
          <a:p>
            <a:r>
              <a:rPr lang="ro-RO" sz="2400"/>
              <a:t>Tensiunea la bornele diodei este: u</a:t>
            </a:r>
            <a:r>
              <a:rPr lang="ro-RO" sz="2400" baseline="-25000"/>
              <a:t>A</a:t>
            </a:r>
            <a:r>
              <a:rPr lang="ro-RO" sz="2400"/>
              <a:t>=u</a:t>
            </a:r>
            <a:r>
              <a:rPr lang="ro-RO" sz="2400" baseline="-25000"/>
              <a:t>2</a:t>
            </a:r>
            <a:r>
              <a:rPr lang="ro-RO" sz="2400"/>
              <a:t>-u</a:t>
            </a:r>
            <a:r>
              <a:rPr lang="ro-RO" sz="2400" baseline="-25000"/>
              <a:t>C</a:t>
            </a:r>
            <a:r>
              <a:rPr lang="ro-RO" sz="2400"/>
              <a:t> şi de aceea dioda nu este străbătută de curent în tot timpul alternanței pozitive, ci numai în timpul în care u</a:t>
            </a:r>
            <a:r>
              <a:rPr lang="ro-RO" sz="2400" baseline="-25000"/>
              <a:t>2</a:t>
            </a:r>
            <a:r>
              <a:rPr lang="ro-RO" sz="2400">
                <a:sym typeface="Symbol" panose="05050102010706020507" pitchFamily="18" charset="2"/>
              </a:rPr>
              <a:t>u</a:t>
            </a:r>
            <a:r>
              <a:rPr lang="ro-RO" sz="2400" baseline="-25000"/>
              <a:t>C</a:t>
            </a:r>
            <a:r>
              <a:rPr lang="ro-RO" sz="2400"/>
              <a:t>.</a:t>
            </a:r>
          </a:p>
          <a:p>
            <a:r>
              <a:rPr lang="ro-RO" sz="2400"/>
              <a:t>În perioada de timp în care u</a:t>
            </a:r>
            <a:r>
              <a:rPr lang="ro-RO" sz="2400" baseline="-25000"/>
              <a:t>2</a:t>
            </a:r>
            <a:r>
              <a:rPr lang="ro-RO" sz="2400">
                <a:sym typeface="Symbol" panose="05050102010706020507" pitchFamily="18" charset="2"/>
              </a:rPr>
              <a:t>u</a:t>
            </a:r>
            <a:r>
              <a:rPr lang="ro-RO" sz="2400" baseline="-25000"/>
              <a:t>C</a:t>
            </a:r>
            <a:r>
              <a:rPr lang="ro-RO" sz="2400"/>
              <a:t>, condensatorul se descarcă pe rezistența de sarcină, tensiunea la bornele sale variind după o lege exponențială.</a:t>
            </a:r>
            <a:endParaRPr lang="en-US" sz="2400"/>
          </a:p>
        </p:txBody>
      </p:sp>
      <p:sp>
        <p:nvSpPr>
          <p:cNvPr id="4" name="Date Placeholder 3"/>
          <p:cNvSpPr>
            <a:spLocks noGrp="1"/>
          </p:cNvSpPr>
          <p:nvPr>
            <p:ph type="dt" sz="half" idx="10"/>
          </p:nvPr>
        </p:nvSpPr>
        <p:spPr/>
        <p:txBody>
          <a:bodyPr/>
          <a:lstStyle/>
          <a:p>
            <a:fld id="{2B1DEC10-496D-4756-BACF-747F8325D674}"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27</a:t>
            </a:fld>
            <a:endParaRPr lang="en-US"/>
          </a:p>
        </p:txBody>
      </p:sp>
      <p:sp>
        <p:nvSpPr>
          <p:cNvPr id="9" name="Rectangle 2"/>
          <p:cNvSpPr>
            <a:spLocks noChangeArrowheads="1"/>
          </p:cNvSpPr>
          <p:nvPr/>
        </p:nvSpPr>
        <p:spPr bwMode="auto">
          <a:xfrm>
            <a:off x="7162801" y="415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5B7CCD1A-AC90-48AA-A165-2D2F72EF60F6}"/>
              </a:ext>
            </a:extLst>
          </p:cNvPr>
          <p:cNvPicPr>
            <a:picLocks noChangeAspect="1"/>
          </p:cNvPicPr>
          <p:nvPr/>
        </p:nvPicPr>
        <p:blipFill>
          <a:blip r:embed="rId2"/>
          <a:stretch>
            <a:fillRect/>
          </a:stretch>
        </p:blipFill>
        <p:spPr>
          <a:xfrm>
            <a:off x="6867540" y="214618"/>
            <a:ext cx="5003725" cy="1611007"/>
          </a:xfrm>
          <a:prstGeom prst="rect">
            <a:avLst/>
          </a:prstGeom>
        </p:spPr>
      </p:pic>
    </p:spTree>
    <p:extLst>
      <p:ext uri="{BB962C8B-B14F-4D97-AF65-F5344CB8AC3E}">
        <p14:creationId xmlns:p14="http://schemas.microsoft.com/office/powerpoint/2010/main" val="259045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redresoare</a:t>
            </a:r>
            <a:br>
              <a:rPr kumimoji="0" lang="ro-RO" sz="36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28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sz="3200" b="1">
                <a:solidFill>
                  <a:srgbClr val="0070C0"/>
                </a:solidFill>
              </a:rPr>
              <a:t>Caracteristica externă a redresorului cu filtru capacitiv</a:t>
            </a:r>
          </a:p>
          <a:p>
            <a:r>
              <a:rPr lang="ro-RO"/>
              <a:t>este o curbă continuu căzătoare, micşorarea tensiunii redresate în funcție de curentul de sarcină fiind cu atât mai accentuată cu cât capacitatea C are valoare mai mică.</a:t>
            </a:r>
            <a:endParaRPr lang="en-US"/>
          </a:p>
        </p:txBody>
      </p:sp>
      <p:sp>
        <p:nvSpPr>
          <p:cNvPr id="4" name="Date Placeholder 3"/>
          <p:cNvSpPr>
            <a:spLocks noGrp="1"/>
          </p:cNvSpPr>
          <p:nvPr>
            <p:ph type="dt" sz="half" idx="10"/>
          </p:nvPr>
        </p:nvSpPr>
        <p:spPr/>
        <p:txBody>
          <a:bodyPr/>
          <a:lstStyle/>
          <a:p>
            <a:fld id="{A4C641A8-2AFF-492E-A393-048DF6C3A793}"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28</a:t>
            </a:fld>
            <a:endParaRPr lang="en-US"/>
          </a:p>
        </p:txBody>
      </p:sp>
      <p:pic>
        <p:nvPicPr>
          <p:cNvPr id="8" name="Picture 7">
            <a:extLst>
              <a:ext uri="{FF2B5EF4-FFF2-40B4-BE49-F238E27FC236}">
                <a16:creationId xmlns:a16="http://schemas.microsoft.com/office/drawing/2014/main" id="{C05B0C49-C599-4B2C-AF2D-0E01347C688D}"/>
              </a:ext>
            </a:extLst>
          </p:cNvPr>
          <p:cNvPicPr>
            <a:picLocks noChangeAspect="1"/>
          </p:cNvPicPr>
          <p:nvPr/>
        </p:nvPicPr>
        <p:blipFill>
          <a:blip r:embed="rId2"/>
          <a:stretch>
            <a:fillRect/>
          </a:stretch>
        </p:blipFill>
        <p:spPr>
          <a:xfrm>
            <a:off x="4557035" y="3697958"/>
            <a:ext cx="2795258" cy="2560541"/>
          </a:xfrm>
          <a:prstGeom prst="rect">
            <a:avLst/>
          </a:prstGeom>
        </p:spPr>
      </p:pic>
    </p:spTree>
    <p:extLst>
      <p:ext uri="{BB962C8B-B14F-4D97-AF65-F5344CB8AC3E}">
        <p14:creationId xmlns:p14="http://schemas.microsoft.com/office/powerpoint/2010/main" val="19488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defRPr/>
            </a:pPr>
            <a:r>
              <a:rPr lang="ro-RO" b="1">
                <a:latin typeface="+mn-lt"/>
              </a:rPr>
              <a:t>2. </a:t>
            </a:r>
            <a:r>
              <a:rPr lang="en-US" b="1">
                <a:latin typeface="+mn-lt"/>
              </a:rPr>
              <a:t>Diode</a:t>
            </a:r>
            <a:r>
              <a:rPr lang="ro-RO" b="1">
                <a:latin typeface="+mn-lt"/>
              </a:rPr>
              <a:t> de comutație</a:t>
            </a:r>
            <a:endParaRPr lang="en-US" b="1">
              <a:latin typeface="+mn-lt"/>
            </a:endParaRPr>
          </a:p>
        </p:txBody>
      </p:sp>
      <p:sp>
        <p:nvSpPr>
          <p:cNvPr id="24578" name="Content Placeholder 2"/>
          <p:cNvSpPr>
            <a:spLocks noGrp="1"/>
          </p:cNvSpPr>
          <p:nvPr>
            <p:ph idx="1"/>
          </p:nvPr>
        </p:nvSpPr>
        <p:spPr/>
        <p:txBody>
          <a:bodyPr>
            <a:normAutofit fontScale="92500" lnSpcReduction="10000"/>
          </a:bodyPr>
          <a:lstStyle/>
          <a:p>
            <a:pPr eaLnBrk="1" hangingPunct="1"/>
            <a:r>
              <a:rPr lang="ro-RO" sz="2600"/>
              <a:t>Sunt diode destinate utilizării în circuite funcționând în comutație sau la frecvențe ridicate.</a:t>
            </a:r>
          </a:p>
          <a:p>
            <a:pPr eaLnBrk="1" hangingPunct="1"/>
            <a:r>
              <a:rPr lang="ro-RO" sz="2600"/>
              <a:t>Parametrii principali sunt timpii de comutație, în special timpul de comutație invers (t</a:t>
            </a:r>
            <a:r>
              <a:rPr lang="ro-RO" sz="2600" baseline="-25000"/>
              <a:t>r</a:t>
            </a:r>
            <a:r>
              <a:rPr lang="ro-RO" sz="2600"/>
              <a:t>).</a:t>
            </a:r>
          </a:p>
          <a:p>
            <a:pPr eaLnBrk="1" hangingPunct="1"/>
            <a:endParaRPr lang="en-US"/>
          </a:p>
          <a:p>
            <a:pPr eaLnBrk="1" hangingPunct="1"/>
            <a:endParaRPr lang="ro-RO"/>
          </a:p>
          <a:p>
            <a:pPr eaLnBrk="1" hangingPunct="1"/>
            <a:endParaRPr lang="ro-RO"/>
          </a:p>
          <a:p>
            <a:pPr eaLnBrk="1" hangingPunct="1"/>
            <a:endParaRPr lang="ro-RO"/>
          </a:p>
          <a:p>
            <a:pPr eaLnBrk="1" hangingPunct="1"/>
            <a:endParaRPr lang="ro-RO"/>
          </a:p>
          <a:p>
            <a:pPr lvl="1" eaLnBrk="1" hangingPunct="1"/>
            <a:r>
              <a:rPr lang="ro-RO" sz="2000"/>
              <a:t>TH = Through Hole</a:t>
            </a:r>
            <a:endParaRPr lang="en-US" sz="2000"/>
          </a:p>
          <a:p>
            <a:pPr lvl="1" eaLnBrk="1" hangingPunct="1"/>
            <a:r>
              <a:rPr lang="ro-RO" sz="2000"/>
              <a:t>SMD = </a:t>
            </a:r>
            <a:r>
              <a:rPr lang="en-US" sz="2000"/>
              <a:t>Surface Mounted Device</a:t>
            </a:r>
          </a:p>
        </p:txBody>
      </p:sp>
      <p:sp>
        <p:nvSpPr>
          <p:cNvPr id="2457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071114B-DE76-44AB-AB6A-CE48A0BA574E}" type="datetime1">
              <a:rPr lang="en-US" smtClean="0"/>
              <a:t>10/23/2020</a:t>
            </a:fld>
            <a:endParaRPr lang="en-US"/>
          </a:p>
        </p:txBody>
      </p:sp>
      <p:sp>
        <p:nvSpPr>
          <p:cNvPr id="2458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2458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B2473DB-2E3D-4C81-98B1-263C182ACA3A}" type="slidenum">
              <a:rPr lang="en-US" smtClean="0"/>
              <a:pPr>
                <a:defRPr/>
              </a:pPr>
              <a:t>29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739314675"/>
              </p:ext>
            </p:extLst>
          </p:nvPr>
        </p:nvGraphicFramePr>
        <p:xfrm>
          <a:off x="2362200" y="3276600"/>
          <a:ext cx="7543800" cy="1736020"/>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1278820">
                <a:tc>
                  <a:txBody>
                    <a:bodyPr/>
                    <a:lstStyle/>
                    <a:p>
                      <a:pPr algn="ctr">
                        <a:lnSpc>
                          <a:spcPct val="115000"/>
                        </a:lnSpc>
                        <a:spcAft>
                          <a:spcPts val="0"/>
                        </a:spcAft>
                      </a:pPr>
                      <a:endParaRPr lang="ro-RO" sz="12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endParaRPr lang="ro-RO" sz="12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endParaRPr lang="ro-RO" sz="1200">
                        <a:latin typeface="Calibri"/>
                        <a:ea typeface="Calibri"/>
                        <a:cs typeface="Times New Roman"/>
                      </a:endParaRPr>
                    </a:p>
                  </a:txBody>
                  <a:tcPr marL="66805" marR="66805" marT="0" marB="0" anchor="ctr">
                    <a:lnL>
                      <a:noFill/>
                    </a:lnL>
                    <a:lnR>
                      <a:noFill/>
                    </a:lnR>
                    <a:lnT>
                      <a:noFill/>
                    </a:lnT>
                    <a:lnB>
                      <a:noFill/>
                    </a:lnB>
                  </a:tcPr>
                </a:tc>
                <a:extLst>
                  <a:ext uri="{0D108BD9-81ED-4DB2-BD59-A6C34878D82A}">
                    <a16:rowId xmlns:a16="http://schemas.microsoft.com/office/drawing/2014/main" val="10000"/>
                  </a:ext>
                </a:extLst>
              </a:tr>
              <a:tr h="457200">
                <a:tc>
                  <a:txBody>
                    <a:bodyPr/>
                    <a:lstStyle/>
                    <a:p>
                      <a:pPr algn="ctr">
                        <a:lnSpc>
                          <a:spcPct val="115000"/>
                        </a:lnSpc>
                        <a:spcAft>
                          <a:spcPts val="0"/>
                        </a:spcAft>
                      </a:pPr>
                      <a:r>
                        <a:rPr lang="ro-RO" sz="1600">
                          <a:latin typeface="+mn-lt"/>
                          <a:ea typeface="Calibri"/>
                          <a:cs typeface="Times New Roman"/>
                        </a:rPr>
                        <a:t>Diodă TH – 1N4148 (t</a:t>
                      </a:r>
                      <a:r>
                        <a:rPr lang="ro-RO" sz="1600" baseline="-25000">
                          <a:latin typeface="+mn-lt"/>
                          <a:ea typeface="Calibri"/>
                          <a:cs typeface="Times New Roman"/>
                        </a:rPr>
                        <a:t>r</a:t>
                      </a:r>
                      <a:r>
                        <a:rPr lang="ro-RO" sz="1600">
                          <a:latin typeface="+mn-lt"/>
                          <a:ea typeface="Calibri"/>
                          <a:cs typeface="Times New Roman"/>
                        </a:rPr>
                        <a:t>=4ns)</a:t>
                      </a:r>
                      <a:endParaRPr lang="en-US" sz="2400">
                        <a:latin typeface="+mn-lt"/>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r>
                        <a:rPr lang="ro-RO" sz="1600">
                          <a:latin typeface="+mn-lt"/>
                          <a:ea typeface="Calibri"/>
                          <a:cs typeface="Times New Roman"/>
                        </a:rPr>
                        <a:t>Diodă SMD – LS34 (t</a:t>
                      </a:r>
                      <a:r>
                        <a:rPr lang="ro-RO" sz="1600" baseline="-25000">
                          <a:latin typeface="+mn-lt"/>
                          <a:ea typeface="Calibri"/>
                          <a:cs typeface="Times New Roman"/>
                        </a:rPr>
                        <a:t>r</a:t>
                      </a:r>
                      <a:r>
                        <a:rPr lang="ro-RO" sz="1600">
                          <a:latin typeface="+mn-lt"/>
                          <a:ea typeface="Calibri"/>
                          <a:cs typeface="Times New Roman"/>
                        </a:rPr>
                        <a:t>=1,2ns)</a:t>
                      </a:r>
                      <a:endParaRPr lang="en-US" sz="2400">
                        <a:latin typeface="+mn-lt"/>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r>
                        <a:rPr lang="ro-RO" sz="1600">
                          <a:latin typeface="+mn-lt"/>
                          <a:ea typeface="Calibri"/>
                          <a:cs typeface="Times New Roman"/>
                        </a:rPr>
                        <a:t>Diodă SMD – 1N4148W</a:t>
                      </a:r>
                      <a:endParaRPr lang="en-US" sz="2400">
                        <a:latin typeface="+mn-lt"/>
                        <a:ea typeface="Calibri"/>
                        <a:cs typeface="Times New Roman"/>
                      </a:endParaRPr>
                    </a:p>
                  </a:txBody>
                  <a:tcPr marL="66805" marR="66805"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4590" name="Picture 14"/>
          <p:cNvPicPr>
            <a:picLocks noChangeAspect="1" noChangeArrowheads="1"/>
          </p:cNvPicPr>
          <p:nvPr/>
        </p:nvPicPr>
        <p:blipFill>
          <a:blip r:embed="rId2"/>
          <a:srcRect/>
          <a:stretch>
            <a:fillRect/>
          </a:stretch>
        </p:blipFill>
        <p:spPr bwMode="auto">
          <a:xfrm>
            <a:off x="2590800" y="3429000"/>
            <a:ext cx="1981200" cy="1009650"/>
          </a:xfrm>
          <a:prstGeom prst="rect">
            <a:avLst/>
          </a:prstGeom>
          <a:noFill/>
          <a:ln w="9525">
            <a:noFill/>
            <a:miter lim="800000"/>
            <a:headEnd/>
            <a:tailEnd/>
          </a:ln>
        </p:spPr>
      </p:pic>
      <p:pic>
        <p:nvPicPr>
          <p:cNvPr id="24591" name="Picture 17"/>
          <p:cNvPicPr>
            <a:picLocks noChangeAspect="1" noChangeArrowheads="1"/>
          </p:cNvPicPr>
          <p:nvPr/>
        </p:nvPicPr>
        <p:blipFill>
          <a:blip r:embed="rId3"/>
          <a:srcRect/>
          <a:stretch>
            <a:fillRect/>
          </a:stretch>
        </p:blipFill>
        <p:spPr bwMode="auto">
          <a:xfrm>
            <a:off x="5562600" y="3352800"/>
            <a:ext cx="1066800" cy="1066800"/>
          </a:xfrm>
          <a:prstGeom prst="rect">
            <a:avLst/>
          </a:prstGeom>
          <a:noFill/>
          <a:ln w="9525">
            <a:noFill/>
            <a:miter lim="800000"/>
            <a:headEnd/>
            <a:tailEnd/>
          </a:ln>
        </p:spPr>
      </p:pic>
      <p:pic>
        <p:nvPicPr>
          <p:cNvPr id="24592" name="Picture 20"/>
          <p:cNvPicPr>
            <a:picLocks noChangeAspect="1" noChangeArrowheads="1"/>
          </p:cNvPicPr>
          <p:nvPr/>
        </p:nvPicPr>
        <p:blipFill>
          <a:blip r:embed="rId4"/>
          <a:srcRect/>
          <a:stretch>
            <a:fillRect/>
          </a:stretch>
        </p:blipFill>
        <p:spPr bwMode="auto">
          <a:xfrm>
            <a:off x="7924800" y="3276600"/>
            <a:ext cx="1219200" cy="1219200"/>
          </a:xfrm>
          <a:prstGeom prst="rect">
            <a:avLst/>
          </a:prstGeom>
          <a:noFill/>
          <a:ln w="9525">
            <a:noFill/>
            <a:miter lim="800000"/>
            <a:headEnd/>
            <a:tailEnd/>
          </a:ln>
        </p:spPr>
      </p:pic>
    </p:spTree>
    <p:extLst>
      <p:ext uri="{BB962C8B-B14F-4D97-AF65-F5344CB8AC3E}">
        <p14:creationId xmlns:p14="http://schemas.microsoft.com/office/powerpoint/2010/main" val="74846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defRPr/>
            </a:pPr>
            <a:r>
              <a:rPr lang="en-US" b="1">
                <a:latin typeface="+mn-lt"/>
              </a:rPr>
              <a:t>Tipuri de diode</a:t>
            </a:r>
          </a:p>
        </p:txBody>
      </p:sp>
      <p:sp>
        <p:nvSpPr>
          <p:cNvPr id="12290" name="Content Placeholder 2"/>
          <p:cNvSpPr>
            <a:spLocks noGrp="1"/>
          </p:cNvSpPr>
          <p:nvPr>
            <p:ph idx="1"/>
          </p:nvPr>
        </p:nvSpPr>
        <p:spPr/>
        <p:txBody>
          <a:bodyPr/>
          <a:lstStyle/>
          <a:p>
            <a:pPr eaLnBrk="1" hangingPunct="1">
              <a:buFont typeface="Arial" charset="0"/>
              <a:buNone/>
            </a:pPr>
            <a:r>
              <a:rPr lang="en-US" b="1"/>
              <a:t>Dioda semiconductoare</a:t>
            </a:r>
            <a:endParaRPr lang="en-US"/>
          </a:p>
          <a:p>
            <a:pPr eaLnBrk="1" hangingPunct="1"/>
            <a:r>
              <a:rPr lang="en-US" sz="2400"/>
              <a:t>Este un dispozitiv electronic constituit dintr-o joncțiune </a:t>
            </a:r>
            <a:r>
              <a:rPr lang="en-US" sz="2400" b="1"/>
              <a:t>pn</a:t>
            </a:r>
            <a:r>
              <a:rPr lang="en-US" sz="2400"/>
              <a:t> prevăzută cu contacte metalice la regiunile </a:t>
            </a:r>
            <a:r>
              <a:rPr lang="en-US" sz="2400" b="1"/>
              <a:t>p</a:t>
            </a:r>
            <a:r>
              <a:rPr lang="en-US" sz="2400"/>
              <a:t> şi </a:t>
            </a:r>
            <a:r>
              <a:rPr lang="en-US" sz="2400" b="1"/>
              <a:t>n</a:t>
            </a:r>
            <a:r>
              <a:rPr lang="en-US" sz="2400"/>
              <a:t> şi introdusă într-o capsulă din sticlă, metal, ceramică sau plastic.</a:t>
            </a:r>
          </a:p>
          <a:p>
            <a:pPr eaLnBrk="1" hangingPunct="1"/>
            <a:r>
              <a:rPr lang="en-US" sz="2400"/>
              <a:t>Regiunea </a:t>
            </a:r>
            <a:r>
              <a:rPr lang="en-US" sz="2400" b="1"/>
              <a:t>p</a:t>
            </a:r>
            <a:r>
              <a:rPr lang="en-US" sz="2400"/>
              <a:t> a joncțiunii constituie </a:t>
            </a:r>
            <a:r>
              <a:rPr lang="en-US" sz="2400" b="1"/>
              <a:t>anodul</a:t>
            </a:r>
            <a:r>
              <a:rPr lang="en-US" sz="2400"/>
              <a:t> diodei, iar </a:t>
            </a:r>
            <a:r>
              <a:rPr lang="ro-RO" sz="2400"/>
              <a:t>reg</a:t>
            </a:r>
            <a:r>
              <a:rPr lang="en-US" sz="2400"/>
              <a:t>iunea </a:t>
            </a:r>
            <a:r>
              <a:rPr lang="en-US" sz="2400" b="1"/>
              <a:t>n</a:t>
            </a:r>
            <a:r>
              <a:rPr lang="en-US" sz="2400"/>
              <a:t>, </a:t>
            </a:r>
            <a:r>
              <a:rPr lang="en-US" sz="2400" b="1"/>
              <a:t>catodul</a:t>
            </a:r>
            <a:r>
              <a:rPr lang="en-US" sz="2400"/>
              <a:t>.</a:t>
            </a:r>
          </a:p>
          <a:p>
            <a:pPr eaLnBrk="1" hangingPunct="1"/>
            <a:r>
              <a:rPr lang="en-US" sz="2400"/>
              <a:t>Dioda semiconductoare se caracterizează prin conductivitate unidirecțională</a:t>
            </a:r>
            <a:r>
              <a:rPr lang="ro-RO" sz="2400"/>
              <a:t> (conduce curent important într-un singur sens)</a:t>
            </a:r>
            <a:r>
              <a:rPr lang="en-US" sz="2400"/>
              <a:t>.</a:t>
            </a:r>
            <a:endParaRPr lang="ro-RO" sz="2400"/>
          </a:p>
          <a:p>
            <a:r>
              <a:rPr lang="en-US" b="1"/>
              <a:t>Simbolul general al diodei</a:t>
            </a:r>
            <a:endParaRPr lang="en-US"/>
          </a:p>
        </p:txBody>
      </p:sp>
      <p:sp>
        <p:nvSpPr>
          <p:cNvPr id="1229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CCBFC3B-C731-47CC-A08B-481E29E91507}" type="datetime1">
              <a:rPr lang="en-US" smtClean="0"/>
              <a:t>10/23/2020</a:t>
            </a:fld>
            <a:endParaRPr lang="en-US"/>
          </a:p>
        </p:txBody>
      </p:sp>
      <p:sp>
        <p:nvSpPr>
          <p:cNvPr id="1229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229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F9F3C67-8FDE-4F5F-8A16-B3105240AEC9}" type="slidenum">
              <a:rPr lang="en-US" smtClean="0"/>
              <a:pPr>
                <a:defRPr/>
              </a:pPr>
              <a:t>3</a:t>
            </a:fld>
            <a:endParaRPr lang="en-US"/>
          </a:p>
        </p:txBody>
      </p:sp>
      <p:pic>
        <p:nvPicPr>
          <p:cNvPr id="2" name="Picture 1">
            <a:extLst>
              <a:ext uri="{FF2B5EF4-FFF2-40B4-BE49-F238E27FC236}">
                <a16:creationId xmlns:a16="http://schemas.microsoft.com/office/drawing/2014/main" id="{85222941-23D4-46C0-9680-528CB664FA5F}"/>
              </a:ext>
            </a:extLst>
          </p:cNvPr>
          <p:cNvPicPr>
            <a:picLocks noChangeAspect="1"/>
          </p:cNvPicPr>
          <p:nvPr/>
        </p:nvPicPr>
        <p:blipFill>
          <a:blip r:embed="rId2"/>
          <a:stretch>
            <a:fillRect/>
          </a:stretch>
        </p:blipFill>
        <p:spPr>
          <a:xfrm>
            <a:off x="4186237" y="5230147"/>
            <a:ext cx="3819525" cy="819150"/>
          </a:xfrm>
          <a:prstGeom prst="rect">
            <a:avLst/>
          </a:prstGeom>
        </p:spPr>
      </p:pic>
    </p:spTree>
    <p:extLst>
      <p:ext uri="{BB962C8B-B14F-4D97-AF65-F5344CB8AC3E}">
        <p14:creationId xmlns:p14="http://schemas.microsoft.com/office/powerpoint/2010/main" val="261496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2.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de comutație</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t>Date de catalog pentru dioda 1N4148</a:t>
            </a:r>
            <a:endParaRPr lang="en-US"/>
          </a:p>
        </p:txBody>
      </p:sp>
      <p:sp>
        <p:nvSpPr>
          <p:cNvPr id="4" name="Date Placeholder 3"/>
          <p:cNvSpPr>
            <a:spLocks noGrp="1"/>
          </p:cNvSpPr>
          <p:nvPr>
            <p:ph type="dt" sz="half" idx="10"/>
          </p:nvPr>
        </p:nvSpPr>
        <p:spPr/>
        <p:txBody>
          <a:bodyPr/>
          <a:lstStyle/>
          <a:p>
            <a:pPr>
              <a:defRPr/>
            </a:pPr>
            <a:fld id="{CD76821A-698D-4412-A406-79EF4344E5E8}"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30</a:t>
            </a:fld>
            <a:endParaRPr lang="en-US"/>
          </a:p>
        </p:txBody>
      </p:sp>
      <p:pic>
        <p:nvPicPr>
          <p:cNvPr id="110595" name="Picture 3"/>
          <p:cNvPicPr>
            <a:picLocks noChangeAspect="1" noChangeArrowheads="1"/>
          </p:cNvPicPr>
          <p:nvPr/>
        </p:nvPicPr>
        <p:blipFill>
          <a:blip r:embed="rId2"/>
          <a:srcRect/>
          <a:stretch>
            <a:fillRect/>
          </a:stretch>
        </p:blipFill>
        <p:spPr bwMode="auto">
          <a:xfrm>
            <a:off x="1854993" y="2330302"/>
            <a:ext cx="8482013" cy="1238250"/>
          </a:xfrm>
          <a:prstGeom prst="rect">
            <a:avLst/>
          </a:prstGeom>
          <a:noFill/>
          <a:ln w="9525">
            <a:noFill/>
            <a:miter lim="800000"/>
            <a:headEnd/>
            <a:tailEnd/>
          </a:ln>
          <a:effectLst/>
        </p:spPr>
      </p:pic>
      <p:grpSp>
        <p:nvGrpSpPr>
          <p:cNvPr id="10" name="Group 9"/>
          <p:cNvGrpSpPr/>
          <p:nvPr/>
        </p:nvGrpSpPr>
        <p:grpSpPr>
          <a:xfrm>
            <a:off x="1676400" y="3771901"/>
            <a:ext cx="8686800" cy="2505075"/>
            <a:chOff x="152400" y="3771900"/>
            <a:chExt cx="8686800" cy="2505075"/>
          </a:xfrm>
        </p:grpSpPr>
        <p:pic>
          <p:nvPicPr>
            <p:cNvPr id="110594" name="Picture 2"/>
            <p:cNvPicPr>
              <a:picLocks noChangeAspect="1" noChangeArrowheads="1"/>
            </p:cNvPicPr>
            <p:nvPr/>
          </p:nvPicPr>
          <p:blipFill>
            <a:blip r:embed="rId3"/>
            <a:srcRect/>
            <a:stretch>
              <a:fillRect/>
            </a:stretch>
          </p:blipFill>
          <p:spPr bwMode="auto">
            <a:xfrm>
              <a:off x="5562600" y="4681788"/>
              <a:ext cx="3276600" cy="1185612"/>
            </a:xfrm>
            <a:prstGeom prst="rect">
              <a:avLst/>
            </a:prstGeom>
            <a:noFill/>
            <a:ln w="9525">
              <a:noFill/>
              <a:miter lim="800000"/>
              <a:headEnd/>
              <a:tailEnd/>
            </a:ln>
            <a:effectLst/>
          </p:spPr>
        </p:pic>
        <p:grpSp>
          <p:nvGrpSpPr>
            <p:cNvPr id="9" name="Group 8"/>
            <p:cNvGrpSpPr/>
            <p:nvPr/>
          </p:nvGrpSpPr>
          <p:grpSpPr>
            <a:xfrm>
              <a:off x="152400" y="3771900"/>
              <a:ext cx="5248275" cy="2505075"/>
              <a:chOff x="152400" y="3771900"/>
              <a:chExt cx="5248275" cy="2505075"/>
            </a:xfrm>
          </p:grpSpPr>
          <p:pic>
            <p:nvPicPr>
              <p:cNvPr id="110596" name="Picture 4"/>
              <p:cNvPicPr>
                <a:picLocks noChangeAspect="1" noChangeArrowheads="1"/>
              </p:cNvPicPr>
              <p:nvPr/>
            </p:nvPicPr>
            <p:blipFill>
              <a:blip r:embed="rId4"/>
              <a:srcRect/>
              <a:stretch>
                <a:fillRect/>
              </a:stretch>
            </p:blipFill>
            <p:spPr bwMode="auto">
              <a:xfrm>
                <a:off x="152400" y="3771900"/>
                <a:ext cx="2133600" cy="2476500"/>
              </a:xfrm>
              <a:prstGeom prst="rect">
                <a:avLst/>
              </a:prstGeom>
              <a:noFill/>
              <a:ln w="9525">
                <a:noFill/>
                <a:miter lim="800000"/>
                <a:headEnd/>
                <a:tailEnd/>
              </a:ln>
              <a:effectLst/>
            </p:spPr>
          </p:pic>
          <p:pic>
            <p:nvPicPr>
              <p:cNvPr id="110597" name="Picture 5"/>
              <p:cNvPicPr>
                <a:picLocks noChangeAspect="1" noChangeArrowheads="1"/>
              </p:cNvPicPr>
              <p:nvPr/>
            </p:nvPicPr>
            <p:blipFill>
              <a:blip r:embed="rId5"/>
              <a:srcRect/>
              <a:stretch>
                <a:fillRect/>
              </a:stretch>
            </p:blipFill>
            <p:spPr bwMode="auto">
              <a:xfrm>
                <a:off x="2514600" y="4038600"/>
                <a:ext cx="2886075" cy="2238375"/>
              </a:xfrm>
              <a:prstGeom prst="rect">
                <a:avLst/>
              </a:prstGeom>
              <a:noFill/>
              <a:ln w="9525">
                <a:noFill/>
                <a:miter lim="800000"/>
                <a:headEnd/>
                <a:tailEnd/>
              </a:ln>
              <a:effectLst/>
            </p:spPr>
          </p:pic>
        </p:grpSp>
      </p:grpSp>
      <p:sp>
        <p:nvSpPr>
          <p:cNvPr id="11" name="TextBox 10"/>
          <p:cNvSpPr txBox="1"/>
          <p:nvPr/>
        </p:nvSpPr>
        <p:spPr>
          <a:xfrm>
            <a:off x="8832273" y="609600"/>
            <a:ext cx="1230745" cy="381000"/>
          </a:xfrm>
          <a:prstGeom prst="rect">
            <a:avLst/>
          </a:prstGeom>
          <a:noFill/>
        </p:spPr>
        <p:txBody>
          <a:bodyPr wrap="square" rtlCol="0">
            <a:spAutoFit/>
          </a:bodyPr>
          <a:lstStyle/>
          <a:p>
            <a:r>
              <a:rPr lang="ro-RO"/>
              <a:t>t</a:t>
            </a:r>
            <a:r>
              <a:rPr lang="ro-RO" baseline="-25000"/>
              <a:t>rr,max</a:t>
            </a:r>
            <a:r>
              <a:rPr lang="ro-RO"/>
              <a:t>=4ns</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29112560"/>
              </p:ext>
            </p:extLst>
          </p:nvPr>
        </p:nvGraphicFramePr>
        <p:xfrm>
          <a:off x="7834746" y="1052197"/>
          <a:ext cx="2757055" cy="335280"/>
        </p:xfrm>
        <a:graphic>
          <a:graphicData uri="http://schemas.openxmlformats.org/drawingml/2006/table">
            <a:tbl>
              <a:tblPr/>
              <a:tblGrid>
                <a:gridCol w="2757055">
                  <a:extLst>
                    <a:ext uri="{9D8B030D-6E8A-4147-A177-3AD203B41FA5}">
                      <a16:colId xmlns:a16="http://schemas.microsoft.com/office/drawing/2014/main" val="3530726104"/>
                    </a:ext>
                  </a:extLst>
                </a:gridCol>
              </a:tblGrid>
              <a:tr h="0">
                <a:tc>
                  <a:txBody>
                    <a:bodyPr/>
                    <a:lstStyle/>
                    <a:p>
                      <a:r>
                        <a:rPr lang="ro-RO" sz="1600" b="0" i="0">
                          <a:solidFill>
                            <a:srgbClr val="000000"/>
                          </a:solidFill>
                          <a:effectLst/>
                          <a:latin typeface="+mn-lt"/>
                        </a:rPr>
                        <a:t>t</a:t>
                      </a:r>
                      <a:r>
                        <a:rPr lang="ro-RO" sz="1600" b="0" i="0" baseline="-25000">
                          <a:solidFill>
                            <a:srgbClr val="000000"/>
                          </a:solidFill>
                          <a:effectLst/>
                          <a:latin typeface="+mn-lt"/>
                        </a:rPr>
                        <a:t>rr</a:t>
                      </a:r>
                      <a:r>
                        <a:rPr lang="ro-RO" sz="1600" b="0" i="0">
                          <a:solidFill>
                            <a:srgbClr val="000000"/>
                          </a:solidFill>
                          <a:effectLst/>
                          <a:latin typeface="+mn-lt"/>
                        </a:rPr>
                        <a:t> = </a:t>
                      </a:r>
                      <a:r>
                        <a:rPr lang="en-US" sz="1600" b="0" i="0">
                          <a:solidFill>
                            <a:srgbClr val="000000"/>
                          </a:solidFill>
                          <a:effectLst/>
                          <a:latin typeface="+mn-lt"/>
                        </a:rPr>
                        <a:t>Reverse Recovery Time</a:t>
                      </a:r>
                      <a:endParaRPr lang="en-US" sz="440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358097"/>
                  </a:ext>
                </a:extLst>
              </a:tr>
            </a:tbl>
          </a:graphicData>
        </a:graphic>
      </p:graphicFrame>
      <p:sp>
        <p:nvSpPr>
          <p:cNvPr id="8" name="Rectangle 1"/>
          <p:cNvSpPr>
            <a:spLocks noChangeArrowheads="1"/>
          </p:cNvSpPr>
          <p:nvPr/>
        </p:nvSpPr>
        <p:spPr bwMode="auto">
          <a:xfrm>
            <a:off x="5383214" y="3470573"/>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br>
              <a:rPr lang="en-US" altLang="en-US">
                <a:latin typeface="Arial" panose="020B0604020202020204" pitchFamily="34" charset="0"/>
              </a:rPr>
            </a:br>
            <a:endParaRPr lang="en-US" altLang="en-US">
              <a:latin typeface="Arial" panose="020B0604020202020204" pitchFamily="34" charset="0"/>
            </a:endParaRPr>
          </a:p>
        </p:txBody>
      </p:sp>
    </p:spTree>
    <p:extLst>
      <p:ext uri="{BB962C8B-B14F-4D97-AF65-F5344CB8AC3E}">
        <p14:creationId xmlns:p14="http://schemas.microsoft.com/office/powerpoint/2010/main" val="556681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defRPr/>
            </a:pPr>
            <a:r>
              <a:rPr lang="ro-RO" b="1">
                <a:latin typeface="+mn-lt"/>
              </a:rPr>
              <a:t>3. </a:t>
            </a:r>
            <a:r>
              <a:rPr lang="en-US" b="1">
                <a:latin typeface="+mn-lt"/>
              </a:rPr>
              <a:t>Diode</a:t>
            </a:r>
            <a:r>
              <a:rPr lang="ro-RO" b="1">
                <a:latin typeface="+mn-lt"/>
              </a:rPr>
              <a:t> Schottky</a:t>
            </a:r>
            <a:endParaRPr lang="en-US" b="1">
              <a:latin typeface="+mn-lt"/>
            </a:endParaRPr>
          </a:p>
        </p:txBody>
      </p:sp>
      <p:sp>
        <p:nvSpPr>
          <p:cNvPr id="25602" name="Content Placeholder 2"/>
          <p:cNvSpPr>
            <a:spLocks noGrp="1"/>
          </p:cNvSpPr>
          <p:nvPr>
            <p:ph idx="1"/>
          </p:nvPr>
        </p:nvSpPr>
        <p:spPr/>
        <p:txBody>
          <a:bodyPr>
            <a:normAutofit fontScale="92500" lnSpcReduction="10000"/>
          </a:bodyPr>
          <a:lstStyle/>
          <a:p>
            <a:pPr eaLnBrk="1" hangingPunct="1"/>
            <a:r>
              <a:rPr lang="ro-RO"/>
              <a:t>Sunt diode realizate într-o tehnologie specială, de tip metal-semiconductor</a:t>
            </a:r>
          </a:p>
          <a:p>
            <a:pPr eaLnBrk="1" hangingPunct="1"/>
            <a:r>
              <a:rPr lang="ro-RO"/>
              <a:t>Simbol</a:t>
            </a:r>
            <a:endParaRPr lang="en-US"/>
          </a:p>
          <a:p>
            <a:pPr eaLnBrk="1" hangingPunct="1"/>
            <a:endParaRPr lang="ro-RO"/>
          </a:p>
          <a:p>
            <a:pPr eaLnBrk="1" hangingPunct="1"/>
            <a:endParaRPr lang="ro-RO"/>
          </a:p>
          <a:p>
            <a:pPr eaLnBrk="1" hangingPunct="1"/>
            <a:endParaRPr lang="ro-RO"/>
          </a:p>
          <a:p>
            <a:pPr eaLnBrk="1" hangingPunct="1"/>
            <a:r>
              <a:rPr lang="ro-RO"/>
              <a:t>Avantajele acestor diode sunt:</a:t>
            </a:r>
            <a:endParaRPr lang="en-US"/>
          </a:p>
          <a:p>
            <a:pPr lvl="1" eaLnBrk="1" hangingPunct="1"/>
            <a:r>
              <a:rPr lang="ro-RO"/>
              <a:t>tensiune mică în conducție, aproximativ 0,3 V;</a:t>
            </a:r>
            <a:endParaRPr lang="en-US"/>
          </a:p>
          <a:p>
            <a:pPr lvl="1" eaLnBrk="1" hangingPunct="1"/>
            <a:r>
              <a:rPr lang="ro-RO"/>
              <a:t>timpi de comutație foarte mici.</a:t>
            </a:r>
            <a:endParaRPr lang="en-US"/>
          </a:p>
          <a:p>
            <a:pPr eaLnBrk="1" hangingPunct="1"/>
            <a:r>
              <a:rPr lang="ro-RO"/>
              <a:t>Dezavantajul principal:</a:t>
            </a:r>
            <a:endParaRPr lang="en-US"/>
          </a:p>
          <a:p>
            <a:pPr lvl="1" eaLnBrk="1" hangingPunct="1"/>
            <a:r>
              <a:rPr lang="ro-RO"/>
              <a:t>tensiune inversă maximă mică (zeci de volți).</a:t>
            </a:r>
            <a:endParaRPr lang="en-US"/>
          </a:p>
        </p:txBody>
      </p:sp>
      <p:sp>
        <p:nvSpPr>
          <p:cNvPr id="2560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35848EC-59D3-4613-B545-18540C33E274}" type="datetime1">
              <a:rPr lang="en-US" smtClean="0"/>
              <a:t>10/23/2020</a:t>
            </a:fld>
            <a:endParaRPr lang="en-US"/>
          </a:p>
        </p:txBody>
      </p:sp>
      <p:sp>
        <p:nvSpPr>
          <p:cNvPr id="2560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2560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D352B74-FFC0-4C13-9391-A94D18D6A446}" type="slidenum">
              <a:rPr lang="en-US" smtClean="0"/>
              <a:pPr>
                <a:defRPr/>
              </a:pPr>
              <a:t>31</a:t>
            </a:fld>
            <a:endParaRPr lang="en-US"/>
          </a:p>
        </p:txBody>
      </p:sp>
      <p:pic>
        <p:nvPicPr>
          <p:cNvPr id="2" name="Picture 1">
            <a:extLst>
              <a:ext uri="{FF2B5EF4-FFF2-40B4-BE49-F238E27FC236}">
                <a16:creationId xmlns:a16="http://schemas.microsoft.com/office/drawing/2014/main" id="{CC1F9A88-5177-4B11-AA6E-6D70B3BD03FE}"/>
              </a:ext>
            </a:extLst>
          </p:cNvPr>
          <p:cNvPicPr>
            <a:picLocks noChangeAspect="1"/>
          </p:cNvPicPr>
          <p:nvPr/>
        </p:nvPicPr>
        <p:blipFill>
          <a:blip r:embed="rId2"/>
          <a:stretch>
            <a:fillRect/>
          </a:stretch>
        </p:blipFill>
        <p:spPr>
          <a:xfrm>
            <a:off x="4391025" y="2594527"/>
            <a:ext cx="3409950" cy="933450"/>
          </a:xfrm>
          <a:prstGeom prst="rect">
            <a:avLst/>
          </a:prstGeom>
        </p:spPr>
      </p:pic>
    </p:spTree>
    <p:extLst>
      <p:ext uri="{BB962C8B-B14F-4D97-AF65-F5344CB8AC3E}">
        <p14:creationId xmlns:p14="http://schemas.microsoft.com/office/powerpoint/2010/main" val="2001030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3.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Diode</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 Schottky</a:t>
            </a:r>
            <a:endParaRPr lang="en-US" sz="3200">
              <a:latin typeface="UT Sans" panose="00000500000000000000" pitchFamily="50" charset="0"/>
            </a:endParaRPr>
          </a:p>
        </p:txBody>
      </p:sp>
      <p:sp>
        <p:nvSpPr>
          <p:cNvPr id="26626" name="Content Placeholder 2"/>
          <p:cNvSpPr>
            <a:spLocks noGrp="1"/>
          </p:cNvSpPr>
          <p:nvPr>
            <p:ph idx="1"/>
          </p:nvPr>
        </p:nvSpPr>
        <p:spPr/>
        <p:txBody>
          <a:bodyPr/>
          <a:lstStyle/>
          <a:p>
            <a:pPr eaLnBrk="1" hangingPunct="1"/>
            <a:r>
              <a:rPr lang="ro-RO"/>
              <a:t>Exemple de diode Schottky</a:t>
            </a:r>
            <a:endParaRPr lang="en-US"/>
          </a:p>
        </p:txBody>
      </p:sp>
      <p:sp>
        <p:nvSpPr>
          <p:cNvPr id="2662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1B430D2-BB29-45C9-BB6C-11A61A4F7E8C}" type="datetime1">
              <a:rPr lang="en-US" smtClean="0"/>
              <a:t>10/23/2020</a:t>
            </a:fld>
            <a:endParaRPr lang="en-US"/>
          </a:p>
        </p:txBody>
      </p:sp>
      <p:sp>
        <p:nvSpPr>
          <p:cNvPr id="2662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266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408287E-82F4-439B-8AF5-288FC32EBBFF}" type="slidenum">
              <a:rPr lang="en-US" smtClean="0"/>
              <a:pPr>
                <a:defRPr/>
              </a:pPr>
              <a:t>32</a:t>
            </a:fld>
            <a:endParaRPr lang="en-US"/>
          </a:p>
        </p:txBody>
      </p:sp>
      <p:pic>
        <p:nvPicPr>
          <p:cNvPr id="26631" name="Picture 6"/>
          <p:cNvPicPr>
            <a:picLocks noChangeAspect="1" noChangeArrowheads="1"/>
          </p:cNvPicPr>
          <p:nvPr/>
        </p:nvPicPr>
        <p:blipFill>
          <a:blip r:embed="rId2"/>
          <a:srcRect/>
          <a:stretch>
            <a:fillRect/>
          </a:stretch>
        </p:blipFill>
        <p:spPr bwMode="auto">
          <a:xfrm>
            <a:off x="3505201" y="2438400"/>
            <a:ext cx="5122863" cy="3429000"/>
          </a:xfrm>
          <a:prstGeom prst="rect">
            <a:avLst/>
          </a:prstGeom>
          <a:noFill/>
          <a:ln w="9525">
            <a:noFill/>
            <a:miter lim="800000"/>
            <a:headEnd/>
            <a:tailEnd/>
          </a:ln>
        </p:spPr>
      </p:pic>
    </p:spTree>
    <p:extLst>
      <p:ext uri="{BB962C8B-B14F-4D97-AF65-F5344CB8AC3E}">
        <p14:creationId xmlns:p14="http://schemas.microsoft.com/office/powerpoint/2010/main" val="260847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a:latin typeface="+mn-lt"/>
              </a:rPr>
              <a:t>3. </a:t>
            </a:r>
            <a:r>
              <a:rPr lang="en-US" b="1">
                <a:latin typeface="+mn-lt"/>
              </a:rPr>
              <a:t>Diode</a:t>
            </a:r>
            <a:r>
              <a:rPr lang="ro-RO" b="1">
                <a:latin typeface="+mn-lt"/>
              </a:rPr>
              <a:t> Schottky</a:t>
            </a:r>
            <a:endParaRPr lang="en-US" b="1">
              <a:latin typeface="+mn-lt"/>
            </a:endParaRPr>
          </a:p>
        </p:txBody>
      </p:sp>
      <p:sp>
        <p:nvSpPr>
          <p:cNvPr id="2" name="Content Placeholder 1"/>
          <p:cNvSpPr>
            <a:spLocks noGrp="1"/>
          </p:cNvSpPr>
          <p:nvPr>
            <p:ph idx="1"/>
          </p:nvPr>
        </p:nvSpPr>
        <p:spPr/>
        <p:txBody>
          <a:bodyPr/>
          <a:lstStyle/>
          <a:p>
            <a:r>
              <a:rPr lang="ro-RO"/>
              <a:t>Date de catalog pentru dioda Schottky</a:t>
            </a:r>
            <a:br>
              <a:rPr lang="ro-RO"/>
            </a:br>
            <a:r>
              <a:rPr lang="ro-RO"/>
              <a:t>de tipul 1N5711</a:t>
            </a:r>
            <a:endParaRPr lang="en-US"/>
          </a:p>
        </p:txBody>
      </p:sp>
      <p:sp>
        <p:nvSpPr>
          <p:cNvPr id="4" name="Date Placeholder 3"/>
          <p:cNvSpPr>
            <a:spLocks noGrp="1"/>
          </p:cNvSpPr>
          <p:nvPr>
            <p:ph type="dt" sz="half" idx="10"/>
          </p:nvPr>
        </p:nvSpPr>
        <p:spPr/>
        <p:txBody>
          <a:bodyPr/>
          <a:lstStyle/>
          <a:p>
            <a:pPr>
              <a:defRPr/>
            </a:pPr>
            <a:fld id="{33FBE1DF-CF39-4C02-871F-D9F1DBA58B78}"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33</a:t>
            </a:fld>
            <a:endParaRPr lang="en-US"/>
          </a:p>
        </p:txBody>
      </p:sp>
      <p:pic>
        <p:nvPicPr>
          <p:cNvPr id="111618" name="Picture 2"/>
          <p:cNvPicPr>
            <a:picLocks noChangeAspect="1" noChangeArrowheads="1"/>
          </p:cNvPicPr>
          <p:nvPr/>
        </p:nvPicPr>
        <p:blipFill rotWithShape="1">
          <a:blip r:embed="rId2"/>
          <a:srcRect l="11940"/>
          <a:stretch/>
        </p:blipFill>
        <p:spPr bwMode="auto">
          <a:xfrm>
            <a:off x="10161101" y="264928"/>
            <a:ext cx="1798326" cy="2468880"/>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3"/>
          <a:srcRect/>
          <a:stretch>
            <a:fillRect/>
          </a:stretch>
        </p:blipFill>
        <p:spPr bwMode="auto">
          <a:xfrm>
            <a:off x="1679212" y="2855185"/>
            <a:ext cx="8833576" cy="3200400"/>
          </a:xfrm>
          <a:prstGeom prst="rect">
            <a:avLst/>
          </a:prstGeom>
          <a:noFill/>
          <a:ln w="9525">
            <a:noFill/>
            <a:miter lim="800000"/>
            <a:headEnd/>
            <a:tailEnd/>
          </a:ln>
          <a:effectLst/>
        </p:spPr>
      </p:pic>
    </p:spTree>
    <p:extLst>
      <p:ext uri="{BB962C8B-B14F-4D97-AF65-F5344CB8AC3E}">
        <p14:creationId xmlns:p14="http://schemas.microsoft.com/office/powerpoint/2010/main" val="3963008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3. </a:t>
            </a:r>
            <a:r>
              <a:rPr lang="en-US" b="1">
                <a:latin typeface="+mn-lt"/>
              </a:rPr>
              <a:t>Diode</a:t>
            </a:r>
            <a:r>
              <a:rPr lang="ro-RO" b="1">
                <a:latin typeface="+mn-lt"/>
              </a:rPr>
              <a:t> Schottky</a:t>
            </a:r>
            <a:br>
              <a:rPr lang="ro-RO" sz="3200" b="1">
                <a:latin typeface="+mn-lt"/>
              </a:rPr>
            </a:br>
            <a:r>
              <a:rPr lang="ro-RO" sz="3200" b="1">
                <a:latin typeface="+mn-lt"/>
              </a:rPr>
              <a:t>Aplicații</a:t>
            </a:r>
            <a:endParaRPr lang="en-US" sz="2800" b="1">
              <a:latin typeface="+mn-lt"/>
            </a:endParaRPr>
          </a:p>
        </p:txBody>
      </p:sp>
      <p:sp>
        <p:nvSpPr>
          <p:cNvPr id="3" name="Content Placeholder 2"/>
          <p:cNvSpPr>
            <a:spLocks noGrp="1"/>
          </p:cNvSpPr>
          <p:nvPr>
            <p:ph idx="1"/>
          </p:nvPr>
        </p:nvSpPr>
        <p:spPr/>
        <p:txBody>
          <a:bodyPr/>
          <a:lstStyle/>
          <a:p>
            <a:r>
              <a:rPr lang="ro-RO"/>
              <a:t>Î</a:t>
            </a:r>
            <a:r>
              <a:rPr lang="en-US"/>
              <a:t>n sisteme digitale </a:t>
            </a:r>
            <a:r>
              <a:rPr lang="ro-RO"/>
              <a:t>şi</a:t>
            </a:r>
            <a:r>
              <a:rPr lang="en-US"/>
              <a:t> de radiofrecven</a:t>
            </a:r>
            <a:r>
              <a:rPr lang="ro-RO"/>
              <a:t>ță</a:t>
            </a:r>
            <a:r>
              <a:rPr lang="en-US"/>
              <a:t> </a:t>
            </a:r>
            <a:r>
              <a:rPr lang="ro-RO"/>
              <a:t>(</a:t>
            </a:r>
            <a:r>
              <a:rPr lang="en-US"/>
              <a:t>RF</a:t>
            </a:r>
            <a:r>
              <a:rPr lang="ro-RO"/>
              <a:t>) cum ar fi parte</a:t>
            </a:r>
            <a:r>
              <a:rPr lang="en-US"/>
              <a:t>a de</a:t>
            </a:r>
            <a:r>
              <a:rPr lang="ro-RO"/>
              <a:t> RF din telefoanele mobile</a:t>
            </a:r>
            <a:r>
              <a:rPr lang="en-US"/>
              <a:t>;</a:t>
            </a:r>
          </a:p>
          <a:p>
            <a:r>
              <a:rPr lang="ro-RO"/>
              <a:t>O altă aplicație constă în împiedicarea intrării în saturație a tranzistorului bipolar (TB) şi creşterea astfel a vitezei de lucru în comutație a TB.</a:t>
            </a:r>
            <a:endParaRPr lang="en-US"/>
          </a:p>
        </p:txBody>
      </p:sp>
      <p:sp>
        <p:nvSpPr>
          <p:cNvPr id="4" name="Date Placeholder 3"/>
          <p:cNvSpPr>
            <a:spLocks noGrp="1"/>
          </p:cNvSpPr>
          <p:nvPr>
            <p:ph type="dt" sz="half" idx="10"/>
          </p:nvPr>
        </p:nvSpPr>
        <p:spPr/>
        <p:txBody>
          <a:bodyPr/>
          <a:lstStyle/>
          <a:p>
            <a:fld id="{DF4FCA96-674A-45BF-8EB5-E4ED570BDBE4}"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34</a:t>
            </a:fld>
            <a:endParaRPr lang="en-US"/>
          </a:p>
        </p:txBody>
      </p:sp>
      <p:pic>
        <p:nvPicPr>
          <p:cNvPr id="8" name="Picture 7">
            <a:extLst>
              <a:ext uri="{FF2B5EF4-FFF2-40B4-BE49-F238E27FC236}">
                <a16:creationId xmlns:a16="http://schemas.microsoft.com/office/drawing/2014/main" id="{17067749-1B7A-435D-8D8C-526C62D45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37" y="3859488"/>
            <a:ext cx="3057525" cy="2200275"/>
          </a:xfrm>
          <a:prstGeom prst="rect">
            <a:avLst/>
          </a:prstGeom>
        </p:spPr>
      </p:pic>
    </p:spTree>
    <p:extLst>
      <p:ext uri="{BB962C8B-B14F-4D97-AF65-F5344CB8AC3E}">
        <p14:creationId xmlns:p14="http://schemas.microsoft.com/office/powerpoint/2010/main" val="4226791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defRPr/>
            </a:pPr>
            <a:r>
              <a:rPr lang="ro-RO" b="1">
                <a:latin typeface="+mn-lt"/>
              </a:rPr>
              <a:t>4. </a:t>
            </a:r>
            <a:r>
              <a:rPr lang="en-US" b="1">
                <a:latin typeface="+mn-lt"/>
              </a:rPr>
              <a:t>Diod</a:t>
            </a:r>
            <a:r>
              <a:rPr lang="ro-RO" b="1">
                <a:latin typeface="+mn-lt"/>
              </a:rPr>
              <a:t>a varicap</a:t>
            </a:r>
            <a:endParaRPr lang="en-US" b="1">
              <a:latin typeface="+mn-lt"/>
            </a:endParaRPr>
          </a:p>
        </p:txBody>
      </p:sp>
      <p:sp>
        <p:nvSpPr>
          <p:cNvPr id="27650" name="Content Placeholder 2"/>
          <p:cNvSpPr>
            <a:spLocks noGrp="1"/>
          </p:cNvSpPr>
          <p:nvPr>
            <p:ph idx="1"/>
          </p:nvPr>
        </p:nvSpPr>
        <p:spPr/>
        <p:txBody>
          <a:bodyPr>
            <a:normAutofit/>
          </a:bodyPr>
          <a:lstStyle/>
          <a:p>
            <a:pPr eaLnBrk="1" hangingPunct="1"/>
            <a:r>
              <a:rPr lang="ro-RO"/>
              <a:t>Denumirea diodei vine de la expresia „capacitate variabilă”. Se mai întâlnește și sub denumirea de </a:t>
            </a:r>
            <a:r>
              <a:rPr lang="ro-RO" b="1"/>
              <a:t>varactor</a:t>
            </a:r>
            <a:r>
              <a:rPr lang="ro-RO"/>
              <a:t>.</a:t>
            </a:r>
          </a:p>
          <a:p>
            <a:pPr eaLnBrk="1" hangingPunct="1"/>
            <a:r>
              <a:rPr lang="ro-RO"/>
              <a:t>Simbol</a:t>
            </a:r>
            <a:endParaRPr lang="en-US"/>
          </a:p>
          <a:p>
            <a:pPr eaLnBrk="1" hangingPunct="1"/>
            <a:endParaRPr lang="ro-RO"/>
          </a:p>
          <a:p>
            <a:pPr eaLnBrk="1" hangingPunct="1"/>
            <a:endParaRPr lang="ro-RO"/>
          </a:p>
          <a:p>
            <a:pPr eaLnBrk="1" hangingPunct="1"/>
            <a:r>
              <a:rPr lang="ro-RO"/>
              <a:t>Dioda este utilizată în polarizare inversă;</a:t>
            </a:r>
          </a:p>
          <a:p>
            <a:pPr eaLnBrk="1" hangingPunct="1"/>
            <a:r>
              <a:rPr lang="ro-RO"/>
              <a:t>În această situație, dioda se comportă </a:t>
            </a:r>
            <a:br>
              <a:rPr lang="ro-RO"/>
            </a:br>
            <a:r>
              <a:rPr lang="ro-RO"/>
              <a:t>ca un condensator cu capacitate variabilă, </a:t>
            </a:r>
            <a:br>
              <a:rPr lang="ro-RO"/>
            </a:br>
            <a:r>
              <a:rPr lang="ro-RO"/>
              <a:t>dependentă de tensiunea la borne.</a:t>
            </a:r>
            <a:endParaRPr lang="en-US"/>
          </a:p>
        </p:txBody>
      </p:sp>
      <p:sp>
        <p:nvSpPr>
          <p:cNvPr id="2765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28CBECF-B77E-4512-878B-8DA95C7D54F5}" type="datetime1">
              <a:rPr lang="en-US" smtClean="0"/>
              <a:t>10/23/2020</a:t>
            </a:fld>
            <a:endParaRPr lang="en-US"/>
          </a:p>
        </p:txBody>
      </p:sp>
      <p:sp>
        <p:nvSpPr>
          <p:cNvPr id="2765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2765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66AE706-CC1A-488F-BFB6-47AD2DEC7C2A}" type="slidenum">
              <a:rPr lang="en-US" smtClean="0"/>
              <a:pPr>
                <a:defRPr/>
              </a:pPr>
              <a:t>35</a:t>
            </a:fld>
            <a:endParaRPr lang="en-US"/>
          </a:p>
        </p:txBody>
      </p:sp>
      <p:pic>
        <p:nvPicPr>
          <p:cNvPr id="2" name="Picture 1">
            <a:extLst>
              <a:ext uri="{FF2B5EF4-FFF2-40B4-BE49-F238E27FC236}">
                <a16:creationId xmlns:a16="http://schemas.microsoft.com/office/drawing/2014/main" id="{3ACD45AC-0B9F-4A8B-B6F2-54C82186286D}"/>
              </a:ext>
            </a:extLst>
          </p:cNvPr>
          <p:cNvPicPr>
            <a:picLocks noChangeAspect="1"/>
          </p:cNvPicPr>
          <p:nvPr/>
        </p:nvPicPr>
        <p:blipFill>
          <a:blip r:embed="rId2"/>
          <a:stretch>
            <a:fillRect/>
          </a:stretch>
        </p:blipFill>
        <p:spPr>
          <a:xfrm>
            <a:off x="2428875" y="3099317"/>
            <a:ext cx="3219450" cy="971550"/>
          </a:xfrm>
          <a:prstGeom prst="rect">
            <a:avLst/>
          </a:prstGeom>
        </p:spPr>
      </p:pic>
      <p:pic>
        <p:nvPicPr>
          <p:cNvPr id="5" name="Picture 4">
            <a:extLst>
              <a:ext uri="{FF2B5EF4-FFF2-40B4-BE49-F238E27FC236}">
                <a16:creationId xmlns:a16="http://schemas.microsoft.com/office/drawing/2014/main" id="{FE946430-B7D4-48F6-A44C-D0958814950D}"/>
              </a:ext>
            </a:extLst>
          </p:cNvPr>
          <p:cNvPicPr>
            <a:picLocks noChangeAspect="1"/>
          </p:cNvPicPr>
          <p:nvPr/>
        </p:nvPicPr>
        <p:blipFill>
          <a:blip r:embed="rId3"/>
          <a:stretch>
            <a:fillRect/>
          </a:stretch>
        </p:blipFill>
        <p:spPr>
          <a:xfrm>
            <a:off x="7537132" y="2856548"/>
            <a:ext cx="4451985" cy="3320415"/>
          </a:xfrm>
          <a:prstGeom prst="rect">
            <a:avLst/>
          </a:prstGeom>
        </p:spPr>
      </p:pic>
    </p:spTree>
    <p:extLst>
      <p:ext uri="{BB962C8B-B14F-4D97-AF65-F5344CB8AC3E}">
        <p14:creationId xmlns:p14="http://schemas.microsoft.com/office/powerpoint/2010/main" val="389295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4.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varicap</a:t>
            </a:r>
            <a:endParaRPr lang="en-US" sz="3200">
              <a:latin typeface="UT Sans" panose="00000500000000000000" pitchFamily="50" charset="0"/>
            </a:endParaRPr>
          </a:p>
        </p:txBody>
      </p:sp>
      <p:sp>
        <p:nvSpPr>
          <p:cNvPr id="28674" name="Content Placeholder 2"/>
          <p:cNvSpPr>
            <a:spLocks noGrp="1"/>
          </p:cNvSpPr>
          <p:nvPr>
            <p:ph idx="1"/>
          </p:nvPr>
        </p:nvSpPr>
        <p:spPr/>
        <p:txBody>
          <a:bodyPr/>
          <a:lstStyle/>
          <a:p>
            <a:pPr eaLnBrk="1" hangingPunct="1"/>
            <a:r>
              <a:rPr lang="ro-RO"/>
              <a:t>Domeniul principal de utilizare este în radiocomunicații, mai precis la acordul circuitelor oscilante din emițătoare şi receptoare.</a:t>
            </a:r>
            <a:endParaRPr lang="en-US"/>
          </a:p>
        </p:txBody>
      </p:sp>
      <p:sp>
        <p:nvSpPr>
          <p:cNvPr id="2867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A72B9AD-4E31-4D00-BC13-7FBA86B784CA}" type="datetime1">
              <a:rPr lang="en-US" smtClean="0"/>
              <a:t>10/23/2020</a:t>
            </a:fld>
            <a:endParaRPr lang="en-US"/>
          </a:p>
        </p:txBody>
      </p:sp>
      <p:sp>
        <p:nvSpPr>
          <p:cNvPr id="2867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2867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6C6E81D-6E13-4CE8-98D6-B9DA3104DDF2}" type="slidenum">
              <a:rPr lang="en-US" smtClean="0"/>
              <a:pPr>
                <a:defRPr/>
              </a:pPr>
              <a:t>36</a:t>
            </a:fld>
            <a:endParaRPr lang="en-US"/>
          </a:p>
        </p:txBody>
      </p:sp>
      <p:graphicFrame>
        <p:nvGraphicFramePr>
          <p:cNvPr id="7" name="Table 6"/>
          <p:cNvGraphicFramePr>
            <a:graphicFrameLocks noGrp="1"/>
          </p:cNvGraphicFramePr>
          <p:nvPr/>
        </p:nvGraphicFramePr>
        <p:xfrm>
          <a:off x="1676400" y="3810001"/>
          <a:ext cx="8839200" cy="1315847"/>
        </p:xfrm>
        <a:graphic>
          <a:graphicData uri="http://schemas.openxmlformats.org/drawingml/2006/table">
            <a:tbl>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771525">
                <a:tc>
                  <a:txBody>
                    <a:bodyPr/>
                    <a:lstStyle/>
                    <a:p>
                      <a:pPr algn="ctr">
                        <a:lnSpc>
                          <a:spcPct val="115000"/>
                        </a:lnSpc>
                        <a:spcAft>
                          <a:spcPts val="0"/>
                        </a:spcAft>
                      </a:pPr>
                      <a:endParaRPr lang="en-US" sz="12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endParaRPr lang="en-US" sz="12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endParaRPr lang="en-US" sz="12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endParaRPr lang="en-US" sz="12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endParaRPr lang="en-US" sz="1200">
                        <a:latin typeface="Calibri"/>
                        <a:ea typeface="Calibri"/>
                        <a:cs typeface="Times New Roman"/>
                      </a:endParaRPr>
                    </a:p>
                  </a:txBody>
                  <a:tcPr marL="66805" marR="66805" marT="0" marB="0" anchor="ctr">
                    <a:lnL>
                      <a:noFill/>
                    </a:lnL>
                    <a:lnR>
                      <a:noFill/>
                    </a:lnR>
                    <a:lnT>
                      <a:noFill/>
                    </a:lnT>
                    <a:lnB>
                      <a:noFill/>
                    </a:lnB>
                  </a:tcPr>
                </a:tc>
                <a:extLst>
                  <a:ext uri="{0D108BD9-81ED-4DB2-BD59-A6C34878D82A}">
                    <a16:rowId xmlns:a16="http://schemas.microsoft.com/office/drawing/2014/main" val="10000"/>
                  </a:ext>
                </a:extLst>
              </a:tr>
              <a:tr h="365760">
                <a:tc>
                  <a:txBody>
                    <a:bodyPr/>
                    <a:lstStyle/>
                    <a:p>
                      <a:pPr algn="ctr">
                        <a:lnSpc>
                          <a:spcPct val="115000"/>
                        </a:lnSpc>
                        <a:spcAft>
                          <a:spcPts val="0"/>
                        </a:spcAft>
                      </a:pPr>
                      <a:r>
                        <a:rPr lang="en-US" sz="1600">
                          <a:latin typeface="Calibri"/>
                          <a:ea typeface="Calibri"/>
                          <a:cs typeface="Times New Roman"/>
                        </a:rPr>
                        <a:t>2.6-31pF</a:t>
                      </a:r>
                      <a:endParaRPr lang="en-US" sz="24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r>
                        <a:rPr lang="en-US" sz="1600">
                          <a:latin typeface="Calibri"/>
                          <a:ea typeface="Calibri"/>
                          <a:cs typeface="Times New Roman"/>
                        </a:rPr>
                        <a:t>25pF @ 3V</a:t>
                      </a:r>
                      <a:endParaRPr lang="en-US" sz="24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r>
                        <a:rPr lang="en-US" sz="1600">
                          <a:latin typeface="Calibri"/>
                          <a:ea typeface="Calibri"/>
                          <a:cs typeface="Times New Roman"/>
                        </a:rPr>
                        <a:t>6.5pF @ 10V</a:t>
                      </a:r>
                      <a:endParaRPr lang="en-US" sz="24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r>
                        <a:rPr lang="en-US" sz="1600">
                          <a:latin typeface="Calibri"/>
                          <a:ea typeface="Calibri"/>
                          <a:cs typeface="Times New Roman"/>
                        </a:rPr>
                        <a:t>2…16pF</a:t>
                      </a:r>
                      <a:endParaRPr lang="en-US" sz="2400">
                        <a:latin typeface="Calibri"/>
                        <a:ea typeface="Calibri"/>
                        <a:cs typeface="Times New Roman"/>
                      </a:endParaRPr>
                    </a:p>
                  </a:txBody>
                  <a:tcPr marL="66805" marR="66805" marT="0" marB="0" anchor="ctr">
                    <a:lnL>
                      <a:noFill/>
                    </a:lnL>
                    <a:lnR>
                      <a:noFill/>
                    </a:lnR>
                    <a:lnT>
                      <a:noFill/>
                    </a:lnT>
                    <a:lnB>
                      <a:noFill/>
                    </a:lnB>
                  </a:tcPr>
                </a:tc>
                <a:tc>
                  <a:txBody>
                    <a:bodyPr/>
                    <a:lstStyle/>
                    <a:p>
                      <a:pPr algn="ctr">
                        <a:lnSpc>
                          <a:spcPct val="115000"/>
                        </a:lnSpc>
                        <a:spcAft>
                          <a:spcPts val="0"/>
                        </a:spcAft>
                      </a:pPr>
                      <a:r>
                        <a:rPr lang="en-US" sz="1600">
                          <a:latin typeface="Calibri"/>
                          <a:ea typeface="Calibri"/>
                          <a:cs typeface="Times New Roman"/>
                        </a:rPr>
                        <a:t>Diodă du</a:t>
                      </a:r>
                      <a:r>
                        <a:rPr lang="ro-RO" sz="1600">
                          <a:latin typeface="Calibri"/>
                          <a:ea typeface="Calibri"/>
                          <a:cs typeface="Times New Roman"/>
                        </a:rPr>
                        <a:t>b</a:t>
                      </a:r>
                      <a:r>
                        <a:rPr lang="en-US" sz="1600">
                          <a:latin typeface="Calibri"/>
                          <a:ea typeface="Calibri"/>
                          <a:cs typeface="Times New Roman"/>
                        </a:rPr>
                        <a:t>lă 2x(2…37pF)</a:t>
                      </a:r>
                      <a:endParaRPr lang="en-US" sz="2400">
                        <a:latin typeface="Calibri"/>
                        <a:ea typeface="Calibri"/>
                        <a:cs typeface="Times New Roman"/>
                      </a:endParaRPr>
                    </a:p>
                  </a:txBody>
                  <a:tcPr marL="66805" marR="66805"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8690" name="Picture 26"/>
          <p:cNvPicPr>
            <a:picLocks noChangeAspect="1" noChangeArrowheads="1"/>
          </p:cNvPicPr>
          <p:nvPr/>
        </p:nvPicPr>
        <p:blipFill>
          <a:blip r:embed="rId2"/>
          <a:srcRect/>
          <a:stretch>
            <a:fillRect/>
          </a:stretch>
        </p:blipFill>
        <p:spPr bwMode="auto">
          <a:xfrm>
            <a:off x="1882170" y="3810001"/>
            <a:ext cx="1623030" cy="904875"/>
          </a:xfrm>
          <a:prstGeom prst="rect">
            <a:avLst/>
          </a:prstGeom>
          <a:noFill/>
          <a:ln w="9525">
            <a:noFill/>
            <a:miter lim="800000"/>
            <a:headEnd/>
            <a:tailEnd/>
          </a:ln>
        </p:spPr>
      </p:pic>
      <p:pic>
        <p:nvPicPr>
          <p:cNvPr id="28691" name="Picture 35"/>
          <p:cNvPicPr>
            <a:picLocks noChangeAspect="1" noChangeArrowheads="1"/>
          </p:cNvPicPr>
          <p:nvPr/>
        </p:nvPicPr>
        <p:blipFill>
          <a:blip r:embed="rId3"/>
          <a:srcRect/>
          <a:stretch>
            <a:fillRect/>
          </a:stretch>
        </p:blipFill>
        <p:spPr bwMode="auto">
          <a:xfrm>
            <a:off x="3810000" y="3657600"/>
            <a:ext cx="990600" cy="990600"/>
          </a:xfrm>
          <a:prstGeom prst="rect">
            <a:avLst/>
          </a:prstGeom>
          <a:noFill/>
          <a:ln w="9525">
            <a:noFill/>
            <a:miter lim="800000"/>
            <a:headEnd/>
            <a:tailEnd/>
          </a:ln>
        </p:spPr>
      </p:pic>
      <p:pic>
        <p:nvPicPr>
          <p:cNvPr id="28692" name="Picture 38"/>
          <p:cNvPicPr>
            <a:picLocks noChangeAspect="1" noChangeArrowheads="1"/>
          </p:cNvPicPr>
          <p:nvPr/>
        </p:nvPicPr>
        <p:blipFill>
          <a:blip r:embed="rId4"/>
          <a:srcRect/>
          <a:stretch>
            <a:fillRect/>
          </a:stretch>
        </p:blipFill>
        <p:spPr bwMode="auto">
          <a:xfrm>
            <a:off x="5486400" y="3505200"/>
            <a:ext cx="1143000" cy="1143000"/>
          </a:xfrm>
          <a:prstGeom prst="rect">
            <a:avLst/>
          </a:prstGeom>
          <a:noFill/>
          <a:ln w="9525">
            <a:noFill/>
            <a:miter lim="800000"/>
            <a:headEnd/>
            <a:tailEnd/>
          </a:ln>
        </p:spPr>
      </p:pic>
      <p:pic>
        <p:nvPicPr>
          <p:cNvPr id="28693" name="Picture 29"/>
          <p:cNvPicPr>
            <a:picLocks noChangeAspect="1" noChangeArrowheads="1"/>
          </p:cNvPicPr>
          <p:nvPr/>
        </p:nvPicPr>
        <p:blipFill>
          <a:blip r:embed="rId5"/>
          <a:srcRect/>
          <a:stretch>
            <a:fillRect/>
          </a:stretch>
        </p:blipFill>
        <p:spPr bwMode="auto">
          <a:xfrm>
            <a:off x="7287261" y="3352800"/>
            <a:ext cx="1036955" cy="1314450"/>
          </a:xfrm>
          <a:prstGeom prst="rect">
            <a:avLst/>
          </a:prstGeom>
          <a:noFill/>
          <a:ln w="9525">
            <a:noFill/>
            <a:miter lim="800000"/>
            <a:headEnd/>
            <a:tailEnd/>
          </a:ln>
        </p:spPr>
      </p:pic>
      <p:pic>
        <p:nvPicPr>
          <p:cNvPr id="28694" name="Picture 32"/>
          <p:cNvPicPr>
            <a:picLocks noChangeAspect="1" noChangeArrowheads="1"/>
          </p:cNvPicPr>
          <p:nvPr/>
        </p:nvPicPr>
        <p:blipFill>
          <a:blip r:embed="rId6"/>
          <a:srcRect/>
          <a:stretch>
            <a:fillRect/>
          </a:stretch>
        </p:blipFill>
        <p:spPr bwMode="auto">
          <a:xfrm>
            <a:off x="9220201" y="3352801"/>
            <a:ext cx="898963" cy="1133475"/>
          </a:xfrm>
          <a:prstGeom prst="rect">
            <a:avLst/>
          </a:prstGeom>
          <a:noFill/>
          <a:ln w="9525">
            <a:noFill/>
            <a:miter lim="800000"/>
            <a:headEnd/>
            <a:tailEnd/>
          </a:ln>
        </p:spPr>
      </p:pic>
    </p:spTree>
    <p:extLst>
      <p:ext uri="{BB962C8B-B14F-4D97-AF65-F5344CB8AC3E}">
        <p14:creationId xmlns:p14="http://schemas.microsoft.com/office/powerpoint/2010/main" val="3822226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4.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varicap</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t>Date de catalog pentru dioda varicap </a:t>
            </a:r>
            <a:r>
              <a:rPr lang="en-US"/>
              <a:t>de tipul </a:t>
            </a:r>
            <a:r>
              <a:rPr lang="ro-RO"/>
              <a:t>1N5148A</a:t>
            </a:r>
            <a:endParaRPr lang="en-US"/>
          </a:p>
        </p:txBody>
      </p:sp>
      <p:sp>
        <p:nvSpPr>
          <p:cNvPr id="4" name="Date Placeholder 3"/>
          <p:cNvSpPr>
            <a:spLocks noGrp="1"/>
          </p:cNvSpPr>
          <p:nvPr>
            <p:ph type="dt" sz="half" idx="10"/>
          </p:nvPr>
        </p:nvSpPr>
        <p:spPr/>
        <p:txBody>
          <a:bodyPr/>
          <a:lstStyle/>
          <a:p>
            <a:pPr>
              <a:defRPr/>
            </a:pPr>
            <a:fld id="{081ACB98-7BE9-480F-BF0C-CA8CD592CC92}"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37</a:t>
            </a:fld>
            <a:endParaRPr lang="en-US"/>
          </a:p>
        </p:txBody>
      </p:sp>
      <p:pic>
        <p:nvPicPr>
          <p:cNvPr id="112642" name="Picture 2"/>
          <p:cNvPicPr>
            <a:picLocks noChangeAspect="1" noChangeArrowheads="1"/>
          </p:cNvPicPr>
          <p:nvPr/>
        </p:nvPicPr>
        <p:blipFill>
          <a:blip r:embed="rId2"/>
          <a:srcRect/>
          <a:stretch>
            <a:fillRect/>
          </a:stretch>
        </p:blipFill>
        <p:spPr bwMode="auto">
          <a:xfrm>
            <a:off x="696277" y="2590795"/>
            <a:ext cx="1399223" cy="3256598"/>
          </a:xfrm>
          <a:prstGeom prst="rect">
            <a:avLst/>
          </a:prstGeom>
          <a:noFill/>
          <a:ln w="9525">
            <a:noFill/>
            <a:miter lim="800000"/>
            <a:headEnd/>
            <a:tailEnd/>
          </a:ln>
          <a:effectLst/>
        </p:spPr>
      </p:pic>
      <p:pic>
        <p:nvPicPr>
          <p:cNvPr id="112643" name="Picture 3"/>
          <p:cNvPicPr>
            <a:picLocks noChangeAspect="1" noChangeArrowheads="1"/>
          </p:cNvPicPr>
          <p:nvPr/>
        </p:nvPicPr>
        <p:blipFill>
          <a:blip r:embed="rId3"/>
          <a:srcRect/>
          <a:stretch>
            <a:fillRect/>
          </a:stretch>
        </p:blipFill>
        <p:spPr bwMode="auto">
          <a:xfrm>
            <a:off x="2971800" y="2720004"/>
            <a:ext cx="8382000" cy="2809875"/>
          </a:xfrm>
          <a:prstGeom prst="rect">
            <a:avLst/>
          </a:prstGeom>
          <a:noFill/>
          <a:ln w="9525">
            <a:noFill/>
            <a:miter lim="800000"/>
            <a:headEnd/>
            <a:tailEnd/>
          </a:ln>
          <a:effectLst/>
        </p:spPr>
      </p:pic>
    </p:spTree>
    <p:extLst>
      <p:ext uri="{BB962C8B-B14F-4D97-AF65-F5344CB8AC3E}">
        <p14:creationId xmlns:p14="http://schemas.microsoft.com/office/powerpoint/2010/main" val="491634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defRPr/>
            </a:pPr>
            <a:r>
              <a:rPr lang="ro-RO" b="1">
                <a:latin typeface="+mn-lt"/>
              </a:rPr>
              <a:t>5. </a:t>
            </a:r>
            <a:r>
              <a:rPr lang="en-US" b="1">
                <a:latin typeface="+mn-lt"/>
              </a:rPr>
              <a:t>Diod</a:t>
            </a:r>
            <a:r>
              <a:rPr lang="ro-RO" b="1">
                <a:latin typeface="+mn-lt"/>
              </a:rPr>
              <a:t>a zener</a:t>
            </a:r>
            <a:endParaRPr lang="en-US" b="1">
              <a:latin typeface="+mn-lt"/>
            </a:endParaRPr>
          </a:p>
        </p:txBody>
      </p:sp>
      <p:sp>
        <p:nvSpPr>
          <p:cNvPr id="31746" name="Content Placeholder 2"/>
          <p:cNvSpPr>
            <a:spLocks noGrp="1"/>
          </p:cNvSpPr>
          <p:nvPr>
            <p:ph idx="1"/>
          </p:nvPr>
        </p:nvSpPr>
        <p:spPr/>
        <p:txBody>
          <a:bodyPr>
            <a:normAutofit/>
          </a:bodyPr>
          <a:lstStyle/>
          <a:p>
            <a:pPr eaLnBrk="1" hangingPunct="1"/>
            <a:r>
              <a:rPr lang="ro-RO"/>
              <a:t>Este o diodă construită pentru </a:t>
            </a:r>
            <a:br>
              <a:rPr lang="ro-RO"/>
            </a:br>
            <a:r>
              <a:rPr lang="ro-RO"/>
              <a:t>a fi utilizată în zona de străpungere </a:t>
            </a:r>
            <a:br>
              <a:rPr lang="ro-RO"/>
            </a:br>
            <a:r>
              <a:rPr lang="ro-RO"/>
              <a:t>inversă</a:t>
            </a:r>
            <a:r>
              <a:rPr lang="en-US"/>
              <a:t> care este </a:t>
            </a:r>
            <a:r>
              <a:rPr lang="ro-RO"/>
              <a:t>o străpungere </a:t>
            </a:r>
            <a:br>
              <a:rPr lang="ro-RO"/>
            </a:br>
            <a:r>
              <a:rPr lang="ro-RO"/>
              <a:t>nedistructivă.</a:t>
            </a:r>
          </a:p>
        </p:txBody>
      </p:sp>
      <p:sp>
        <p:nvSpPr>
          <p:cNvPr id="3174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FF0D0D9-3F91-4DA7-B5CB-085F7F7F445F}" type="datetime1">
              <a:rPr lang="en-US" smtClean="0"/>
              <a:t>10/23/2020</a:t>
            </a:fld>
            <a:endParaRPr lang="en-US"/>
          </a:p>
        </p:txBody>
      </p:sp>
      <p:sp>
        <p:nvSpPr>
          <p:cNvPr id="3174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3174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6B9BDBB-751B-44C4-9E91-D6229EF91ED7}" type="slidenum">
              <a:rPr lang="en-US" smtClean="0"/>
              <a:pPr>
                <a:defRPr/>
              </a:pPr>
              <a:t>38</a:t>
            </a:fld>
            <a:endParaRPr lang="en-US"/>
          </a:p>
        </p:txBody>
      </p:sp>
      <p:sp>
        <p:nvSpPr>
          <p:cNvPr id="2" name="Rectangle 1"/>
          <p:cNvSpPr/>
          <p:nvPr/>
        </p:nvSpPr>
        <p:spPr>
          <a:xfrm>
            <a:off x="1698263" y="3592456"/>
            <a:ext cx="2504212" cy="434734"/>
          </a:xfrm>
          <a:prstGeom prst="rect">
            <a:avLst/>
          </a:prstGeom>
        </p:spPr>
        <p:txBody>
          <a:bodyPr wrap="none">
            <a:spAutoFit/>
          </a:bodyPr>
          <a:lstStyle/>
          <a:p>
            <a:pPr algn="ctr">
              <a:lnSpc>
                <a:spcPct val="115000"/>
              </a:lnSpc>
            </a:pPr>
            <a:r>
              <a:rPr lang="ro-RO" sz="2000">
                <a:ea typeface="Calibri"/>
                <a:cs typeface="Times New Roman"/>
              </a:rPr>
              <a:t>Simbolul diodei Zener</a:t>
            </a:r>
            <a:endParaRPr lang="en-US" sz="3200">
              <a:ea typeface="Calibri"/>
              <a:cs typeface="Times New Roman"/>
            </a:endParaRPr>
          </a:p>
        </p:txBody>
      </p:sp>
      <p:sp>
        <p:nvSpPr>
          <p:cNvPr id="3" name="TextBox 2"/>
          <p:cNvSpPr txBox="1"/>
          <p:nvPr/>
        </p:nvSpPr>
        <p:spPr>
          <a:xfrm>
            <a:off x="7482136" y="5763778"/>
            <a:ext cx="3429000" cy="369332"/>
          </a:xfrm>
          <a:prstGeom prst="rect">
            <a:avLst/>
          </a:prstGeom>
          <a:noFill/>
        </p:spPr>
        <p:txBody>
          <a:bodyPr wrap="square" rtlCol="0">
            <a:spAutoFit/>
          </a:bodyPr>
          <a:lstStyle/>
          <a:p>
            <a:pPr algn="ctr"/>
            <a:r>
              <a:rPr lang="en-US">
                <a:latin typeface="UT Sans" panose="00000500000000000000" pitchFamily="50" charset="0"/>
              </a:rPr>
              <a:t>Caracteristica tensiune-curent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313" y="1534636"/>
            <a:ext cx="5432646" cy="4119259"/>
          </a:xfrm>
          <a:prstGeom prst="rect">
            <a:avLst/>
          </a:prstGeom>
        </p:spPr>
      </p:pic>
      <p:pic>
        <p:nvPicPr>
          <p:cNvPr id="7" name="Picture 6">
            <a:extLst>
              <a:ext uri="{FF2B5EF4-FFF2-40B4-BE49-F238E27FC236}">
                <a16:creationId xmlns:a16="http://schemas.microsoft.com/office/drawing/2014/main" id="{4239D8EC-932C-480E-8F5B-1AB53F83934E}"/>
              </a:ext>
            </a:extLst>
          </p:cNvPr>
          <p:cNvPicPr>
            <a:picLocks noChangeAspect="1"/>
          </p:cNvPicPr>
          <p:nvPr/>
        </p:nvPicPr>
        <p:blipFill>
          <a:blip r:embed="rId3"/>
          <a:stretch>
            <a:fillRect/>
          </a:stretch>
        </p:blipFill>
        <p:spPr>
          <a:xfrm>
            <a:off x="2543175" y="4051301"/>
            <a:ext cx="814388" cy="2074545"/>
          </a:xfrm>
          <a:prstGeom prst="rect">
            <a:avLst/>
          </a:prstGeom>
        </p:spPr>
      </p:pic>
    </p:spTree>
    <p:extLst>
      <p:ext uri="{BB962C8B-B14F-4D97-AF65-F5344CB8AC3E}">
        <p14:creationId xmlns:p14="http://schemas.microsoft.com/office/powerpoint/2010/main" val="2782309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endParaRPr lang="en-US" sz="3200">
              <a:latin typeface="UT Sans" panose="00000500000000000000" pitchFamily="50" charset="0"/>
            </a:endParaRPr>
          </a:p>
        </p:txBody>
      </p:sp>
      <p:sp>
        <p:nvSpPr>
          <p:cNvPr id="32770" name="Content Placeholder 2"/>
          <p:cNvSpPr>
            <a:spLocks noGrp="1"/>
          </p:cNvSpPr>
          <p:nvPr>
            <p:ph idx="1"/>
          </p:nvPr>
        </p:nvSpPr>
        <p:spPr/>
        <p:txBody>
          <a:bodyPr>
            <a:normAutofit/>
          </a:bodyPr>
          <a:lstStyle/>
          <a:p>
            <a:pPr eaLnBrk="1" hangingPunct="1"/>
            <a:r>
              <a:rPr lang="ro-RO"/>
              <a:t>În polarizare directă, caracteristica </a:t>
            </a:r>
            <a:br>
              <a:rPr lang="ro-RO"/>
            </a:br>
            <a:r>
              <a:rPr lang="ro-RO"/>
              <a:t>tensiune-curent este asemănătoare </a:t>
            </a:r>
            <a:br>
              <a:rPr lang="ro-RO"/>
            </a:br>
            <a:r>
              <a:rPr lang="ro-RO"/>
              <a:t>cu cea a diodelor redresoare.</a:t>
            </a:r>
            <a:endParaRPr lang="en-US"/>
          </a:p>
          <a:p>
            <a:pPr eaLnBrk="1" hangingPunct="1"/>
            <a:r>
              <a:rPr lang="ro-RO"/>
              <a:t>În polarizare inversă dioda se străpunge.</a:t>
            </a:r>
            <a:r>
              <a:rPr lang="en-US"/>
              <a:t> Exist</a:t>
            </a:r>
            <a:r>
              <a:rPr lang="ro-RO"/>
              <a:t>ă</a:t>
            </a:r>
            <a:r>
              <a:rPr lang="en-US"/>
              <a:t> 2 tipuri de fenomene de străpungere:</a:t>
            </a:r>
            <a:endParaRPr lang="ro-RO"/>
          </a:p>
          <a:p>
            <a:pPr lvl="1" eaLnBrk="1" hangingPunct="1"/>
            <a:r>
              <a:rPr lang="en-US"/>
              <a:t>străpungere Zener (</a:t>
            </a:r>
            <a:r>
              <a:rPr lang="ro-RO"/>
              <a:t>la </a:t>
            </a:r>
            <a:r>
              <a:rPr lang="en-US"/>
              <a:t>|</a:t>
            </a:r>
            <a:r>
              <a:rPr lang="ro-RO"/>
              <a:t>tensiuni inverse</a:t>
            </a:r>
            <a:r>
              <a:rPr lang="en-US"/>
              <a:t>|</a:t>
            </a:r>
            <a:r>
              <a:rPr lang="ro-RO"/>
              <a:t> </a:t>
            </a:r>
            <a:r>
              <a:rPr lang="en-US"/>
              <a:t>&lt;</a:t>
            </a:r>
            <a:r>
              <a:rPr lang="ro-RO"/>
              <a:t> </a:t>
            </a:r>
            <a:r>
              <a:rPr lang="en-US"/>
              <a:t>5,6V) şi</a:t>
            </a:r>
            <a:endParaRPr lang="ro-RO"/>
          </a:p>
          <a:p>
            <a:pPr lvl="1"/>
            <a:r>
              <a:rPr lang="en-US"/>
              <a:t>străpungere </a:t>
            </a:r>
            <a:r>
              <a:rPr lang="ro-RO"/>
              <a:t>prin multiplicare în avalanşă </a:t>
            </a:r>
            <a:r>
              <a:rPr lang="en-US"/>
              <a:t>(</a:t>
            </a:r>
            <a:r>
              <a:rPr lang="ro-RO"/>
              <a:t>la </a:t>
            </a:r>
            <a:r>
              <a:rPr lang="en-US"/>
              <a:t>|</a:t>
            </a:r>
            <a:r>
              <a:rPr lang="ro-RO"/>
              <a:t>tensiuni inverse</a:t>
            </a:r>
            <a:r>
              <a:rPr lang="en-US"/>
              <a:t>|</a:t>
            </a:r>
            <a:r>
              <a:rPr lang="ro-RO"/>
              <a:t> </a:t>
            </a:r>
            <a:r>
              <a:rPr lang="en-US"/>
              <a:t>&gt;</a:t>
            </a:r>
            <a:r>
              <a:rPr lang="ro-RO"/>
              <a:t> 5,6V).</a:t>
            </a:r>
          </a:p>
          <a:p>
            <a:r>
              <a:rPr lang="ro-RO"/>
              <a:t>În cazul diodei zener ambele tipuri de străpungere sunt nedistructive, asta însemnând că dioda nu se distruge şi poate reveni din această stare.</a:t>
            </a:r>
          </a:p>
        </p:txBody>
      </p:sp>
      <p:sp>
        <p:nvSpPr>
          <p:cNvPr id="3277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F13D033-99DD-4196-842E-D12A26569566}" type="datetime1">
              <a:rPr lang="en-US" smtClean="0"/>
              <a:t>10/23/2020</a:t>
            </a:fld>
            <a:endParaRPr lang="en-US"/>
          </a:p>
        </p:txBody>
      </p:sp>
      <p:sp>
        <p:nvSpPr>
          <p:cNvPr id="3277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3277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EB759D9-6172-42C1-A4FC-8B9A46FBF3D7}" type="slidenum">
              <a:rPr lang="en-US" smtClean="0"/>
              <a:pPr>
                <a:defRPr/>
              </a:pPr>
              <a:t>39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929" y="136525"/>
            <a:ext cx="3328416" cy="2523744"/>
          </a:xfrm>
          <a:prstGeom prst="rect">
            <a:avLst/>
          </a:prstGeom>
        </p:spPr>
      </p:pic>
    </p:spTree>
    <p:extLst>
      <p:ext uri="{BB962C8B-B14F-4D97-AF65-F5344CB8AC3E}">
        <p14:creationId xmlns:p14="http://schemas.microsoft.com/office/powerpoint/2010/main" val="239743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b="1">
                <a:latin typeface="+mn-lt"/>
              </a:rPr>
              <a:t>Tipuri de diode</a:t>
            </a:r>
          </a:p>
        </p:txBody>
      </p:sp>
      <p:sp>
        <p:nvSpPr>
          <p:cNvPr id="14338" name="Content Placeholder 2"/>
          <p:cNvSpPr>
            <a:spLocks noGrp="1"/>
          </p:cNvSpPr>
          <p:nvPr>
            <p:ph idx="1"/>
          </p:nvPr>
        </p:nvSpPr>
        <p:spPr/>
        <p:txBody>
          <a:bodyPr>
            <a:normAutofit lnSpcReduction="10000"/>
          </a:bodyPr>
          <a:lstStyle/>
          <a:p>
            <a:pPr marL="514350" indent="-514350">
              <a:buFont typeface="Calibri" pitchFamily="34" charset="0"/>
              <a:buAutoNum type="arabicPeriod"/>
            </a:pPr>
            <a:r>
              <a:rPr lang="ro-RO" sz="2400"/>
              <a:t>Diod</a:t>
            </a:r>
            <a:r>
              <a:rPr lang="en-US" sz="2400"/>
              <a:t>a</a:t>
            </a:r>
            <a:r>
              <a:rPr lang="ro-RO" sz="2400"/>
              <a:t> redresoare</a:t>
            </a:r>
            <a:endParaRPr lang="en-US" sz="2400"/>
          </a:p>
          <a:p>
            <a:pPr marL="514350" indent="-514350">
              <a:buFont typeface="Calibri" pitchFamily="34" charset="0"/>
              <a:buAutoNum type="arabicPeriod"/>
            </a:pPr>
            <a:r>
              <a:rPr lang="ro-RO" sz="2400"/>
              <a:t>Diod</a:t>
            </a:r>
            <a:r>
              <a:rPr lang="en-US" sz="2400"/>
              <a:t>a</a:t>
            </a:r>
            <a:r>
              <a:rPr lang="ro-RO" sz="2400"/>
              <a:t> de comutație</a:t>
            </a:r>
            <a:endParaRPr lang="en-US" sz="2400"/>
          </a:p>
          <a:p>
            <a:pPr marL="514350" indent="-514350">
              <a:buFont typeface="Calibri" pitchFamily="34" charset="0"/>
              <a:buAutoNum type="arabicPeriod"/>
            </a:pPr>
            <a:r>
              <a:rPr lang="ro-RO" sz="2400"/>
              <a:t>Diod</a:t>
            </a:r>
            <a:r>
              <a:rPr lang="en-US" sz="2400"/>
              <a:t>a</a:t>
            </a:r>
            <a:r>
              <a:rPr lang="ro-RO" sz="2400"/>
              <a:t> Schottky</a:t>
            </a:r>
            <a:endParaRPr lang="en-US" sz="2400"/>
          </a:p>
          <a:p>
            <a:pPr marL="514350" indent="-514350">
              <a:buFont typeface="Calibri" pitchFamily="34" charset="0"/>
              <a:buAutoNum type="arabicPeriod"/>
            </a:pPr>
            <a:r>
              <a:rPr lang="ro-RO" sz="2400"/>
              <a:t>Dioda varicap</a:t>
            </a:r>
            <a:endParaRPr lang="en-US" sz="2400"/>
          </a:p>
          <a:p>
            <a:pPr marL="514350" indent="-514350">
              <a:buFont typeface="Calibri" pitchFamily="34" charset="0"/>
              <a:buAutoNum type="arabicPeriod"/>
            </a:pPr>
            <a:r>
              <a:rPr lang="ro-RO" sz="2400"/>
              <a:t>Dioda Zener</a:t>
            </a:r>
            <a:endParaRPr lang="en-US" sz="2400"/>
          </a:p>
          <a:p>
            <a:pPr marL="514350" indent="-514350">
              <a:buFont typeface="Calibri" pitchFamily="34" charset="0"/>
              <a:buAutoNum type="arabicPeriod"/>
            </a:pPr>
            <a:r>
              <a:rPr lang="en-US" sz="2400"/>
              <a:t>Fotodioda</a:t>
            </a:r>
          </a:p>
          <a:p>
            <a:pPr marL="514350" indent="-514350">
              <a:buFont typeface="Calibri" pitchFamily="34" charset="0"/>
              <a:buAutoNum type="arabicPeriod"/>
            </a:pPr>
            <a:r>
              <a:rPr lang="en-US" sz="2400"/>
              <a:t>Diode electroluminescente (LED)</a:t>
            </a:r>
            <a:r>
              <a:rPr lang="ro-RO" sz="2400"/>
              <a:t>, OLED, AMOLED</a:t>
            </a:r>
            <a:endParaRPr lang="en-US" sz="2400"/>
          </a:p>
          <a:p>
            <a:pPr marL="514350" indent="-514350">
              <a:buFont typeface="Calibri" pitchFamily="34" charset="0"/>
              <a:buAutoNum type="arabicPeriod"/>
            </a:pPr>
            <a:r>
              <a:rPr lang="en-US" sz="2400"/>
              <a:t>Dioda laser</a:t>
            </a:r>
          </a:p>
          <a:p>
            <a:pPr marL="514350" indent="-514350">
              <a:buFont typeface="Calibri" pitchFamily="34" charset="0"/>
              <a:buAutoNum type="arabicPeriod"/>
            </a:pPr>
            <a:r>
              <a:rPr lang="en-US" sz="2400"/>
              <a:t>Dioda PIN</a:t>
            </a:r>
          </a:p>
          <a:p>
            <a:pPr marL="514350" indent="-514350">
              <a:buFont typeface="Calibri" pitchFamily="34" charset="0"/>
              <a:buAutoNum type="arabicPeriod"/>
            </a:pPr>
            <a:r>
              <a:rPr lang="en-US" sz="2400"/>
              <a:t>Dioda cu contact punctiform</a:t>
            </a:r>
          </a:p>
        </p:txBody>
      </p:sp>
      <p:sp>
        <p:nvSpPr>
          <p:cNvPr id="1433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405216B-7DAB-4746-8650-794493854DC6}" type="datetime1">
              <a:rPr lang="en-US" smtClean="0"/>
              <a:t>10/23/2020</a:t>
            </a:fld>
            <a:endParaRPr lang="en-US"/>
          </a:p>
        </p:txBody>
      </p:sp>
      <p:sp>
        <p:nvSpPr>
          <p:cNvPr id="1434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434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65D53C3-D387-47AB-A8DC-DC8A831B3777}" type="slidenum">
              <a:rPr lang="en-US" smtClean="0"/>
              <a:pPr>
                <a:defRPr/>
              </a:pPr>
              <a:t>4</a:t>
            </a:fld>
            <a:endParaRPr lang="en-US"/>
          </a:p>
        </p:txBody>
      </p:sp>
    </p:spTree>
    <p:extLst>
      <p:ext uri="{BB962C8B-B14F-4D97-AF65-F5344CB8AC3E}">
        <p14:creationId xmlns:p14="http://schemas.microsoft.com/office/powerpoint/2010/main" val="750460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endParaRPr lang="en-US" sz="3200"/>
          </a:p>
        </p:txBody>
      </p:sp>
      <p:sp>
        <p:nvSpPr>
          <p:cNvPr id="33794" name="Content Placeholder 2"/>
          <p:cNvSpPr>
            <a:spLocks noGrp="1"/>
          </p:cNvSpPr>
          <p:nvPr>
            <p:ph idx="1"/>
          </p:nvPr>
        </p:nvSpPr>
        <p:spPr/>
        <p:txBody>
          <a:bodyPr/>
          <a:lstStyle/>
          <a:p>
            <a:pPr eaLnBrk="1" hangingPunct="1"/>
            <a:r>
              <a:rPr lang="ro-RO"/>
              <a:t>Proprietatea de a menține contantă </a:t>
            </a:r>
            <a:br>
              <a:rPr lang="en-US"/>
            </a:br>
            <a:r>
              <a:rPr lang="ro-RO"/>
              <a:t>tensiunea pe o plajă mare de curenți </a:t>
            </a:r>
            <a:br>
              <a:rPr lang="en-US"/>
            </a:br>
            <a:r>
              <a:rPr lang="ro-RO"/>
              <a:t>face ca dioda să fie utilizată îndeosebi </a:t>
            </a:r>
            <a:br>
              <a:rPr lang="en-US"/>
            </a:br>
            <a:r>
              <a:rPr lang="ro-RO"/>
              <a:t>în circuitele </a:t>
            </a:r>
            <a:r>
              <a:rPr lang="ro-RO" u="sng"/>
              <a:t>stabilizatoare de tensiune</a:t>
            </a:r>
            <a:r>
              <a:rPr lang="ro-RO"/>
              <a:t>.</a:t>
            </a:r>
            <a:endParaRPr lang="en-US"/>
          </a:p>
        </p:txBody>
      </p:sp>
      <p:sp>
        <p:nvSpPr>
          <p:cNvPr id="3379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F90AC03-DF75-4BF2-9799-0D7AFF20D955}" type="datetime1">
              <a:rPr lang="en-US" smtClean="0"/>
              <a:t>10/23/2020</a:t>
            </a:fld>
            <a:endParaRPr lang="en-US"/>
          </a:p>
        </p:txBody>
      </p:sp>
      <p:sp>
        <p:nvSpPr>
          <p:cNvPr id="3379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3379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21FE2E6-C1CE-4267-B3AB-5A971A5F858F}" type="slidenum">
              <a:rPr lang="en-US" smtClean="0"/>
              <a:pPr>
                <a:defRPr/>
              </a:pPr>
              <a:t>40</a:t>
            </a:fld>
            <a:endParaRPr lang="en-US"/>
          </a:p>
        </p:txBody>
      </p:sp>
      <p:graphicFrame>
        <p:nvGraphicFramePr>
          <p:cNvPr id="7" name="Table 6"/>
          <p:cNvGraphicFramePr>
            <a:graphicFrameLocks noGrp="1"/>
          </p:cNvGraphicFramePr>
          <p:nvPr/>
        </p:nvGraphicFramePr>
        <p:xfrm>
          <a:off x="7924801" y="5671127"/>
          <a:ext cx="2326905" cy="865429"/>
        </p:xfrm>
        <a:graphic>
          <a:graphicData uri="http://schemas.openxmlformats.org/drawingml/2006/table">
            <a:tbl>
              <a:tblPr/>
              <a:tblGrid>
                <a:gridCol w="775325">
                  <a:extLst>
                    <a:ext uri="{9D8B030D-6E8A-4147-A177-3AD203B41FA5}">
                      <a16:colId xmlns:a16="http://schemas.microsoft.com/office/drawing/2014/main" val="20000"/>
                    </a:ext>
                  </a:extLst>
                </a:gridCol>
                <a:gridCol w="775790">
                  <a:extLst>
                    <a:ext uri="{9D8B030D-6E8A-4147-A177-3AD203B41FA5}">
                      <a16:colId xmlns:a16="http://schemas.microsoft.com/office/drawing/2014/main" val="20001"/>
                    </a:ext>
                  </a:extLst>
                </a:gridCol>
                <a:gridCol w="775790">
                  <a:extLst>
                    <a:ext uri="{9D8B030D-6E8A-4147-A177-3AD203B41FA5}">
                      <a16:colId xmlns:a16="http://schemas.microsoft.com/office/drawing/2014/main" val="20002"/>
                    </a:ext>
                  </a:extLst>
                </a:gridCol>
              </a:tblGrid>
              <a:tr h="403530">
                <a:tc>
                  <a:txBody>
                    <a:bodyPr/>
                    <a:lstStyle/>
                    <a:p>
                      <a:pPr algn="ctr">
                        <a:lnSpc>
                          <a:spcPct val="115000"/>
                        </a:lnSpc>
                        <a:spcAft>
                          <a:spcPts val="0"/>
                        </a:spcAft>
                      </a:pPr>
                      <a:endParaRPr lang="en-US" sz="12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endParaRPr lang="en-US" sz="12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endParaRPr lang="en-US" sz="1200">
                        <a:latin typeface="Calibri"/>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173743">
                <a:tc>
                  <a:txBody>
                    <a:bodyPr/>
                    <a:lstStyle/>
                    <a:p>
                      <a:pPr algn="ctr">
                        <a:lnSpc>
                          <a:spcPct val="115000"/>
                        </a:lnSpc>
                        <a:spcAft>
                          <a:spcPts val="0"/>
                        </a:spcAft>
                      </a:pPr>
                      <a:endParaRPr lang="en-US" sz="28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endParaRPr lang="en-US" sz="28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endParaRPr lang="en-US" sz="2800">
                        <a:latin typeface="Calibri"/>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33806" name="Picture 41"/>
          <p:cNvPicPr>
            <a:picLocks noChangeAspect="1" noChangeArrowheads="1"/>
          </p:cNvPicPr>
          <p:nvPr/>
        </p:nvPicPr>
        <p:blipFill rotWithShape="1">
          <a:blip r:embed="rId2"/>
          <a:srcRect t="19694" b="18349"/>
          <a:stretch/>
        </p:blipFill>
        <p:spPr bwMode="auto">
          <a:xfrm>
            <a:off x="987784" y="3766924"/>
            <a:ext cx="2171805" cy="1345585"/>
          </a:xfrm>
          <a:prstGeom prst="rect">
            <a:avLst/>
          </a:prstGeom>
          <a:noFill/>
          <a:ln w="9525">
            <a:noFill/>
            <a:miter lim="800000"/>
            <a:headEnd/>
            <a:tailEnd/>
          </a:ln>
        </p:spPr>
      </p:pic>
      <p:pic>
        <p:nvPicPr>
          <p:cNvPr id="33807" name="Picture 44"/>
          <p:cNvPicPr>
            <a:picLocks noChangeAspect="1" noChangeArrowheads="1"/>
          </p:cNvPicPr>
          <p:nvPr/>
        </p:nvPicPr>
        <p:blipFill rotWithShape="1">
          <a:blip r:embed="rId3"/>
          <a:srcRect t="15761" b="16114"/>
          <a:stretch/>
        </p:blipFill>
        <p:spPr bwMode="auto">
          <a:xfrm>
            <a:off x="4674627" y="3783402"/>
            <a:ext cx="1963978" cy="1337960"/>
          </a:xfrm>
          <a:prstGeom prst="rect">
            <a:avLst/>
          </a:prstGeom>
          <a:noFill/>
          <a:ln w="9525">
            <a:noFill/>
            <a:miter lim="800000"/>
            <a:headEnd/>
            <a:tailEnd/>
          </a:ln>
        </p:spPr>
      </p:pic>
      <p:pic>
        <p:nvPicPr>
          <p:cNvPr id="33808" name="Picture 50"/>
          <p:cNvPicPr>
            <a:picLocks noChangeAspect="1" noChangeArrowheads="1"/>
          </p:cNvPicPr>
          <p:nvPr/>
        </p:nvPicPr>
        <p:blipFill>
          <a:blip r:embed="rId4"/>
          <a:srcRect/>
          <a:stretch>
            <a:fillRect/>
          </a:stretch>
        </p:blipFill>
        <p:spPr bwMode="auto">
          <a:xfrm>
            <a:off x="8435008" y="3353126"/>
            <a:ext cx="2403106" cy="2170113"/>
          </a:xfrm>
          <a:prstGeom prst="rect">
            <a:avLst/>
          </a:prstGeom>
          <a:noFill/>
          <a:ln w="9525">
            <a:noFill/>
            <a:miter lim="800000"/>
            <a:headEnd/>
            <a:tailEnd/>
          </a:ln>
        </p:spPr>
      </p:pic>
      <p:sp>
        <p:nvSpPr>
          <p:cNvPr id="2" name="Rectangle 1"/>
          <p:cNvSpPr/>
          <p:nvPr/>
        </p:nvSpPr>
        <p:spPr>
          <a:xfrm>
            <a:off x="1606218" y="5448656"/>
            <a:ext cx="961802" cy="392159"/>
          </a:xfrm>
          <a:prstGeom prst="rect">
            <a:avLst/>
          </a:prstGeom>
        </p:spPr>
        <p:txBody>
          <a:bodyPr wrap="none">
            <a:spAutoFit/>
          </a:bodyPr>
          <a:lstStyle/>
          <a:p>
            <a:pPr algn="ctr">
              <a:lnSpc>
                <a:spcPct val="115000"/>
              </a:lnSpc>
            </a:pPr>
            <a:r>
              <a:rPr lang="en-US">
                <a:ea typeface="Calibri"/>
                <a:cs typeface="Times New Roman"/>
              </a:rPr>
              <a:t>1W, THT</a:t>
            </a:r>
            <a:endParaRPr lang="en-US" sz="2800">
              <a:ea typeface="Calibri"/>
              <a:cs typeface="Times New Roman"/>
            </a:endParaRPr>
          </a:p>
        </p:txBody>
      </p:sp>
      <p:sp>
        <p:nvSpPr>
          <p:cNvPr id="3" name="Rectangle 2"/>
          <p:cNvSpPr/>
          <p:nvPr/>
        </p:nvSpPr>
        <p:spPr>
          <a:xfrm>
            <a:off x="4928051" y="5448655"/>
            <a:ext cx="1457129" cy="392159"/>
          </a:xfrm>
          <a:prstGeom prst="rect">
            <a:avLst/>
          </a:prstGeom>
        </p:spPr>
        <p:txBody>
          <a:bodyPr wrap="none">
            <a:spAutoFit/>
          </a:bodyPr>
          <a:lstStyle/>
          <a:p>
            <a:pPr algn="ctr">
              <a:lnSpc>
                <a:spcPct val="115000"/>
              </a:lnSpc>
            </a:pPr>
            <a:r>
              <a:rPr lang="en-US">
                <a:ea typeface="Calibri"/>
                <a:cs typeface="Times New Roman"/>
              </a:rPr>
              <a:t>200mW, SMD</a:t>
            </a:r>
            <a:endParaRPr lang="en-US" sz="2800">
              <a:ea typeface="Calibri"/>
              <a:cs typeface="Times New Roman"/>
            </a:endParaRPr>
          </a:p>
        </p:txBody>
      </p:sp>
      <p:sp>
        <p:nvSpPr>
          <p:cNvPr id="4" name="Rectangle 3"/>
          <p:cNvSpPr/>
          <p:nvPr/>
        </p:nvSpPr>
        <p:spPr>
          <a:xfrm>
            <a:off x="8524397" y="5644734"/>
            <a:ext cx="2224327" cy="710707"/>
          </a:xfrm>
          <a:prstGeom prst="rect">
            <a:avLst/>
          </a:prstGeom>
        </p:spPr>
        <p:txBody>
          <a:bodyPr wrap="none">
            <a:spAutoFit/>
          </a:bodyPr>
          <a:lstStyle/>
          <a:p>
            <a:pPr algn="ctr">
              <a:lnSpc>
                <a:spcPct val="115000"/>
              </a:lnSpc>
            </a:pPr>
            <a:r>
              <a:rPr lang="en-US">
                <a:ea typeface="Calibri"/>
                <a:cs typeface="Times New Roman"/>
              </a:rPr>
              <a:t>Diode de putere </a:t>
            </a:r>
          </a:p>
          <a:p>
            <a:pPr algn="ctr">
              <a:lnSpc>
                <a:spcPct val="115000"/>
              </a:lnSpc>
            </a:pPr>
            <a:r>
              <a:rPr lang="en-US">
                <a:ea typeface="Calibri"/>
                <a:cs typeface="Times New Roman"/>
              </a:rPr>
              <a:t>(3W, 10W, 20W, 50W)</a:t>
            </a:r>
            <a:endParaRPr lang="en-US" sz="2800">
              <a:ea typeface="Calibri"/>
              <a:cs typeface="Times New Roman"/>
            </a:endParaRPr>
          </a:p>
        </p:txBody>
      </p:sp>
      <p:pic>
        <p:nvPicPr>
          <p:cNvPr id="5" name="Picture 4">
            <a:extLst>
              <a:ext uri="{FF2B5EF4-FFF2-40B4-BE49-F238E27FC236}">
                <a16:creationId xmlns:a16="http://schemas.microsoft.com/office/drawing/2014/main" id="{A03E7728-4549-405E-8672-0C3DBD442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9929" y="136525"/>
            <a:ext cx="3328416" cy="2523744"/>
          </a:xfrm>
          <a:prstGeom prst="rect">
            <a:avLst/>
          </a:prstGeom>
        </p:spPr>
      </p:pic>
    </p:spTree>
    <p:extLst>
      <p:ext uri="{BB962C8B-B14F-4D97-AF65-F5344CB8AC3E}">
        <p14:creationId xmlns:p14="http://schemas.microsoft.com/office/powerpoint/2010/main" val="4175075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t>Date de catalog pentru</a:t>
            </a:r>
            <a:r>
              <a:rPr lang="en-US"/>
              <a:t> </a:t>
            </a:r>
            <a:br>
              <a:rPr lang="ro-RO"/>
            </a:br>
            <a:r>
              <a:rPr lang="ro-RO"/>
              <a:t>diode zener de 1W</a:t>
            </a:r>
            <a:r>
              <a:rPr lang="en-US"/>
              <a:t> </a:t>
            </a:r>
            <a:br>
              <a:rPr lang="en-US"/>
            </a:br>
            <a:r>
              <a:rPr lang="en-US"/>
              <a:t>de tipul </a:t>
            </a:r>
            <a:r>
              <a:rPr lang="ro-RO"/>
              <a:t>1N4728 – 1N4764</a:t>
            </a:r>
            <a:endParaRPr lang="en-US"/>
          </a:p>
        </p:txBody>
      </p:sp>
      <p:sp>
        <p:nvSpPr>
          <p:cNvPr id="4" name="Date Placeholder 3"/>
          <p:cNvSpPr>
            <a:spLocks noGrp="1"/>
          </p:cNvSpPr>
          <p:nvPr>
            <p:ph type="dt" sz="half" idx="10"/>
          </p:nvPr>
        </p:nvSpPr>
        <p:spPr/>
        <p:txBody>
          <a:bodyPr/>
          <a:lstStyle/>
          <a:p>
            <a:pPr>
              <a:defRPr/>
            </a:pPr>
            <a:fld id="{A1FB6BDA-3A0D-4CF8-BBD2-DEC136CF9401}"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41</a:t>
            </a:fld>
            <a:endParaRPr lang="en-US"/>
          </a:p>
        </p:txBody>
      </p:sp>
      <p:pic>
        <p:nvPicPr>
          <p:cNvPr id="113668" name="Picture 4"/>
          <p:cNvPicPr>
            <a:picLocks noChangeAspect="1" noChangeArrowheads="1"/>
          </p:cNvPicPr>
          <p:nvPr/>
        </p:nvPicPr>
        <p:blipFill rotWithShape="1">
          <a:blip r:embed="rId2"/>
          <a:srcRect b="14546"/>
          <a:stretch/>
        </p:blipFill>
        <p:spPr bwMode="auto">
          <a:xfrm>
            <a:off x="6574790" y="681037"/>
            <a:ext cx="2524125" cy="3906982"/>
          </a:xfrm>
          <a:prstGeom prst="rect">
            <a:avLst/>
          </a:prstGeom>
          <a:noFill/>
          <a:ln w="9525">
            <a:noFill/>
            <a:miter lim="800000"/>
            <a:headEnd/>
            <a:tailEnd/>
          </a:ln>
          <a:effectLst/>
        </p:spPr>
      </p:pic>
      <p:grpSp>
        <p:nvGrpSpPr>
          <p:cNvPr id="8" name="Group 7"/>
          <p:cNvGrpSpPr/>
          <p:nvPr/>
        </p:nvGrpSpPr>
        <p:grpSpPr>
          <a:xfrm>
            <a:off x="9374616" y="2861247"/>
            <a:ext cx="2524125" cy="3276600"/>
            <a:chOff x="3656302" y="3278332"/>
            <a:chExt cx="2524125" cy="3276600"/>
          </a:xfrm>
        </p:grpSpPr>
        <p:pic>
          <p:nvPicPr>
            <p:cNvPr id="113669" name="Picture 5"/>
            <p:cNvPicPr>
              <a:picLocks noChangeAspect="1" noChangeArrowheads="1"/>
            </p:cNvPicPr>
            <p:nvPr/>
          </p:nvPicPr>
          <p:blipFill>
            <a:blip r:embed="rId3"/>
            <a:srcRect/>
            <a:stretch>
              <a:fillRect/>
            </a:stretch>
          </p:blipFill>
          <p:spPr bwMode="auto">
            <a:xfrm>
              <a:off x="3657600" y="3792682"/>
              <a:ext cx="2514600" cy="2762250"/>
            </a:xfrm>
            <a:prstGeom prst="rect">
              <a:avLst/>
            </a:prstGeom>
            <a:noFill/>
            <a:ln w="9525">
              <a:noFill/>
              <a:miter lim="800000"/>
              <a:headEnd/>
              <a:tailEnd/>
            </a:ln>
            <a:effectLst/>
          </p:spPr>
        </p:pic>
        <p:pic>
          <p:nvPicPr>
            <p:cNvPr id="9" name="Picture 4"/>
            <p:cNvPicPr>
              <a:picLocks noChangeAspect="1" noChangeArrowheads="1"/>
            </p:cNvPicPr>
            <p:nvPr/>
          </p:nvPicPr>
          <p:blipFill rotWithShape="1">
            <a:blip r:embed="rId2"/>
            <a:srcRect t="88296" b="-4849"/>
            <a:stretch/>
          </p:blipFill>
          <p:spPr bwMode="auto">
            <a:xfrm>
              <a:off x="3656302" y="3278332"/>
              <a:ext cx="2524125" cy="756805"/>
            </a:xfrm>
            <a:prstGeom prst="rect">
              <a:avLst/>
            </a:prstGeom>
            <a:noFill/>
            <a:ln w="9525">
              <a:noFill/>
              <a:miter lim="800000"/>
              <a:headEnd/>
              <a:tailEnd/>
            </a:ln>
            <a:effectLst/>
          </p:spPr>
        </p:pic>
      </p:grpSp>
      <p:sp>
        <p:nvSpPr>
          <p:cNvPr id="7" name="TextBox 6"/>
          <p:cNvSpPr txBox="1"/>
          <p:nvPr/>
        </p:nvSpPr>
        <p:spPr>
          <a:xfrm>
            <a:off x="1219558" y="3219669"/>
            <a:ext cx="4069951" cy="1200329"/>
          </a:xfrm>
          <a:prstGeom prst="rect">
            <a:avLst/>
          </a:prstGeom>
          <a:noFill/>
        </p:spPr>
        <p:txBody>
          <a:bodyPr wrap="square" rtlCol="0">
            <a:spAutoFit/>
          </a:bodyPr>
          <a:lstStyle/>
          <a:p>
            <a:r>
              <a:rPr lang="ro-RO">
                <a:latin typeface="UT Sans" panose="00000500000000000000" pitchFamily="50" charset="0"/>
              </a:rPr>
              <a:t>Observație</a:t>
            </a:r>
          </a:p>
          <a:p>
            <a:pPr marL="285750" indent="-285750">
              <a:buFont typeface="Arial" panose="020B0604020202020204" pitchFamily="34" charset="0"/>
              <a:buChar char="•"/>
            </a:pPr>
            <a:r>
              <a:rPr lang="ro-RO">
                <a:latin typeface="UT Sans" panose="00000500000000000000" pitchFamily="50" charset="0"/>
              </a:rPr>
              <a:t>Curentul de test are o valoare care corespunde la o putere disipată de 0,25W în timpul testării.</a:t>
            </a:r>
            <a:endParaRPr lang="en-US">
              <a:latin typeface="UT Sans" panose="00000500000000000000" pitchFamily="50" charset="0"/>
            </a:endParaRPr>
          </a:p>
        </p:txBody>
      </p:sp>
      <p:sp>
        <p:nvSpPr>
          <p:cNvPr id="13" name="TextBox 12">
            <a:extLst>
              <a:ext uri="{FF2B5EF4-FFF2-40B4-BE49-F238E27FC236}">
                <a16:creationId xmlns:a16="http://schemas.microsoft.com/office/drawing/2014/main" id="{EF340657-913E-40CF-8AAF-61798A65AD8E}"/>
              </a:ext>
            </a:extLst>
          </p:cNvPr>
          <p:cNvSpPr txBox="1"/>
          <p:nvPr/>
        </p:nvSpPr>
        <p:spPr>
          <a:xfrm>
            <a:off x="5297737" y="5102369"/>
            <a:ext cx="4077528" cy="923330"/>
          </a:xfrm>
          <a:prstGeom prst="rect">
            <a:avLst/>
          </a:prstGeom>
          <a:noFill/>
        </p:spPr>
        <p:txBody>
          <a:bodyPr wrap="square">
            <a:spAutoFit/>
          </a:bodyPr>
          <a:lstStyle/>
          <a:p>
            <a:r>
              <a:rPr lang="en-US">
                <a:latin typeface="UT Sans" panose="00000500000000000000" pitchFamily="50" charset="0"/>
              </a:rPr>
              <a:t>Parametrii </a:t>
            </a:r>
            <a:r>
              <a:rPr lang="ro-RO">
                <a:latin typeface="UT Sans" panose="00000500000000000000" pitchFamily="50" charset="0"/>
              </a:rPr>
              <a:t>de interes sunt:</a:t>
            </a:r>
          </a:p>
          <a:p>
            <a:pPr marL="285750" indent="-285750">
              <a:buFont typeface="Arial" panose="020B0604020202020204" pitchFamily="34" charset="0"/>
              <a:buChar char="•"/>
            </a:pPr>
            <a:r>
              <a:rPr lang="ro-RO">
                <a:latin typeface="UT Sans" panose="00000500000000000000" pitchFamily="50" charset="0"/>
              </a:rPr>
              <a:t>Tensiunea nominală  zener, V</a:t>
            </a:r>
            <a:r>
              <a:rPr lang="ro-RO" baseline="-25000">
                <a:latin typeface="UT Sans" panose="00000500000000000000" pitchFamily="50" charset="0"/>
              </a:rPr>
              <a:t>Z</a:t>
            </a:r>
            <a:r>
              <a:rPr lang="ro-RO">
                <a:latin typeface="UT Sans" panose="00000500000000000000" pitchFamily="50" charset="0"/>
              </a:rPr>
              <a:t> [V] şi</a:t>
            </a:r>
          </a:p>
          <a:p>
            <a:pPr marL="285750" indent="-285750">
              <a:buFont typeface="Arial" panose="020B0604020202020204" pitchFamily="34" charset="0"/>
              <a:buChar char="•"/>
            </a:pPr>
            <a:r>
              <a:rPr lang="ro-RO">
                <a:latin typeface="UT Sans" panose="00000500000000000000" pitchFamily="50" charset="0"/>
              </a:rPr>
              <a:t>Curentul de test, I</a:t>
            </a:r>
            <a:r>
              <a:rPr lang="ro-RO" baseline="-25000">
                <a:latin typeface="UT Sans" panose="00000500000000000000" pitchFamily="50" charset="0"/>
              </a:rPr>
              <a:t>ZT</a:t>
            </a:r>
            <a:r>
              <a:rPr lang="ro-RO">
                <a:latin typeface="UT Sans" panose="00000500000000000000" pitchFamily="50" charset="0"/>
              </a:rPr>
              <a:t> [mA]</a:t>
            </a:r>
          </a:p>
        </p:txBody>
      </p:sp>
    </p:spTree>
    <p:extLst>
      <p:ext uri="{BB962C8B-B14F-4D97-AF65-F5344CB8AC3E}">
        <p14:creationId xmlns:p14="http://schemas.microsoft.com/office/powerpoint/2010/main" val="1337014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br>
              <a:rPr lang="ro-RO" sz="3600">
                <a:latin typeface="UT Sans" panose="00000500000000000000" pitchFamily="50" charset="0"/>
              </a:rPr>
            </a:br>
            <a:r>
              <a:rPr lang="ro-RO" sz="3200" b="1">
                <a:latin typeface="+mn-lt"/>
              </a:rPr>
              <a:t>Aplicații</a:t>
            </a:r>
            <a:endParaRPr lang="en-US" sz="3100" b="1">
              <a:latin typeface="+mn-lt"/>
            </a:endParaRPr>
          </a:p>
        </p:txBody>
      </p:sp>
      <p:sp>
        <p:nvSpPr>
          <p:cNvPr id="2" name="Content Placeholder 1"/>
          <p:cNvSpPr>
            <a:spLocks noGrp="1"/>
          </p:cNvSpPr>
          <p:nvPr>
            <p:ph idx="1"/>
          </p:nvPr>
        </p:nvSpPr>
        <p:spPr/>
        <p:txBody>
          <a:bodyPr>
            <a:normAutofit/>
          </a:bodyPr>
          <a:lstStyle/>
          <a:p>
            <a:pPr marL="0" indent="0">
              <a:buNone/>
            </a:pPr>
            <a:r>
              <a:rPr lang="ro-RO" b="1">
                <a:solidFill>
                  <a:srgbClr val="0070C0"/>
                </a:solidFill>
              </a:rPr>
              <a:t>Stabilizatoare de tensiune</a:t>
            </a:r>
          </a:p>
          <a:p>
            <a:r>
              <a:rPr lang="ro-RO"/>
              <a:t>Stabilizatoarele electronice de tensiune sunt circuite care mențin constantă tensiunea pe sarcină în condițiile variației tensiunii de intrare nestabilizate, a curentului de sarcină şi a temperaturii.</a:t>
            </a:r>
            <a:endParaRPr lang="en-US"/>
          </a:p>
          <a:p>
            <a:r>
              <a:rPr lang="ro-RO"/>
              <a:t>După principiul de funcționare, stabilizatoarele se împart în:</a:t>
            </a:r>
            <a:endParaRPr lang="en-US"/>
          </a:p>
          <a:p>
            <a:pPr lvl="1"/>
            <a:r>
              <a:rPr lang="ro-RO"/>
              <a:t>stabilizatoare liniare;</a:t>
            </a:r>
            <a:endParaRPr lang="en-US"/>
          </a:p>
          <a:p>
            <a:pPr lvl="1"/>
            <a:r>
              <a:rPr lang="ro-RO"/>
              <a:t>stabilizatoare în regim de comutație.</a:t>
            </a:r>
            <a:endParaRPr lang="en-US"/>
          </a:p>
          <a:p>
            <a:r>
              <a:rPr lang="ro-RO"/>
              <a:t>Stabilizatoarele liniare, după acelaşi principiu, se împart în:</a:t>
            </a:r>
            <a:endParaRPr lang="en-US"/>
          </a:p>
          <a:p>
            <a:pPr lvl="1"/>
            <a:r>
              <a:rPr lang="ro-RO"/>
              <a:t>stabilizatoare parametrice;</a:t>
            </a:r>
            <a:endParaRPr lang="en-US"/>
          </a:p>
          <a:p>
            <a:pPr lvl="1"/>
            <a:r>
              <a:rPr lang="ro-RO"/>
              <a:t>stabilizatoare cu reacție.</a:t>
            </a:r>
            <a:endParaRPr lang="en-US"/>
          </a:p>
        </p:txBody>
      </p:sp>
      <p:sp>
        <p:nvSpPr>
          <p:cNvPr id="4" name="Date Placeholder 3"/>
          <p:cNvSpPr>
            <a:spLocks noGrp="1"/>
          </p:cNvSpPr>
          <p:nvPr>
            <p:ph type="dt" sz="half" idx="10"/>
          </p:nvPr>
        </p:nvSpPr>
        <p:spPr/>
        <p:txBody>
          <a:bodyPr/>
          <a:lstStyle/>
          <a:p>
            <a:pPr>
              <a:defRPr/>
            </a:pPr>
            <a:fld id="{61616228-71E2-4D8F-919C-3747F4A7B9D6}"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42</a:t>
            </a:fld>
            <a:endParaRPr lang="en-US"/>
          </a:p>
        </p:txBody>
      </p:sp>
      <p:pic>
        <p:nvPicPr>
          <p:cNvPr id="8" name="Picture 7">
            <a:extLst>
              <a:ext uri="{FF2B5EF4-FFF2-40B4-BE49-F238E27FC236}">
                <a16:creationId xmlns:a16="http://schemas.microsoft.com/office/drawing/2014/main" id="{82A37D9E-C19B-4380-96F6-647189C84781}"/>
              </a:ext>
            </a:extLst>
          </p:cNvPr>
          <p:cNvPicPr>
            <a:picLocks noChangeAspect="1"/>
          </p:cNvPicPr>
          <p:nvPr/>
        </p:nvPicPr>
        <p:blipFill>
          <a:blip r:embed="rId2"/>
          <a:stretch>
            <a:fillRect/>
          </a:stretch>
        </p:blipFill>
        <p:spPr>
          <a:xfrm>
            <a:off x="5943600" y="727339"/>
            <a:ext cx="5410200" cy="601134"/>
          </a:xfrm>
          <a:prstGeom prst="rect">
            <a:avLst/>
          </a:prstGeom>
        </p:spPr>
      </p:pic>
    </p:spTree>
    <p:extLst>
      <p:ext uri="{BB962C8B-B14F-4D97-AF65-F5344CB8AC3E}">
        <p14:creationId xmlns:p14="http://schemas.microsoft.com/office/powerpoint/2010/main" val="594786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br>
              <a:rPr kumimoji="0" lang="ro-RO" sz="3600" b="0" i="0" u="none" strike="noStrike" kern="1200" cap="none" spc="0" normalizeH="0" baseline="0" noProof="0">
                <a:ln>
                  <a:noFill/>
                </a:ln>
                <a:solidFill>
                  <a:prstClr val="black"/>
                </a:solidFill>
                <a:effectLst/>
                <a:uLnTx/>
                <a:uFillTx/>
                <a:latin typeface="UT Sans" panose="00000500000000000000" pitchFamily="50" charset="0"/>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100">
              <a:latin typeface="UT Sans" panose="00000500000000000000" pitchFamily="50" charset="0"/>
            </a:endParaRPr>
          </a:p>
        </p:txBody>
      </p:sp>
      <p:sp>
        <p:nvSpPr>
          <p:cNvPr id="2" name="Content Placeholder 1"/>
          <p:cNvSpPr>
            <a:spLocks noGrp="1"/>
          </p:cNvSpPr>
          <p:nvPr>
            <p:ph idx="1"/>
          </p:nvPr>
        </p:nvSpPr>
        <p:spPr/>
        <p:txBody>
          <a:bodyPr>
            <a:normAutofit fontScale="92500" lnSpcReduction="10000"/>
          </a:bodyPr>
          <a:lstStyle/>
          <a:p>
            <a:pPr marL="0" indent="0">
              <a:buNone/>
            </a:pPr>
            <a:r>
              <a:rPr lang="ro-RO" sz="3000" b="1">
                <a:solidFill>
                  <a:srgbClr val="0070C0"/>
                </a:solidFill>
              </a:rPr>
              <a:t>Stabilizatoare de tensiune</a:t>
            </a:r>
          </a:p>
          <a:p>
            <a:r>
              <a:rPr lang="ro-RO" sz="2600"/>
              <a:t>Stabilizatorul parametric are structura cea mai simplă şi îşi bazează funcționarea pe neliniaritatea caracteristicii tensiune-curent a diodei Zener cu care este realizată.</a:t>
            </a:r>
            <a:endParaRPr lang="en-US" sz="2600"/>
          </a:p>
          <a:p>
            <a:r>
              <a:rPr lang="ro-RO" sz="2600"/>
              <a:t>Stabilizatoarele cu reacție mențin tensiunea pe sarcină constantă prin intermediul unei bucle de reacție negativă, elementul neliniar preluând variațiile de tensiune sau de curent ale sarcinii. </a:t>
            </a:r>
          </a:p>
          <a:p>
            <a:r>
              <a:rPr lang="ro-RO" sz="2600"/>
              <a:t>Schemele lor, bazate pe principiul reglării automate, conțin un element de comparare cu ajutorul căruia un detector de eroare pune în evidență abaterile față de mărimea nominală.</a:t>
            </a:r>
          </a:p>
          <a:p>
            <a:r>
              <a:rPr lang="ro-RO" sz="2600"/>
              <a:t>Aceste abateri sunt amplificate de un amplificator ce comandă elementul neliniar capabil să preia variațiile respective, numit de obicei, element de control.</a:t>
            </a:r>
            <a:endParaRPr lang="en-US" sz="2600"/>
          </a:p>
        </p:txBody>
      </p:sp>
      <p:sp>
        <p:nvSpPr>
          <p:cNvPr id="4" name="Date Placeholder 3"/>
          <p:cNvSpPr>
            <a:spLocks noGrp="1"/>
          </p:cNvSpPr>
          <p:nvPr>
            <p:ph type="dt" sz="half" idx="10"/>
          </p:nvPr>
        </p:nvSpPr>
        <p:spPr/>
        <p:txBody>
          <a:bodyPr/>
          <a:lstStyle/>
          <a:p>
            <a:pPr>
              <a:defRPr/>
            </a:pPr>
            <a:fld id="{ED8C491E-AACE-4254-A35F-8B0584F88A8C}"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43</a:t>
            </a:fld>
            <a:endParaRPr lang="en-US"/>
          </a:p>
        </p:txBody>
      </p:sp>
    </p:spTree>
    <p:extLst>
      <p:ext uri="{BB962C8B-B14F-4D97-AF65-F5344CB8AC3E}">
        <p14:creationId xmlns:p14="http://schemas.microsoft.com/office/powerpoint/2010/main" val="3515876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br>
              <a:rPr kumimoji="0" lang="ro-RO" sz="3600" b="0" i="0" u="none" strike="noStrike" kern="1200" cap="none" spc="0" normalizeH="0" baseline="0" noProof="0">
                <a:ln>
                  <a:noFill/>
                </a:ln>
                <a:solidFill>
                  <a:prstClr val="black"/>
                </a:solidFill>
                <a:effectLst/>
                <a:uLnTx/>
                <a:uFillTx/>
                <a:latin typeface="UT Sans" panose="00000500000000000000" pitchFamily="50" charset="0"/>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100">
              <a:latin typeface="UT Sans" panose="00000500000000000000" pitchFamily="50" charset="0"/>
            </a:endParaRPr>
          </a:p>
        </p:txBody>
      </p:sp>
      <p:sp>
        <p:nvSpPr>
          <p:cNvPr id="2" name="Content Placeholder 1"/>
          <p:cNvSpPr>
            <a:spLocks noGrp="1"/>
          </p:cNvSpPr>
          <p:nvPr>
            <p:ph idx="1"/>
          </p:nvPr>
        </p:nvSpPr>
        <p:spPr/>
        <p:txBody>
          <a:bodyPr>
            <a:normAutofit/>
          </a:bodyPr>
          <a:lstStyle/>
          <a:p>
            <a:pPr marL="0" indent="0">
              <a:buNone/>
            </a:pPr>
            <a:r>
              <a:rPr lang="ro-RO" b="1">
                <a:solidFill>
                  <a:srgbClr val="0070C0"/>
                </a:solidFill>
              </a:rPr>
              <a:t>Stabilizatoare de tensiune</a:t>
            </a:r>
          </a:p>
          <a:p>
            <a:r>
              <a:rPr lang="ro-RO" b="1"/>
              <a:t>Stabilizatoarele în comutație </a:t>
            </a:r>
            <a:r>
              <a:rPr lang="ro-RO"/>
              <a:t>sunt de fapt tot stabilizatoare electronice cu reacție, în care însă elementul regulator al tensiunii de ieşire nu lucrează liniar, ci în regim de comutație.</a:t>
            </a:r>
          </a:p>
          <a:p>
            <a:r>
              <a:rPr lang="ro-RO"/>
              <a:t>Astfel creşte mult randamentul stabilizatorului (</a:t>
            </a:r>
            <a:r>
              <a:rPr lang="en-US"/>
              <a:t>&gt;90%)</a:t>
            </a:r>
            <a:r>
              <a:rPr lang="ro-RO"/>
              <a:t>.</a:t>
            </a:r>
            <a:endParaRPr lang="en-US"/>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87D593F7-7563-45DA-A77A-CF0AC71F2781}"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44</a:t>
            </a:fld>
            <a:endParaRPr lang="en-US"/>
          </a:p>
        </p:txBody>
      </p:sp>
    </p:spTree>
    <p:extLst>
      <p:ext uri="{BB962C8B-B14F-4D97-AF65-F5344CB8AC3E}">
        <p14:creationId xmlns:p14="http://schemas.microsoft.com/office/powerpoint/2010/main" val="2433842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br>
              <a:rPr kumimoji="0" lang="ro-RO" sz="3600" b="0" i="0" u="none" strike="noStrike" kern="1200" cap="none" spc="0" normalizeH="0" baseline="0" noProof="0">
                <a:ln>
                  <a:noFill/>
                </a:ln>
                <a:solidFill>
                  <a:prstClr val="black"/>
                </a:solidFill>
                <a:effectLst/>
                <a:uLnTx/>
                <a:uFillTx/>
                <a:latin typeface="UT Sans" panose="00000500000000000000" pitchFamily="50" charset="0"/>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100">
              <a:latin typeface="UT Sans" panose="00000500000000000000" pitchFamily="50" charset="0"/>
            </a:endParaRPr>
          </a:p>
        </p:txBody>
      </p:sp>
      <p:sp>
        <p:nvSpPr>
          <p:cNvPr id="2" name="Content Placeholder 1"/>
          <p:cNvSpPr>
            <a:spLocks noGrp="1"/>
          </p:cNvSpPr>
          <p:nvPr>
            <p:ph idx="1"/>
          </p:nvPr>
        </p:nvSpPr>
        <p:spPr/>
        <p:txBody>
          <a:bodyPr>
            <a:normAutofit/>
          </a:bodyPr>
          <a:lstStyle/>
          <a:p>
            <a:pPr marL="0" indent="0">
              <a:buNone/>
            </a:pPr>
            <a:r>
              <a:rPr lang="ro-RO" b="1">
                <a:solidFill>
                  <a:srgbClr val="0070C0"/>
                </a:solidFill>
              </a:rPr>
              <a:t>Stabilizatorul parametric cu diodă Zener</a:t>
            </a:r>
            <a:endParaRPr lang="ro-RO" b="1"/>
          </a:p>
          <a:p>
            <a:r>
              <a:rPr lang="ro-RO"/>
              <a:t>Schema şi caracteristica tensiune-curent</a:t>
            </a:r>
            <a:endParaRPr lang="en-US"/>
          </a:p>
        </p:txBody>
      </p:sp>
      <p:sp>
        <p:nvSpPr>
          <p:cNvPr id="4" name="Date Placeholder 3"/>
          <p:cNvSpPr>
            <a:spLocks noGrp="1"/>
          </p:cNvSpPr>
          <p:nvPr>
            <p:ph type="dt" sz="half" idx="10"/>
          </p:nvPr>
        </p:nvSpPr>
        <p:spPr/>
        <p:txBody>
          <a:bodyPr/>
          <a:lstStyle/>
          <a:p>
            <a:pPr>
              <a:defRPr/>
            </a:pPr>
            <a:fld id="{CF8CC463-4A7B-49FB-8611-F6BFB8212EBA}"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45</a:t>
            </a:fld>
            <a:endParaRPr lang="en-US"/>
          </a:p>
        </p:txBody>
      </p:sp>
      <p:pic>
        <p:nvPicPr>
          <p:cNvPr id="7" name="Picture 6"/>
          <p:cNvPicPr>
            <a:picLocks noChangeAspect="1"/>
          </p:cNvPicPr>
          <p:nvPr/>
        </p:nvPicPr>
        <p:blipFill>
          <a:blip r:embed="rId2"/>
          <a:stretch>
            <a:fillRect/>
          </a:stretch>
        </p:blipFill>
        <p:spPr>
          <a:xfrm>
            <a:off x="2667000" y="2755900"/>
            <a:ext cx="6858000" cy="3600450"/>
          </a:xfrm>
          <a:prstGeom prst="rect">
            <a:avLst/>
          </a:prstGeom>
        </p:spPr>
      </p:pic>
    </p:spTree>
    <p:extLst>
      <p:ext uri="{BB962C8B-B14F-4D97-AF65-F5344CB8AC3E}">
        <p14:creationId xmlns:p14="http://schemas.microsoft.com/office/powerpoint/2010/main" val="1561753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br>
              <a:rPr kumimoji="0" lang="ro-RO" sz="3600" b="0" i="0" u="none" strike="noStrike" kern="1200" cap="none" spc="0" normalizeH="0" baseline="0" noProof="0">
                <a:ln>
                  <a:noFill/>
                </a:ln>
                <a:solidFill>
                  <a:prstClr val="black"/>
                </a:solidFill>
                <a:effectLst/>
                <a:uLnTx/>
                <a:uFillTx/>
                <a:latin typeface="UT Sans" panose="00000500000000000000" pitchFamily="50" charset="0"/>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100">
              <a:latin typeface="UT Sans" panose="00000500000000000000" pitchFamily="50" charset="0"/>
            </a:endParaRPr>
          </a:p>
        </p:txBody>
      </p:sp>
      <p:sp>
        <p:nvSpPr>
          <p:cNvPr id="2" name="Content Placeholder 1"/>
          <p:cNvSpPr>
            <a:spLocks noGrp="1"/>
          </p:cNvSpPr>
          <p:nvPr>
            <p:ph idx="1"/>
          </p:nvPr>
        </p:nvSpPr>
        <p:spPr/>
        <p:txBody>
          <a:bodyPr>
            <a:normAutofit/>
          </a:bodyPr>
          <a:lstStyle/>
          <a:p>
            <a:pPr marL="0" indent="0">
              <a:buNone/>
            </a:pPr>
            <a:r>
              <a:rPr lang="ro-RO" b="1">
                <a:solidFill>
                  <a:srgbClr val="0070C0"/>
                </a:solidFill>
              </a:rPr>
              <a:t>Stabilizatorul parametric cu diodă Zener</a:t>
            </a:r>
            <a:endParaRPr lang="ro-RO" b="1"/>
          </a:p>
          <a:p>
            <a:r>
              <a:rPr lang="ro-RO"/>
              <a:t>Funcționarea schemei se bazează pe </a:t>
            </a:r>
            <a:br>
              <a:rPr lang="ro-RO"/>
            </a:br>
            <a:r>
              <a:rPr lang="ro-RO"/>
              <a:t>caracteristica neliniară a diodei stabilizatoare, care admite variații relativ mari de curent la variații mici ale tensiunii pe diodă.</a:t>
            </a:r>
            <a:endParaRPr lang="en-US"/>
          </a:p>
          <a:p>
            <a:r>
              <a:rPr lang="ro-RO"/>
              <a:t>Plaja de stabilizare este cuprinsă între I</a:t>
            </a:r>
            <a:r>
              <a:rPr lang="ro-RO" baseline="-25000"/>
              <a:t>Zmin</a:t>
            </a:r>
            <a:r>
              <a:rPr lang="ro-RO"/>
              <a:t> şi I</a:t>
            </a:r>
            <a:r>
              <a:rPr lang="ro-RO" baseline="-25000"/>
              <a:t>Zmax</a:t>
            </a:r>
            <a:r>
              <a:rPr lang="ro-RO"/>
              <a:t>.</a:t>
            </a:r>
          </a:p>
          <a:p>
            <a:r>
              <a:rPr lang="ro-RO"/>
              <a:t>Valoarea I</a:t>
            </a:r>
            <a:r>
              <a:rPr lang="ro-RO" baseline="-25000"/>
              <a:t>Zmin</a:t>
            </a:r>
            <a:r>
              <a:rPr lang="ro-RO"/>
              <a:t> este determinată de ieşirea din regiunea de stabilizare (cotul caracteristicii din cadranul III), iar I</a:t>
            </a:r>
            <a:r>
              <a:rPr lang="ro-RO" baseline="-25000"/>
              <a:t>Zmax</a:t>
            </a:r>
            <a:r>
              <a:rPr lang="ro-RO"/>
              <a:t> este determinat din considerente de putere maximă disipată de diodă (I</a:t>
            </a:r>
            <a:r>
              <a:rPr lang="ro-RO" baseline="-25000"/>
              <a:t>Zmax</a:t>
            </a:r>
            <a:r>
              <a:rPr lang="ro-RO"/>
              <a:t>=P</a:t>
            </a:r>
            <a:r>
              <a:rPr lang="ro-RO" baseline="-25000"/>
              <a:t>dZ</a:t>
            </a:r>
            <a:r>
              <a:rPr lang="ro-RO"/>
              <a:t>/</a:t>
            </a:r>
            <a:r>
              <a:rPr lang="en-US"/>
              <a:t>V</a:t>
            </a:r>
            <a:r>
              <a:rPr lang="ro-RO" baseline="-25000"/>
              <a:t>Z</a:t>
            </a:r>
            <a:r>
              <a:rPr lang="ro-RO"/>
              <a:t>).</a:t>
            </a:r>
            <a:endParaRPr lang="en-US"/>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E7280CAF-5299-49E2-BE2F-02ED9B76CC67}"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46</a:t>
            </a:fld>
            <a:endParaRPr lang="en-US"/>
          </a:p>
        </p:txBody>
      </p:sp>
      <p:pic>
        <p:nvPicPr>
          <p:cNvPr id="7" name="Picture 6">
            <a:extLst>
              <a:ext uri="{FF2B5EF4-FFF2-40B4-BE49-F238E27FC236}">
                <a16:creationId xmlns:a16="http://schemas.microsoft.com/office/drawing/2014/main" id="{8ABA014A-429F-43FD-A485-BEFE2B7C1133}"/>
              </a:ext>
            </a:extLst>
          </p:cNvPr>
          <p:cNvPicPr>
            <a:picLocks noChangeAspect="1"/>
          </p:cNvPicPr>
          <p:nvPr/>
        </p:nvPicPr>
        <p:blipFill>
          <a:blip r:embed="rId2"/>
          <a:stretch>
            <a:fillRect/>
          </a:stretch>
        </p:blipFill>
        <p:spPr>
          <a:xfrm>
            <a:off x="7162800" y="69573"/>
            <a:ext cx="4953000" cy="2600325"/>
          </a:xfrm>
          <a:prstGeom prst="rect">
            <a:avLst/>
          </a:prstGeom>
        </p:spPr>
      </p:pic>
    </p:spTree>
    <p:extLst>
      <p:ext uri="{BB962C8B-B14F-4D97-AF65-F5344CB8AC3E}">
        <p14:creationId xmlns:p14="http://schemas.microsoft.com/office/powerpoint/2010/main" val="2438657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5.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zener</a:t>
            </a:r>
            <a:br>
              <a:rPr kumimoji="0" lang="ro-RO" sz="3600" b="0" i="0" u="none" strike="noStrike" kern="1200" cap="none" spc="0" normalizeH="0" baseline="0" noProof="0">
                <a:ln>
                  <a:noFill/>
                </a:ln>
                <a:solidFill>
                  <a:prstClr val="black"/>
                </a:solidFill>
                <a:effectLst/>
                <a:uLnTx/>
                <a:uFillTx/>
                <a:latin typeface="UT Sans" panose="00000500000000000000" pitchFamily="50" charset="0"/>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sz="3100">
              <a:latin typeface="UT Sans" panose="00000500000000000000" pitchFamily="50" charset="0"/>
            </a:endParaRPr>
          </a:p>
        </p:txBody>
      </p:sp>
      <p:sp>
        <p:nvSpPr>
          <p:cNvPr id="2" name="Content Placeholder 1"/>
          <p:cNvSpPr>
            <a:spLocks noGrp="1"/>
          </p:cNvSpPr>
          <p:nvPr>
            <p:ph idx="1"/>
          </p:nvPr>
        </p:nvSpPr>
        <p:spPr/>
        <p:txBody>
          <a:bodyPr>
            <a:normAutofit fontScale="85000" lnSpcReduction="20000"/>
          </a:bodyPr>
          <a:lstStyle/>
          <a:p>
            <a:pPr marL="0" indent="0">
              <a:buNone/>
            </a:pPr>
            <a:r>
              <a:rPr lang="ro-RO" sz="3800" b="1">
                <a:solidFill>
                  <a:srgbClr val="0070C0"/>
                </a:solidFill>
              </a:rPr>
              <a:t>Stabilizatorul parametric</a:t>
            </a:r>
            <a:br>
              <a:rPr lang="ro-RO" sz="3800" b="1">
                <a:solidFill>
                  <a:srgbClr val="0070C0"/>
                </a:solidFill>
              </a:rPr>
            </a:br>
            <a:r>
              <a:rPr lang="ro-RO" sz="3800" b="1">
                <a:solidFill>
                  <a:srgbClr val="0070C0"/>
                </a:solidFill>
              </a:rPr>
              <a:t>cu diodă Zener</a:t>
            </a:r>
            <a:endParaRPr lang="ro-RO" sz="3800" b="1"/>
          </a:p>
          <a:p>
            <a:pPr marL="0" indent="0">
              <a:buNone/>
            </a:pPr>
            <a:r>
              <a:rPr lang="ro-RO" b="1"/>
              <a:t>Funcționare</a:t>
            </a:r>
          </a:p>
          <a:p>
            <a:r>
              <a:rPr lang="ro-RO"/>
              <a:t>Se presupune că fără sarcină (R</a:t>
            </a:r>
            <a:r>
              <a:rPr lang="en-US" baseline="-25000"/>
              <a:t>L</a:t>
            </a:r>
            <a:r>
              <a:rPr lang="ro-RO">
                <a:sym typeface="Symbol" panose="05050102010706020507" pitchFamily="18" charset="2"/>
              </a:rPr>
              <a:t></a:t>
            </a:r>
            <a:r>
              <a:rPr lang="ro-RO"/>
              <a:t>), curentul prin dioda Zener este egal cu I</a:t>
            </a:r>
            <a:r>
              <a:rPr lang="ro-RO" baseline="-25000"/>
              <a:t>Zmax</a:t>
            </a:r>
            <a:r>
              <a:rPr lang="ro-RO"/>
              <a:t> şi de pe caracteristica tensiune-curent  se observă că tensiunea pe diodă este foarte aproape de </a:t>
            </a:r>
            <a:r>
              <a:rPr lang="en-US"/>
              <a:t>V</a:t>
            </a:r>
            <a:r>
              <a:rPr lang="ro-RO" baseline="-25000"/>
              <a:t>Z</a:t>
            </a:r>
            <a:r>
              <a:rPr lang="ro-RO"/>
              <a:t>.</a:t>
            </a:r>
          </a:p>
          <a:p>
            <a:r>
              <a:rPr lang="ro-RO"/>
              <a:t>Conectând sarcina R</a:t>
            </a:r>
            <a:r>
              <a:rPr lang="en-US" baseline="-25000"/>
              <a:t>L</a:t>
            </a:r>
            <a:r>
              <a:rPr lang="ro-RO"/>
              <a:t>, aceasta va absorbi un curent I</a:t>
            </a:r>
            <a:r>
              <a:rPr lang="en-US" baseline="-25000"/>
              <a:t>L</a:t>
            </a:r>
            <a:r>
              <a:rPr lang="ro-RO"/>
              <a:t>, iar curentul I</a:t>
            </a:r>
            <a:r>
              <a:rPr lang="ro-RO" baseline="-25000"/>
              <a:t>Z</a:t>
            </a:r>
            <a:r>
              <a:rPr lang="ro-RO"/>
              <a:t> prin dioda Zener va scădea.</a:t>
            </a:r>
          </a:p>
          <a:p>
            <a:r>
              <a:rPr lang="ro-RO"/>
              <a:t>Atât timp cât I</a:t>
            </a:r>
            <a:r>
              <a:rPr lang="ro-RO" baseline="-25000"/>
              <a:t>Z</a:t>
            </a:r>
            <a:r>
              <a:rPr lang="ro-RO">
                <a:sym typeface="Symbol" panose="05050102010706020507" pitchFamily="18" charset="2"/>
              </a:rPr>
              <a:t></a:t>
            </a:r>
            <a:r>
              <a:rPr lang="ro-RO"/>
              <a:t> I</a:t>
            </a:r>
            <a:r>
              <a:rPr lang="ro-RO" baseline="-25000"/>
              <a:t>Zmin</a:t>
            </a:r>
            <a:r>
              <a:rPr lang="ro-RO"/>
              <a:t>, tensiunea pe dioda Zener rămâne aproximativ egală cu </a:t>
            </a:r>
            <a:r>
              <a:rPr lang="en-US"/>
              <a:t>V</a:t>
            </a:r>
            <a:r>
              <a:rPr lang="ro-RO" baseline="-25000"/>
              <a:t>Z</a:t>
            </a:r>
            <a:r>
              <a:rPr lang="ro-RO"/>
              <a:t>.</a:t>
            </a:r>
          </a:p>
          <a:p>
            <a:r>
              <a:rPr lang="ro-RO"/>
              <a:t>Dar tensiunea </a:t>
            </a:r>
            <a:r>
              <a:rPr lang="en-US"/>
              <a:t>V</a:t>
            </a:r>
            <a:r>
              <a:rPr lang="ro-RO" baseline="-25000"/>
              <a:t>Z</a:t>
            </a:r>
            <a:r>
              <a:rPr lang="ro-RO"/>
              <a:t> este egală cu cea de pe sarcină deoarece dioda Zener şi sarcina sunt conectate în paralel, astfel că şi tensiunea </a:t>
            </a:r>
            <a:r>
              <a:rPr lang="en-US"/>
              <a:t>V</a:t>
            </a:r>
            <a:r>
              <a:rPr lang="en-US" baseline="-25000"/>
              <a:t>L</a:t>
            </a:r>
            <a:r>
              <a:rPr lang="ro-RO"/>
              <a:t> rămâne aproximativ constantă şi circuitul are comportare de stabilizator de tensiune.</a:t>
            </a:r>
            <a:endParaRPr lang="en-US"/>
          </a:p>
        </p:txBody>
      </p:sp>
      <p:sp>
        <p:nvSpPr>
          <p:cNvPr id="4" name="Date Placeholder 3"/>
          <p:cNvSpPr>
            <a:spLocks noGrp="1"/>
          </p:cNvSpPr>
          <p:nvPr>
            <p:ph type="dt" sz="half" idx="10"/>
          </p:nvPr>
        </p:nvSpPr>
        <p:spPr/>
        <p:txBody>
          <a:bodyPr/>
          <a:lstStyle/>
          <a:p>
            <a:pPr>
              <a:defRPr/>
            </a:pPr>
            <a:fld id="{B1E03C9C-00C7-4300-A31B-C646DC88D80A}"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47</a:t>
            </a:fld>
            <a:endParaRPr lang="en-US"/>
          </a:p>
        </p:txBody>
      </p:sp>
      <p:pic>
        <p:nvPicPr>
          <p:cNvPr id="7" name="Picture 6">
            <a:extLst>
              <a:ext uri="{FF2B5EF4-FFF2-40B4-BE49-F238E27FC236}">
                <a16:creationId xmlns:a16="http://schemas.microsoft.com/office/drawing/2014/main" id="{0774A903-9CFB-456F-8D59-EC45775DB911}"/>
              </a:ext>
            </a:extLst>
          </p:cNvPr>
          <p:cNvPicPr>
            <a:picLocks noChangeAspect="1"/>
          </p:cNvPicPr>
          <p:nvPr/>
        </p:nvPicPr>
        <p:blipFill>
          <a:blip r:embed="rId2"/>
          <a:stretch>
            <a:fillRect/>
          </a:stretch>
        </p:blipFill>
        <p:spPr>
          <a:xfrm>
            <a:off x="7162800" y="69573"/>
            <a:ext cx="4953000" cy="2600325"/>
          </a:xfrm>
          <a:prstGeom prst="rect">
            <a:avLst/>
          </a:prstGeom>
        </p:spPr>
      </p:pic>
    </p:spTree>
    <p:extLst>
      <p:ext uri="{BB962C8B-B14F-4D97-AF65-F5344CB8AC3E}">
        <p14:creationId xmlns:p14="http://schemas.microsoft.com/office/powerpoint/2010/main" val="4249851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sz="3600">
                <a:latin typeface="UT Sans" panose="00000500000000000000" pitchFamily="50" charset="0"/>
              </a:rPr>
              <a:t>5. </a:t>
            </a:r>
            <a:r>
              <a:rPr lang="en-US" sz="3600">
                <a:latin typeface="UT Sans" panose="00000500000000000000" pitchFamily="50" charset="0"/>
              </a:rPr>
              <a:t>Diod</a:t>
            </a:r>
            <a:r>
              <a:rPr lang="ro-RO" sz="3600">
                <a:latin typeface="UT Sans" panose="00000500000000000000" pitchFamily="50" charset="0"/>
              </a:rPr>
              <a:t>a zener</a:t>
            </a:r>
            <a:br>
              <a:rPr lang="ro-RO" sz="3600">
                <a:latin typeface="UT Sans" panose="00000500000000000000" pitchFamily="50" charset="0"/>
              </a:rPr>
            </a:br>
            <a:r>
              <a:rPr lang="ro-RO" sz="3100">
                <a:latin typeface="UT Sans" panose="00000500000000000000" pitchFamily="50" charset="0"/>
              </a:rPr>
              <a:t>Aplicații</a:t>
            </a:r>
            <a:endParaRPr lang="en-US" sz="3100">
              <a:latin typeface="UT Sans" panose="00000500000000000000" pitchFamily="50" charset="0"/>
            </a:endParaRPr>
          </a:p>
        </p:txBody>
      </p:sp>
      <p:sp>
        <p:nvSpPr>
          <p:cNvPr id="2" name="Content Placeholder 1"/>
          <p:cNvSpPr>
            <a:spLocks noGrp="1"/>
          </p:cNvSpPr>
          <p:nvPr>
            <p:ph idx="1"/>
          </p:nvPr>
        </p:nvSpPr>
        <p:spPr/>
        <p:txBody>
          <a:bodyPr>
            <a:normAutofit fontScale="92500" lnSpcReduction="10000"/>
          </a:bodyPr>
          <a:lstStyle/>
          <a:p>
            <a:pPr marL="0" indent="0">
              <a:buNone/>
            </a:pPr>
            <a:r>
              <a:rPr lang="ro-RO" sz="3500" b="1">
                <a:solidFill>
                  <a:srgbClr val="0070C0"/>
                </a:solidFill>
              </a:rPr>
              <a:t>Stabilizatorul parametric</a:t>
            </a:r>
            <a:br>
              <a:rPr lang="ro-RO" sz="3500" b="1">
                <a:solidFill>
                  <a:srgbClr val="0070C0"/>
                </a:solidFill>
              </a:rPr>
            </a:br>
            <a:r>
              <a:rPr lang="ro-RO" sz="3500" b="1">
                <a:solidFill>
                  <a:srgbClr val="0070C0"/>
                </a:solidFill>
              </a:rPr>
              <a:t>cu diodă Zener</a:t>
            </a:r>
            <a:endParaRPr lang="ro-RO" sz="3500" b="1"/>
          </a:p>
          <a:p>
            <a:pPr marL="0" indent="0">
              <a:buNone/>
            </a:pPr>
            <a:r>
              <a:rPr lang="ro-RO" b="1"/>
              <a:t>Funcționare</a:t>
            </a:r>
          </a:p>
          <a:p>
            <a:r>
              <a:rPr lang="ro-RO"/>
              <a:t>Acelaşi mecanism acționează şi în cazul variației tensiunii de rețea.</a:t>
            </a:r>
          </a:p>
          <a:p>
            <a:r>
              <a:rPr lang="ro-RO"/>
              <a:t>Creşterea tensiunii de rețea determină creşterea tensiunii redresate şi deci şi a tensiunii nestabilizate de la intrarea stabilizatorului, </a:t>
            </a:r>
            <a:r>
              <a:rPr lang="en-US"/>
              <a:t>V</a:t>
            </a:r>
            <a:r>
              <a:rPr lang="ro-RO" baseline="-25000"/>
              <a:t>I</a:t>
            </a:r>
            <a:r>
              <a:rPr lang="ro-RO"/>
              <a:t>.</a:t>
            </a:r>
          </a:p>
          <a:p>
            <a:r>
              <a:rPr lang="ro-RO"/>
              <a:t>Creşte, de asemenea, curentul de intrare în stabilizator I</a:t>
            </a:r>
            <a:r>
              <a:rPr lang="ro-RO" baseline="-25000"/>
              <a:t>I</a:t>
            </a:r>
            <a:r>
              <a:rPr lang="ro-RO"/>
              <a:t>.</a:t>
            </a:r>
          </a:p>
          <a:p>
            <a:r>
              <a:rPr lang="ro-RO"/>
              <a:t>Dacă se presupune curentul prin sarcină constant, atunci variațiile lui I</a:t>
            </a:r>
            <a:r>
              <a:rPr lang="ro-RO" baseline="-25000"/>
              <a:t>I</a:t>
            </a:r>
            <a:r>
              <a:rPr lang="ro-RO"/>
              <a:t> sunt preluate de dioda Zener.</a:t>
            </a:r>
          </a:p>
          <a:p>
            <a:r>
              <a:rPr lang="ro-RO"/>
              <a:t>Atât timp cât I</a:t>
            </a:r>
            <a:r>
              <a:rPr lang="ro-RO" baseline="-25000"/>
              <a:t>Z</a:t>
            </a:r>
            <a:r>
              <a:rPr lang="ro-RO">
                <a:sym typeface="Symbol" panose="05050102010706020507" pitchFamily="18" charset="2"/>
              </a:rPr>
              <a:t></a:t>
            </a:r>
            <a:r>
              <a:rPr lang="ro-RO"/>
              <a:t>I</a:t>
            </a:r>
            <a:r>
              <a:rPr lang="ro-RO" baseline="-25000"/>
              <a:t>Zmax</a:t>
            </a:r>
            <a:r>
              <a:rPr lang="ro-RO"/>
              <a:t> circuitul se comportă ca un stabilizator şi </a:t>
            </a:r>
            <a:r>
              <a:rPr lang="en-US"/>
              <a:t>V</a:t>
            </a:r>
            <a:r>
              <a:rPr lang="en-US" baseline="-25000"/>
              <a:t>L</a:t>
            </a:r>
            <a:r>
              <a:rPr lang="ro-RO"/>
              <a:t>=</a:t>
            </a:r>
            <a:r>
              <a:rPr lang="en-US"/>
              <a:t>V</a:t>
            </a:r>
            <a:r>
              <a:rPr lang="ro-RO" baseline="-25000"/>
              <a:t>Z</a:t>
            </a:r>
            <a:r>
              <a:rPr lang="ro-RO"/>
              <a:t>.</a:t>
            </a:r>
            <a:endParaRPr lang="en-US"/>
          </a:p>
        </p:txBody>
      </p:sp>
      <p:sp>
        <p:nvSpPr>
          <p:cNvPr id="4" name="Date Placeholder 3"/>
          <p:cNvSpPr>
            <a:spLocks noGrp="1"/>
          </p:cNvSpPr>
          <p:nvPr>
            <p:ph type="dt" sz="half" idx="10"/>
          </p:nvPr>
        </p:nvSpPr>
        <p:spPr/>
        <p:txBody>
          <a:bodyPr/>
          <a:lstStyle/>
          <a:p>
            <a:pPr>
              <a:defRPr/>
            </a:pPr>
            <a:fld id="{F6F0846C-FF5D-49DC-A60F-CBE8BC966908}"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48</a:t>
            </a:fld>
            <a:endParaRPr lang="en-US"/>
          </a:p>
        </p:txBody>
      </p:sp>
      <p:pic>
        <p:nvPicPr>
          <p:cNvPr id="9" name="Picture 8"/>
          <p:cNvPicPr>
            <a:picLocks noChangeAspect="1"/>
          </p:cNvPicPr>
          <p:nvPr/>
        </p:nvPicPr>
        <p:blipFill>
          <a:blip r:embed="rId2"/>
          <a:stretch>
            <a:fillRect/>
          </a:stretch>
        </p:blipFill>
        <p:spPr>
          <a:xfrm>
            <a:off x="7162800" y="69573"/>
            <a:ext cx="4953000" cy="2600325"/>
          </a:xfrm>
          <a:prstGeom prst="rect">
            <a:avLst/>
          </a:prstGeom>
        </p:spPr>
      </p:pic>
    </p:spTree>
    <p:extLst>
      <p:ext uri="{BB962C8B-B14F-4D97-AF65-F5344CB8AC3E}">
        <p14:creationId xmlns:p14="http://schemas.microsoft.com/office/powerpoint/2010/main" val="93821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defRPr/>
            </a:pPr>
            <a:r>
              <a:rPr lang="ro-RO" b="1">
                <a:latin typeface="+mn-lt"/>
              </a:rPr>
              <a:t>6. Foto</a:t>
            </a:r>
            <a:r>
              <a:rPr lang="en-US" b="1">
                <a:latin typeface="+mn-lt"/>
              </a:rPr>
              <a:t>diod</a:t>
            </a:r>
            <a:r>
              <a:rPr lang="ro-RO" b="1">
                <a:latin typeface="+mn-lt"/>
              </a:rPr>
              <a:t>a</a:t>
            </a:r>
            <a:endParaRPr lang="en-US" b="1">
              <a:latin typeface="+mn-lt"/>
            </a:endParaRPr>
          </a:p>
        </p:txBody>
      </p:sp>
      <p:sp>
        <p:nvSpPr>
          <p:cNvPr id="36866" name="Content Placeholder 2"/>
          <p:cNvSpPr>
            <a:spLocks noGrp="1"/>
          </p:cNvSpPr>
          <p:nvPr>
            <p:ph idx="1"/>
          </p:nvPr>
        </p:nvSpPr>
        <p:spPr/>
        <p:txBody>
          <a:bodyPr>
            <a:normAutofit/>
          </a:bodyPr>
          <a:lstStyle/>
          <a:p>
            <a:pPr eaLnBrk="1" hangingPunct="1"/>
            <a:r>
              <a:rPr lang="en-US"/>
              <a:t>Se foloseşte la detecția luminii.</a:t>
            </a:r>
            <a:endParaRPr lang="ro-RO"/>
          </a:p>
          <a:p>
            <a:pPr eaLnBrk="1" hangingPunct="1"/>
            <a:r>
              <a:rPr lang="en-US"/>
              <a:t>Prin iluminarea joncțiunii </a:t>
            </a:r>
            <a:r>
              <a:rPr lang="en-US" b="1"/>
              <a:t>pn</a:t>
            </a:r>
            <a:r>
              <a:rPr lang="en-US"/>
              <a:t> se generează perechi electron-gol.</a:t>
            </a:r>
            <a:endParaRPr lang="ro-RO"/>
          </a:p>
          <a:p>
            <a:pPr eaLnBrk="1" hangingPunct="1"/>
            <a:r>
              <a:rPr lang="en-US"/>
              <a:t>Tipic, fotodiodele funcționează în polarizare inversă, situație în care se poate detecta uşor chiar şi o variație mică de curent determinată de lumină.</a:t>
            </a:r>
            <a:endParaRPr lang="ro-RO"/>
          </a:p>
          <a:p>
            <a:pPr eaLnBrk="1" hangingPunct="1"/>
            <a:r>
              <a:rPr lang="en-US"/>
              <a:t>Se pot folosi, de asemenea, la generarea de electricitate</a:t>
            </a:r>
            <a:r>
              <a:rPr lang="ro-RO"/>
              <a:t> (celule solare sau fotovoltaice)</a:t>
            </a:r>
            <a:r>
              <a:rPr lang="en-US"/>
              <a:t>.</a:t>
            </a:r>
          </a:p>
        </p:txBody>
      </p:sp>
      <p:sp>
        <p:nvSpPr>
          <p:cNvPr id="3686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0C9D6A4-205D-4801-A588-40B61F7C60B9}" type="datetime1">
              <a:rPr lang="en-US" smtClean="0"/>
              <a:t>10/23/2020</a:t>
            </a:fld>
            <a:endParaRPr lang="en-US"/>
          </a:p>
        </p:txBody>
      </p:sp>
      <p:sp>
        <p:nvSpPr>
          <p:cNvPr id="3686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3686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1342BF0-5886-435C-8978-58E6C95DC05A}" type="slidenum">
              <a:rPr lang="en-US" smtClean="0"/>
              <a:pPr>
                <a:defRPr/>
              </a:pPr>
              <a:t>49</a:t>
            </a:fld>
            <a:endParaRPr lang="en-US"/>
          </a:p>
        </p:txBody>
      </p:sp>
    </p:spTree>
    <p:extLst>
      <p:ext uri="{BB962C8B-B14F-4D97-AF65-F5344CB8AC3E}">
        <p14:creationId xmlns:p14="http://schemas.microsoft.com/office/powerpoint/2010/main" val="331947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defRPr/>
            </a:pPr>
            <a:r>
              <a:rPr lang="ro-RO" b="1">
                <a:latin typeface="+mn-lt"/>
              </a:rPr>
              <a:t>1. </a:t>
            </a:r>
            <a:r>
              <a:rPr lang="en-US" b="1">
                <a:latin typeface="+mn-lt"/>
              </a:rPr>
              <a:t>Diode</a:t>
            </a:r>
            <a:r>
              <a:rPr lang="ro-RO" b="1">
                <a:latin typeface="+mn-lt"/>
              </a:rPr>
              <a:t> redresoare</a:t>
            </a:r>
            <a:endParaRPr lang="en-US" sz="3200" b="1">
              <a:latin typeface="+mn-lt"/>
            </a:endParaRPr>
          </a:p>
        </p:txBody>
      </p:sp>
      <p:sp>
        <p:nvSpPr>
          <p:cNvPr id="15362" name="Content Placeholder 2"/>
          <p:cNvSpPr>
            <a:spLocks noGrp="1"/>
          </p:cNvSpPr>
          <p:nvPr>
            <p:ph idx="1"/>
          </p:nvPr>
        </p:nvSpPr>
        <p:spPr/>
        <p:txBody>
          <a:bodyPr>
            <a:normAutofit/>
          </a:bodyPr>
          <a:lstStyle/>
          <a:p>
            <a:pPr eaLnBrk="1" hangingPunct="1"/>
            <a:r>
              <a:rPr lang="ro-RO"/>
              <a:t>Sunt diode destinate utilizării în circuite redresoare, adică acele circuite care transformă energia de c.a. în energie de c.c.</a:t>
            </a:r>
          </a:p>
          <a:p>
            <a:pPr eaLnBrk="1" hangingPunct="1"/>
            <a:r>
              <a:rPr lang="ro-RO"/>
              <a:t>Parametrii principali sunt:</a:t>
            </a:r>
          </a:p>
          <a:p>
            <a:pPr lvl="1"/>
            <a:r>
              <a:rPr lang="ro-RO" sz="2800"/>
              <a:t>curentul maxim şi </a:t>
            </a:r>
          </a:p>
          <a:p>
            <a:pPr lvl="1"/>
            <a:r>
              <a:rPr lang="ro-RO" sz="2800"/>
              <a:t>tensiunea inversă maximă.</a:t>
            </a:r>
          </a:p>
          <a:p>
            <a:pPr eaLnBrk="1" hangingPunct="1"/>
            <a:r>
              <a:rPr lang="en-US"/>
              <a:t>Domeniul</a:t>
            </a:r>
            <a:r>
              <a:rPr lang="ro-RO"/>
              <a:t> de variație a acestor parametri este:</a:t>
            </a:r>
            <a:endParaRPr lang="en-US" sz="3200"/>
          </a:p>
          <a:p>
            <a:pPr lvl="1"/>
            <a:r>
              <a:rPr lang="ro-RO" sz="2800"/>
              <a:t>pentru </a:t>
            </a:r>
            <a:r>
              <a:rPr lang="en-US" sz="2800"/>
              <a:t>curent</a:t>
            </a:r>
            <a:r>
              <a:rPr lang="ro-RO"/>
              <a:t>:</a:t>
            </a:r>
            <a:r>
              <a:rPr lang="ro-RO" sz="2800" b="1"/>
              <a:t> </a:t>
            </a:r>
            <a:r>
              <a:rPr lang="ro-RO" sz="2800" b="1" i="1">
                <a:solidFill>
                  <a:srgbClr val="0070C0"/>
                </a:solidFill>
              </a:rPr>
              <a:t>amperi - zeci de mii de amperi</a:t>
            </a:r>
            <a:r>
              <a:rPr lang="ro-RO"/>
              <a:t>;</a:t>
            </a:r>
            <a:endParaRPr lang="en-US"/>
          </a:p>
          <a:p>
            <a:pPr lvl="1"/>
            <a:r>
              <a:rPr lang="ro-RO"/>
              <a:t>pentru </a:t>
            </a:r>
            <a:r>
              <a:rPr lang="en-US"/>
              <a:t>tensiunea invers</a:t>
            </a:r>
            <a:r>
              <a:rPr lang="ro-RO"/>
              <a:t>ă:</a:t>
            </a:r>
            <a:r>
              <a:rPr lang="ro-RO" sz="2800" b="1"/>
              <a:t> </a:t>
            </a:r>
            <a:r>
              <a:rPr lang="ro-RO" sz="2800" b="1" i="1">
                <a:solidFill>
                  <a:srgbClr val="0070C0"/>
                </a:solidFill>
              </a:rPr>
              <a:t>zeci de volți - zeci de mii de volți</a:t>
            </a:r>
            <a:r>
              <a:rPr lang="ro-RO" sz="2800"/>
              <a:t>.</a:t>
            </a:r>
            <a:endParaRPr lang="en-US"/>
          </a:p>
        </p:txBody>
      </p:sp>
      <p:sp>
        <p:nvSpPr>
          <p:cNvPr id="1536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B7C632B-4BEF-4F39-A9CD-56CCE7FFEA1F}" type="datetime1">
              <a:rPr lang="en-US" smtClean="0"/>
              <a:t>10/23/2020</a:t>
            </a:fld>
            <a:endParaRPr lang="en-US"/>
          </a:p>
        </p:txBody>
      </p:sp>
      <p:sp>
        <p:nvSpPr>
          <p:cNvPr id="1536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536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E56B4B6-F308-44F0-8F99-361887DC7022}" type="slidenum">
              <a:rPr lang="en-US" smtClean="0"/>
              <a:pPr>
                <a:defRPr/>
              </a:pPr>
              <a:t>5</a:t>
            </a:fld>
            <a:endParaRPr lang="en-US"/>
          </a:p>
        </p:txBody>
      </p:sp>
    </p:spTree>
    <p:extLst>
      <p:ext uri="{BB962C8B-B14F-4D97-AF65-F5344CB8AC3E}">
        <p14:creationId xmlns:p14="http://schemas.microsoft.com/office/powerpoint/2010/main" val="2296059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a:defRPr/>
            </a:pPr>
            <a:r>
              <a:rPr lang="ro-RO" b="1">
                <a:latin typeface="+mn-lt"/>
              </a:rPr>
              <a:t>6. Foto</a:t>
            </a:r>
            <a:r>
              <a:rPr lang="en-US" b="1">
                <a:latin typeface="+mn-lt"/>
              </a:rPr>
              <a:t>diod</a:t>
            </a:r>
            <a:r>
              <a:rPr lang="ro-RO" b="1">
                <a:latin typeface="+mn-lt"/>
              </a:rPr>
              <a:t>a</a:t>
            </a:r>
            <a:endParaRPr lang="en-US" b="1">
              <a:latin typeface="+mn-lt"/>
            </a:endParaRPr>
          </a:p>
        </p:txBody>
      </p:sp>
      <p:sp>
        <p:nvSpPr>
          <p:cNvPr id="37890" name="Content Placeholder 2"/>
          <p:cNvSpPr>
            <a:spLocks noGrp="1"/>
          </p:cNvSpPr>
          <p:nvPr>
            <p:ph idx="1"/>
          </p:nvPr>
        </p:nvSpPr>
        <p:spPr/>
        <p:txBody>
          <a:bodyPr/>
          <a:lstStyle/>
          <a:p>
            <a:pPr eaLnBrk="1" hangingPunct="1"/>
            <a:r>
              <a:rPr lang="ro-RO"/>
              <a:t>Simbol</a:t>
            </a:r>
            <a:endParaRPr lang="en-US"/>
          </a:p>
          <a:p>
            <a:pPr eaLnBrk="1" hangingPunct="1"/>
            <a:endParaRPr lang="en-US"/>
          </a:p>
          <a:p>
            <a:pPr eaLnBrk="1" hangingPunct="1"/>
            <a:r>
              <a:rPr lang="en-US"/>
              <a:t>Exemple</a:t>
            </a:r>
          </a:p>
        </p:txBody>
      </p:sp>
      <p:sp>
        <p:nvSpPr>
          <p:cNvPr id="3789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E6F734A-2F5A-4A91-B11F-04D5724F7C52}" type="datetime1">
              <a:rPr lang="en-US" smtClean="0"/>
              <a:t>10/23/2020</a:t>
            </a:fld>
            <a:endParaRPr lang="en-US"/>
          </a:p>
        </p:txBody>
      </p:sp>
      <p:sp>
        <p:nvSpPr>
          <p:cNvPr id="3789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3789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1034C0B-C3B0-47E2-A24B-544EF7433008}" type="slidenum">
              <a:rPr lang="en-US" smtClean="0"/>
              <a:pPr>
                <a:defRPr/>
              </a:pPr>
              <a:t>50</a:t>
            </a:fld>
            <a:endParaRPr lang="en-US"/>
          </a:p>
        </p:txBody>
      </p:sp>
      <p:pic>
        <p:nvPicPr>
          <p:cNvPr id="37895" name="Picture 6"/>
          <p:cNvPicPr>
            <a:picLocks noChangeAspect="1" noChangeArrowheads="1"/>
          </p:cNvPicPr>
          <p:nvPr/>
        </p:nvPicPr>
        <p:blipFill>
          <a:blip r:embed="rId2"/>
          <a:srcRect/>
          <a:stretch>
            <a:fillRect/>
          </a:stretch>
        </p:blipFill>
        <p:spPr bwMode="auto">
          <a:xfrm>
            <a:off x="2667000" y="1690688"/>
            <a:ext cx="1600200" cy="1125538"/>
          </a:xfrm>
          <a:prstGeom prst="rect">
            <a:avLst/>
          </a:prstGeom>
          <a:noFill/>
          <a:ln w="9525">
            <a:noFill/>
            <a:miter lim="800000"/>
            <a:headEnd/>
            <a:tailEnd/>
          </a:ln>
        </p:spPr>
      </p:pic>
      <p:pic>
        <p:nvPicPr>
          <p:cNvPr id="37905" name="Picture 56"/>
          <p:cNvPicPr>
            <a:picLocks noChangeAspect="1" noChangeArrowheads="1"/>
          </p:cNvPicPr>
          <p:nvPr/>
        </p:nvPicPr>
        <p:blipFill>
          <a:blip r:embed="rId3"/>
          <a:srcRect/>
          <a:stretch>
            <a:fillRect/>
          </a:stretch>
        </p:blipFill>
        <p:spPr bwMode="auto">
          <a:xfrm>
            <a:off x="2057400" y="3683078"/>
            <a:ext cx="1600200" cy="1600200"/>
          </a:xfrm>
          <a:prstGeom prst="rect">
            <a:avLst/>
          </a:prstGeom>
          <a:noFill/>
          <a:ln w="9525">
            <a:noFill/>
            <a:miter lim="800000"/>
            <a:headEnd/>
            <a:tailEnd/>
          </a:ln>
        </p:spPr>
      </p:pic>
      <p:pic>
        <p:nvPicPr>
          <p:cNvPr id="37906" name="Picture 59"/>
          <p:cNvPicPr>
            <a:picLocks noChangeAspect="1" noChangeArrowheads="1"/>
          </p:cNvPicPr>
          <p:nvPr/>
        </p:nvPicPr>
        <p:blipFill>
          <a:blip r:embed="rId4"/>
          <a:srcRect/>
          <a:stretch>
            <a:fillRect/>
          </a:stretch>
        </p:blipFill>
        <p:spPr bwMode="auto">
          <a:xfrm>
            <a:off x="4267200" y="3683078"/>
            <a:ext cx="1524000" cy="1524000"/>
          </a:xfrm>
          <a:prstGeom prst="rect">
            <a:avLst/>
          </a:prstGeom>
          <a:noFill/>
          <a:ln w="9525">
            <a:noFill/>
            <a:miter lim="800000"/>
            <a:headEnd/>
            <a:tailEnd/>
          </a:ln>
        </p:spPr>
      </p:pic>
      <p:pic>
        <p:nvPicPr>
          <p:cNvPr id="37907" name="Picture 62"/>
          <p:cNvPicPr>
            <a:picLocks noChangeAspect="1" noChangeArrowheads="1"/>
          </p:cNvPicPr>
          <p:nvPr/>
        </p:nvPicPr>
        <p:blipFill>
          <a:blip r:embed="rId5"/>
          <a:srcRect/>
          <a:stretch>
            <a:fillRect/>
          </a:stretch>
        </p:blipFill>
        <p:spPr bwMode="auto">
          <a:xfrm>
            <a:off x="6477000" y="3759278"/>
            <a:ext cx="1219200" cy="1219200"/>
          </a:xfrm>
          <a:prstGeom prst="rect">
            <a:avLst/>
          </a:prstGeom>
          <a:noFill/>
          <a:ln w="9525">
            <a:noFill/>
            <a:miter lim="800000"/>
            <a:headEnd/>
            <a:tailEnd/>
          </a:ln>
        </p:spPr>
      </p:pic>
      <p:pic>
        <p:nvPicPr>
          <p:cNvPr id="37908" name="Picture 65"/>
          <p:cNvPicPr>
            <a:picLocks noChangeAspect="1" noChangeArrowheads="1"/>
          </p:cNvPicPr>
          <p:nvPr/>
        </p:nvPicPr>
        <p:blipFill>
          <a:blip r:embed="rId6"/>
          <a:srcRect/>
          <a:stretch>
            <a:fillRect/>
          </a:stretch>
        </p:blipFill>
        <p:spPr bwMode="auto">
          <a:xfrm>
            <a:off x="8534400" y="3683078"/>
            <a:ext cx="1219200" cy="1219200"/>
          </a:xfrm>
          <a:prstGeom prst="rect">
            <a:avLst/>
          </a:prstGeom>
          <a:noFill/>
          <a:ln w="9525">
            <a:noFill/>
            <a:miter lim="800000"/>
            <a:headEnd/>
            <a:tailEnd/>
          </a:ln>
        </p:spPr>
      </p:pic>
      <p:sp>
        <p:nvSpPr>
          <p:cNvPr id="2" name="Rectangle 1"/>
          <p:cNvSpPr/>
          <p:nvPr/>
        </p:nvSpPr>
        <p:spPr>
          <a:xfrm>
            <a:off x="1905488" y="5518970"/>
            <a:ext cx="1821332" cy="400494"/>
          </a:xfrm>
          <a:prstGeom prst="rect">
            <a:avLst/>
          </a:prstGeom>
        </p:spPr>
        <p:txBody>
          <a:bodyPr wrap="none">
            <a:spAutoFit/>
          </a:bodyPr>
          <a:lstStyle/>
          <a:p>
            <a:pPr algn="ctr">
              <a:lnSpc>
                <a:spcPct val="115000"/>
              </a:lnSpc>
            </a:pPr>
            <a:r>
              <a:rPr lang="en-US">
                <a:ea typeface="Calibri"/>
                <a:cs typeface="Times New Roman"/>
              </a:rPr>
              <a:t>Fotodiodă rapidă</a:t>
            </a:r>
            <a:endParaRPr lang="en-US" sz="2800">
              <a:ea typeface="Calibri"/>
              <a:cs typeface="Times New Roman"/>
            </a:endParaRPr>
          </a:p>
        </p:txBody>
      </p:sp>
      <p:sp>
        <p:nvSpPr>
          <p:cNvPr id="3" name="Rectangle 2"/>
          <p:cNvSpPr/>
          <p:nvPr/>
        </p:nvSpPr>
        <p:spPr>
          <a:xfrm>
            <a:off x="3976455" y="5518971"/>
            <a:ext cx="2196435" cy="719043"/>
          </a:xfrm>
          <a:prstGeom prst="rect">
            <a:avLst/>
          </a:prstGeom>
        </p:spPr>
        <p:txBody>
          <a:bodyPr wrap="none">
            <a:spAutoFit/>
          </a:bodyPr>
          <a:lstStyle/>
          <a:p>
            <a:pPr algn="ctr">
              <a:lnSpc>
                <a:spcPct val="115000"/>
              </a:lnSpc>
            </a:pPr>
            <a:r>
              <a:rPr lang="en-US">
                <a:ea typeface="Calibri"/>
                <a:cs typeface="Times New Roman"/>
              </a:rPr>
              <a:t>Fotodiodă pentru UV</a:t>
            </a:r>
          </a:p>
          <a:p>
            <a:pPr algn="ctr">
              <a:lnSpc>
                <a:spcPct val="115000"/>
              </a:lnSpc>
            </a:pPr>
            <a:r>
              <a:rPr lang="en-US">
                <a:ea typeface="Calibri"/>
                <a:cs typeface="Times New Roman"/>
              </a:rPr>
              <a:t>şi raze X</a:t>
            </a:r>
            <a:endParaRPr lang="en-US" sz="2800">
              <a:ea typeface="Calibri"/>
              <a:cs typeface="Times New Roman"/>
            </a:endParaRPr>
          </a:p>
        </p:txBody>
      </p:sp>
      <p:sp>
        <p:nvSpPr>
          <p:cNvPr id="4" name="Rectangle 3"/>
          <p:cNvSpPr/>
          <p:nvPr/>
        </p:nvSpPr>
        <p:spPr>
          <a:xfrm>
            <a:off x="6297944" y="5518970"/>
            <a:ext cx="1844799" cy="392159"/>
          </a:xfrm>
          <a:prstGeom prst="rect">
            <a:avLst/>
          </a:prstGeom>
        </p:spPr>
        <p:txBody>
          <a:bodyPr wrap="none">
            <a:spAutoFit/>
          </a:bodyPr>
          <a:lstStyle/>
          <a:p>
            <a:pPr algn="ctr">
              <a:lnSpc>
                <a:spcPct val="115000"/>
              </a:lnSpc>
            </a:pPr>
            <a:r>
              <a:rPr lang="en-US">
                <a:ea typeface="Calibri"/>
                <a:cs typeface="Times New Roman"/>
              </a:rPr>
              <a:t>Fotodiodă 800nm</a:t>
            </a:r>
            <a:endParaRPr lang="en-US" sz="2800">
              <a:ea typeface="Calibri"/>
              <a:cs typeface="Times New Roman"/>
            </a:endParaRPr>
          </a:p>
        </p:txBody>
      </p:sp>
      <p:sp>
        <p:nvSpPr>
          <p:cNvPr id="5" name="Rectangle 4"/>
          <p:cNvSpPr/>
          <p:nvPr/>
        </p:nvSpPr>
        <p:spPr>
          <a:xfrm>
            <a:off x="8463083" y="5518970"/>
            <a:ext cx="1683474" cy="400494"/>
          </a:xfrm>
          <a:prstGeom prst="rect">
            <a:avLst/>
          </a:prstGeom>
        </p:spPr>
        <p:txBody>
          <a:bodyPr wrap="none">
            <a:spAutoFit/>
          </a:bodyPr>
          <a:lstStyle/>
          <a:p>
            <a:pPr algn="ctr">
              <a:lnSpc>
                <a:spcPct val="115000"/>
              </a:lnSpc>
            </a:pPr>
            <a:r>
              <a:rPr lang="en-US">
                <a:ea typeface="Calibri"/>
                <a:cs typeface="Times New Roman"/>
              </a:rPr>
              <a:t>Fotodiodă SMD</a:t>
            </a:r>
            <a:endParaRPr lang="en-US" sz="2800">
              <a:ea typeface="Calibri"/>
              <a:cs typeface="Times New Roman"/>
            </a:endParaRPr>
          </a:p>
        </p:txBody>
      </p:sp>
    </p:spTree>
    <p:extLst>
      <p:ext uri="{BB962C8B-B14F-4D97-AF65-F5344CB8AC3E}">
        <p14:creationId xmlns:p14="http://schemas.microsoft.com/office/powerpoint/2010/main" val="2894936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ro-RO" b="1">
                <a:latin typeface="+mn-lt"/>
              </a:rPr>
              <a:t>6. Foto</a:t>
            </a:r>
            <a:r>
              <a:rPr lang="en-US" b="1">
                <a:latin typeface="+mn-lt"/>
              </a:rPr>
              <a:t>diod</a:t>
            </a:r>
            <a:r>
              <a:rPr lang="ro-RO" b="1">
                <a:latin typeface="+mn-lt"/>
              </a:rPr>
              <a:t>a</a:t>
            </a:r>
            <a:endParaRPr lang="en-US" b="1">
              <a:latin typeface="+mn-lt"/>
            </a:endParaRPr>
          </a:p>
        </p:txBody>
      </p:sp>
      <p:sp>
        <p:nvSpPr>
          <p:cNvPr id="38914" name="Content Placeholder 1"/>
          <p:cNvSpPr>
            <a:spLocks noGrp="1"/>
          </p:cNvSpPr>
          <p:nvPr>
            <p:ph idx="1"/>
          </p:nvPr>
        </p:nvSpPr>
        <p:spPr/>
        <p:txBody>
          <a:bodyPr/>
          <a:lstStyle/>
          <a:p>
            <a:r>
              <a:rPr lang="ro-RO"/>
              <a:t>Celulă solară</a:t>
            </a:r>
            <a:endParaRPr lang="en-US"/>
          </a:p>
        </p:txBody>
      </p:sp>
      <p:sp>
        <p:nvSpPr>
          <p:cNvPr id="4" name="Date Placeholder 3"/>
          <p:cNvSpPr>
            <a:spLocks noGrp="1"/>
          </p:cNvSpPr>
          <p:nvPr>
            <p:ph type="dt" sz="half" idx="10"/>
          </p:nvPr>
        </p:nvSpPr>
        <p:spPr/>
        <p:txBody>
          <a:bodyPr/>
          <a:lstStyle/>
          <a:p>
            <a:pPr>
              <a:defRPr/>
            </a:pPr>
            <a:fld id="{CA5F601B-CA57-4176-9C95-0DF0F75B372A}"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B3F5CA1-D4D4-4859-8A30-087F2FCE846B}" type="slidenum">
              <a:rPr lang="en-US" smtClean="0"/>
              <a:pPr>
                <a:defRPr/>
              </a:pPr>
              <a:t>51</a:t>
            </a:fld>
            <a:endParaRPr lang="en-US"/>
          </a:p>
        </p:txBody>
      </p:sp>
      <p:pic>
        <p:nvPicPr>
          <p:cNvPr id="38919" name="Picture 2"/>
          <p:cNvPicPr>
            <a:picLocks noChangeAspect="1" noChangeArrowheads="1"/>
          </p:cNvPicPr>
          <p:nvPr/>
        </p:nvPicPr>
        <p:blipFill>
          <a:blip r:embed="rId2"/>
          <a:srcRect/>
          <a:stretch>
            <a:fillRect/>
          </a:stretch>
        </p:blipFill>
        <p:spPr bwMode="auto">
          <a:xfrm>
            <a:off x="4124325" y="2376557"/>
            <a:ext cx="3943350" cy="3530600"/>
          </a:xfrm>
          <a:prstGeom prst="rect">
            <a:avLst/>
          </a:prstGeom>
          <a:noFill/>
          <a:ln w="9525">
            <a:noFill/>
            <a:miter lim="800000"/>
            <a:headEnd/>
            <a:tailEnd/>
          </a:ln>
        </p:spPr>
      </p:pic>
    </p:spTree>
    <p:extLst>
      <p:ext uri="{BB962C8B-B14F-4D97-AF65-F5344CB8AC3E}">
        <p14:creationId xmlns:p14="http://schemas.microsoft.com/office/powerpoint/2010/main" val="593500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defRPr/>
            </a:pPr>
            <a:r>
              <a:rPr lang="ro-RO" b="1">
                <a:latin typeface="+mn-lt"/>
              </a:rPr>
              <a:t>7. </a:t>
            </a:r>
            <a:r>
              <a:rPr lang="en-US" b="1">
                <a:latin typeface="+mn-lt"/>
              </a:rPr>
              <a:t>Diod</a:t>
            </a:r>
            <a:r>
              <a:rPr lang="ro-RO" b="1">
                <a:latin typeface="+mn-lt"/>
              </a:rPr>
              <a:t>e electroluminescente</a:t>
            </a:r>
            <a:endParaRPr lang="en-US" b="1">
              <a:latin typeface="+mn-lt"/>
            </a:endParaRPr>
          </a:p>
        </p:txBody>
      </p:sp>
      <p:sp>
        <p:nvSpPr>
          <p:cNvPr id="30723" name="Content Placeholder 2"/>
          <p:cNvSpPr>
            <a:spLocks noGrp="1"/>
          </p:cNvSpPr>
          <p:nvPr>
            <p:ph idx="1"/>
          </p:nvPr>
        </p:nvSpPr>
        <p:spPr/>
        <p:txBody>
          <a:bodyPr>
            <a:normAutofit/>
          </a:bodyPr>
          <a:lstStyle/>
          <a:p>
            <a:pPr>
              <a:defRPr/>
            </a:pPr>
            <a:r>
              <a:rPr lang="ro-RO"/>
              <a:t>LED = </a:t>
            </a:r>
            <a:r>
              <a:rPr lang="en-US"/>
              <a:t>Light Emitting Diode</a:t>
            </a:r>
            <a:endParaRPr lang="ro-RO"/>
          </a:p>
          <a:p>
            <a:pPr>
              <a:defRPr/>
            </a:pPr>
            <a:r>
              <a:rPr lang="en-US"/>
              <a:t>Dioda electroluminescentă funcționează în polarizare directă.</a:t>
            </a:r>
            <a:endParaRPr lang="ro-RO"/>
          </a:p>
          <a:p>
            <a:pPr>
              <a:defRPr/>
            </a:pPr>
            <a:r>
              <a:rPr lang="en-US"/>
              <a:t>În urma injecției de curent </a:t>
            </a:r>
            <a:r>
              <a:rPr lang="ro-RO"/>
              <a:t>î</a:t>
            </a:r>
            <a:r>
              <a:rPr lang="en-US"/>
              <a:t>n joncțiune, electronii din regiunea </a:t>
            </a:r>
            <a:r>
              <a:rPr lang="en-US" b="1" i="1"/>
              <a:t>n</a:t>
            </a:r>
            <a:r>
              <a:rPr lang="en-US"/>
              <a:t> traversează joncțiunea şi se recombină cu golurile din regiunea </a:t>
            </a:r>
            <a:r>
              <a:rPr lang="en-US" b="1" i="1"/>
              <a:t>p</a:t>
            </a:r>
            <a:r>
              <a:rPr lang="en-US"/>
              <a:t>.</a:t>
            </a:r>
            <a:endParaRPr lang="ro-RO"/>
          </a:p>
          <a:p>
            <a:pPr>
              <a:defRPr/>
            </a:pPr>
            <a:r>
              <a:rPr lang="ro-RO"/>
              <a:t>În</a:t>
            </a:r>
            <a:r>
              <a:rPr lang="en-US"/>
              <a:t> urma acestui proces de recombinare, energia dobândită de la câmpul exterior este eliberată sub formă de cuante luminoase (fotoni)</a:t>
            </a:r>
            <a:r>
              <a:rPr lang="ro-RO"/>
              <a:t>.</a:t>
            </a:r>
          </a:p>
          <a:p>
            <a:pPr>
              <a:defRPr/>
            </a:pPr>
            <a:r>
              <a:rPr lang="ro-RO"/>
              <a:t>În funcție de materialul din care se realizează LED-ul se obține culoarea LED-ului.</a:t>
            </a:r>
            <a:endParaRPr lang="en-US"/>
          </a:p>
        </p:txBody>
      </p:sp>
      <p:sp>
        <p:nvSpPr>
          <p:cNvPr id="3891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DDE8E89-30C1-4CBC-822A-2AAB9ECBF560}" type="datetime1">
              <a:rPr lang="en-US" smtClean="0"/>
              <a:t>10/23/2020</a:t>
            </a:fld>
            <a:endParaRPr lang="en-US"/>
          </a:p>
        </p:txBody>
      </p:sp>
      <p:sp>
        <p:nvSpPr>
          <p:cNvPr id="3891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3891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22F939E-FC2D-4874-A8CB-618320D839A2}" type="slidenum">
              <a:rPr lang="en-US" smtClean="0"/>
              <a:pPr>
                <a:defRPr/>
              </a:pPr>
              <a:t>52</a:t>
            </a:fld>
            <a:endParaRPr lang="en-US"/>
          </a:p>
        </p:txBody>
      </p:sp>
    </p:spTree>
    <p:extLst>
      <p:ext uri="{BB962C8B-B14F-4D97-AF65-F5344CB8AC3E}">
        <p14:creationId xmlns:p14="http://schemas.microsoft.com/office/powerpoint/2010/main" val="856864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08557325"/>
              </p:ext>
            </p:extLst>
          </p:nvPr>
        </p:nvGraphicFramePr>
        <p:xfrm>
          <a:off x="2133602" y="2209801"/>
          <a:ext cx="8000999" cy="3505201"/>
        </p:xfrm>
        <a:graphic>
          <a:graphicData uri="http://schemas.openxmlformats.org/drawingml/2006/table">
            <a:tbl>
              <a:tblPr>
                <a:tableStyleId>{284E427A-3D55-4303-BF80-6455036E1DE7}</a:tableStyleId>
              </a:tblPr>
              <a:tblGrid>
                <a:gridCol w="2438400">
                  <a:extLst>
                    <a:ext uri="{9D8B030D-6E8A-4147-A177-3AD203B41FA5}">
                      <a16:colId xmlns:a16="http://schemas.microsoft.com/office/drawing/2014/main" val="20000"/>
                    </a:ext>
                  </a:extLst>
                </a:gridCol>
                <a:gridCol w="2896666">
                  <a:extLst>
                    <a:ext uri="{9D8B030D-6E8A-4147-A177-3AD203B41FA5}">
                      <a16:colId xmlns:a16="http://schemas.microsoft.com/office/drawing/2014/main" val="20001"/>
                    </a:ext>
                  </a:extLst>
                </a:gridCol>
                <a:gridCol w="2665933">
                  <a:extLst>
                    <a:ext uri="{9D8B030D-6E8A-4147-A177-3AD203B41FA5}">
                      <a16:colId xmlns:a16="http://schemas.microsoft.com/office/drawing/2014/main" val="20002"/>
                    </a:ext>
                  </a:extLst>
                </a:gridCol>
              </a:tblGrid>
              <a:tr h="500743">
                <a:tc>
                  <a:txBody>
                    <a:bodyPr/>
                    <a:lstStyle/>
                    <a:p>
                      <a:pPr algn="ctr">
                        <a:spcAft>
                          <a:spcPts val="0"/>
                        </a:spcAft>
                      </a:pPr>
                      <a:r>
                        <a:rPr lang="en-US" sz="2800" b="1">
                          <a:solidFill>
                            <a:schemeClr val="bg1"/>
                          </a:solidFill>
                          <a:latin typeface="+mn-lt"/>
                        </a:rPr>
                        <a:t>Material </a:t>
                      </a:r>
                      <a:endParaRPr lang="en-US" sz="2800" b="1">
                        <a:solidFill>
                          <a:schemeClr val="bg1"/>
                        </a:solidFill>
                        <a:latin typeface="+mn-lt"/>
                        <a:ea typeface="Calibri"/>
                        <a:cs typeface="Times New Roman"/>
                      </a:endParaRPr>
                    </a:p>
                  </a:txBody>
                  <a:tcPr marL="68580" marR="68580" marT="6350" marB="0">
                    <a:solidFill>
                      <a:schemeClr val="tx2">
                        <a:lumMod val="60000"/>
                        <a:lumOff val="40000"/>
                      </a:schemeClr>
                    </a:solidFill>
                  </a:tcPr>
                </a:tc>
                <a:tc>
                  <a:txBody>
                    <a:bodyPr/>
                    <a:lstStyle/>
                    <a:p>
                      <a:pPr algn="ctr">
                        <a:spcAft>
                          <a:spcPts val="0"/>
                        </a:spcAft>
                      </a:pPr>
                      <a:r>
                        <a:rPr lang="en-US" sz="2800" b="1">
                          <a:solidFill>
                            <a:schemeClr val="bg1"/>
                          </a:solidFill>
                          <a:latin typeface="+mn-lt"/>
                        </a:rPr>
                        <a:t>λ [nm] </a:t>
                      </a:r>
                      <a:endParaRPr lang="en-US" sz="2800" b="1">
                        <a:solidFill>
                          <a:schemeClr val="bg1"/>
                        </a:solidFill>
                        <a:latin typeface="+mn-lt"/>
                        <a:ea typeface="Calibri"/>
                        <a:cs typeface="Times New Roman"/>
                      </a:endParaRPr>
                    </a:p>
                  </a:txBody>
                  <a:tcPr marL="68580" marR="68580" marT="6350" marB="0">
                    <a:solidFill>
                      <a:schemeClr val="tx2">
                        <a:lumMod val="60000"/>
                        <a:lumOff val="40000"/>
                      </a:schemeClr>
                    </a:solidFill>
                  </a:tcPr>
                </a:tc>
                <a:tc>
                  <a:txBody>
                    <a:bodyPr/>
                    <a:lstStyle/>
                    <a:p>
                      <a:pPr algn="ctr">
                        <a:spcAft>
                          <a:spcPts val="0"/>
                        </a:spcAft>
                      </a:pPr>
                      <a:r>
                        <a:rPr lang="en-US" sz="2800" b="1">
                          <a:solidFill>
                            <a:schemeClr val="bg1"/>
                          </a:solidFill>
                          <a:latin typeface="+mn-lt"/>
                        </a:rPr>
                        <a:t>Culoare </a:t>
                      </a:r>
                      <a:endParaRPr lang="en-US" sz="2800" b="1">
                        <a:solidFill>
                          <a:schemeClr val="bg1"/>
                        </a:solidFill>
                        <a:latin typeface="+mn-lt"/>
                        <a:ea typeface="Calibri"/>
                        <a:cs typeface="Times New Roman"/>
                      </a:endParaRPr>
                    </a:p>
                  </a:txBody>
                  <a:tcPr marL="68580" marR="68580" marT="6350" marB="0">
                    <a:solidFill>
                      <a:schemeClr val="tx2">
                        <a:lumMod val="60000"/>
                        <a:lumOff val="40000"/>
                      </a:schemeClr>
                    </a:solidFill>
                  </a:tcPr>
                </a:tc>
                <a:extLst>
                  <a:ext uri="{0D108BD9-81ED-4DB2-BD59-A6C34878D82A}">
                    <a16:rowId xmlns:a16="http://schemas.microsoft.com/office/drawing/2014/main" val="10000"/>
                  </a:ext>
                </a:extLst>
              </a:tr>
              <a:tr h="500743">
                <a:tc>
                  <a:txBody>
                    <a:bodyPr/>
                    <a:lstStyle/>
                    <a:p>
                      <a:pPr>
                        <a:spcAft>
                          <a:spcPts val="0"/>
                        </a:spcAft>
                      </a:pPr>
                      <a:r>
                        <a:rPr lang="en-US" sz="2800">
                          <a:latin typeface="+mn-lt"/>
                        </a:rPr>
                        <a:t>GaAs </a:t>
                      </a:r>
                      <a:endParaRPr lang="en-US" sz="2800">
                        <a:latin typeface="+mn-lt"/>
                        <a:ea typeface="Calibri"/>
                        <a:cs typeface="Times New Roman"/>
                      </a:endParaRPr>
                    </a:p>
                  </a:txBody>
                  <a:tcPr marL="68580" marR="68580" marT="6350" marB="0"/>
                </a:tc>
                <a:tc>
                  <a:txBody>
                    <a:bodyPr/>
                    <a:lstStyle/>
                    <a:p>
                      <a:pPr algn="ctr">
                        <a:spcAft>
                          <a:spcPts val="0"/>
                        </a:spcAft>
                      </a:pPr>
                      <a:r>
                        <a:rPr lang="en-US" sz="2800">
                          <a:latin typeface="+mn-lt"/>
                        </a:rPr>
                        <a:t>940 </a:t>
                      </a:r>
                      <a:endParaRPr lang="en-US" sz="2800">
                        <a:latin typeface="+mn-lt"/>
                        <a:ea typeface="Calibri"/>
                        <a:cs typeface="Times New Roman"/>
                      </a:endParaRPr>
                    </a:p>
                  </a:txBody>
                  <a:tcPr marL="68580" marR="68580" marT="6350" marB="0"/>
                </a:tc>
                <a:tc>
                  <a:txBody>
                    <a:bodyPr/>
                    <a:lstStyle/>
                    <a:p>
                      <a:pPr>
                        <a:spcAft>
                          <a:spcPts val="0"/>
                        </a:spcAft>
                      </a:pPr>
                      <a:r>
                        <a:rPr lang="en-US" sz="2800">
                          <a:latin typeface="+mn-lt"/>
                        </a:rPr>
                        <a:t>infraroşu </a:t>
                      </a:r>
                      <a:endParaRPr lang="en-US" sz="2800">
                        <a:latin typeface="+mn-lt"/>
                        <a:ea typeface="Calibri"/>
                        <a:cs typeface="Times New Roman"/>
                      </a:endParaRPr>
                    </a:p>
                  </a:txBody>
                  <a:tcPr marL="68580" marR="68580" marT="6350" marB="0"/>
                </a:tc>
                <a:extLst>
                  <a:ext uri="{0D108BD9-81ED-4DB2-BD59-A6C34878D82A}">
                    <a16:rowId xmlns:a16="http://schemas.microsoft.com/office/drawing/2014/main" val="10001"/>
                  </a:ext>
                </a:extLst>
              </a:tr>
              <a:tr h="500743">
                <a:tc>
                  <a:txBody>
                    <a:bodyPr/>
                    <a:lstStyle/>
                    <a:p>
                      <a:pPr>
                        <a:spcAft>
                          <a:spcPts val="0"/>
                        </a:spcAft>
                      </a:pPr>
                      <a:r>
                        <a:rPr lang="en-US" sz="2800">
                          <a:latin typeface="+mn-lt"/>
                        </a:rPr>
                        <a:t>GaAs</a:t>
                      </a:r>
                      <a:r>
                        <a:rPr lang="en-US" sz="2800" baseline="-25000">
                          <a:latin typeface="+mn-lt"/>
                        </a:rPr>
                        <a:t>0,7 </a:t>
                      </a:r>
                      <a:r>
                        <a:rPr lang="en-US" sz="2800">
                          <a:latin typeface="+mn-lt"/>
                        </a:rPr>
                        <a:t>P</a:t>
                      </a:r>
                      <a:r>
                        <a:rPr lang="en-US" sz="2800" baseline="-25000">
                          <a:latin typeface="+mn-lt"/>
                        </a:rPr>
                        <a:t>0,3</a:t>
                      </a:r>
                      <a:r>
                        <a:rPr lang="en-US" sz="2800">
                          <a:latin typeface="+mn-lt"/>
                        </a:rPr>
                        <a:t> </a:t>
                      </a:r>
                      <a:endParaRPr lang="en-US" sz="2800">
                        <a:latin typeface="+mn-lt"/>
                        <a:ea typeface="Calibri"/>
                        <a:cs typeface="Times New Roman"/>
                      </a:endParaRPr>
                    </a:p>
                  </a:txBody>
                  <a:tcPr marL="68580" marR="68580" marT="6350" marB="0"/>
                </a:tc>
                <a:tc>
                  <a:txBody>
                    <a:bodyPr/>
                    <a:lstStyle/>
                    <a:p>
                      <a:pPr algn="ctr">
                        <a:spcAft>
                          <a:spcPts val="0"/>
                        </a:spcAft>
                      </a:pPr>
                      <a:r>
                        <a:rPr lang="en-US" sz="2800">
                          <a:latin typeface="+mn-lt"/>
                        </a:rPr>
                        <a:t>660 </a:t>
                      </a:r>
                      <a:endParaRPr lang="en-US" sz="2800">
                        <a:latin typeface="+mn-lt"/>
                        <a:ea typeface="Calibri"/>
                        <a:cs typeface="Times New Roman"/>
                      </a:endParaRPr>
                    </a:p>
                  </a:txBody>
                  <a:tcPr marL="68580" marR="68580" marT="6350" marB="0"/>
                </a:tc>
                <a:tc>
                  <a:txBody>
                    <a:bodyPr/>
                    <a:lstStyle/>
                    <a:p>
                      <a:pPr>
                        <a:spcAft>
                          <a:spcPts val="0"/>
                        </a:spcAft>
                      </a:pPr>
                      <a:r>
                        <a:rPr lang="en-US" sz="2800">
                          <a:latin typeface="+mn-lt"/>
                        </a:rPr>
                        <a:t>roşu </a:t>
                      </a:r>
                      <a:endParaRPr lang="en-US" sz="2800">
                        <a:latin typeface="+mn-lt"/>
                        <a:ea typeface="Calibri"/>
                        <a:cs typeface="Times New Roman"/>
                      </a:endParaRPr>
                    </a:p>
                  </a:txBody>
                  <a:tcPr marL="68580" marR="68580" marT="6350" marB="0"/>
                </a:tc>
                <a:extLst>
                  <a:ext uri="{0D108BD9-81ED-4DB2-BD59-A6C34878D82A}">
                    <a16:rowId xmlns:a16="http://schemas.microsoft.com/office/drawing/2014/main" val="10002"/>
                  </a:ext>
                </a:extLst>
              </a:tr>
              <a:tr h="500743">
                <a:tc>
                  <a:txBody>
                    <a:bodyPr/>
                    <a:lstStyle/>
                    <a:p>
                      <a:pPr>
                        <a:spcAft>
                          <a:spcPts val="0"/>
                        </a:spcAft>
                      </a:pPr>
                      <a:r>
                        <a:rPr lang="en-US" sz="2800">
                          <a:latin typeface="+mn-lt"/>
                        </a:rPr>
                        <a:t>GaAs</a:t>
                      </a:r>
                      <a:r>
                        <a:rPr lang="en-US" sz="2800" baseline="-25000">
                          <a:latin typeface="+mn-lt"/>
                        </a:rPr>
                        <a:t>0,5</a:t>
                      </a:r>
                      <a:r>
                        <a:rPr lang="en-US" sz="2800">
                          <a:latin typeface="+mn-lt"/>
                        </a:rPr>
                        <a:t>P</a:t>
                      </a:r>
                      <a:r>
                        <a:rPr lang="en-US" sz="2800" baseline="-25000">
                          <a:latin typeface="+mn-lt"/>
                        </a:rPr>
                        <a:t>0,5</a:t>
                      </a:r>
                      <a:r>
                        <a:rPr lang="en-US" sz="2800">
                          <a:latin typeface="+mn-lt"/>
                        </a:rPr>
                        <a:t> </a:t>
                      </a:r>
                      <a:endParaRPr lang="en-US" sz="2800">
                        <a:latin typeface="+mn-lt"/>
                        <a:ea typeface="Calibri"/>
                        <a:cs typeface="Times New Roman"/>
                      </a:endParaRPr>
                    </a:p>
                  </a:txBody>
                  <a:tcPr marL="68580" marR="68580" marT="6350" marB="0"/>
                </a:tc>
                <a:tc>
                  <a:txBody>
                    <a:bodyPr/>
                    <a:lstStyle/>
                    <a:p>
                      <a:pPr algn="ctr">
                        <a:spcAft>
                          <a:spcPts val="0"/>
                        </a:spcAft>
                      </a:pPr>
                      <a:r>
                        <a:rPr lang="en-US" sz="2800">
                          <a:latin typeface="+mn-lt"/>
                        </a:rPr>
                        <a:t>610 </a:t>
                      </a:r>
                      <a:endParaRPr lang="en-US" sz="2800">
                        <a:latin typeface="+mn-lt"/>
                        <a:ea typeface="Calibri"/>
                        <a:cs typeface="Times New Roman"/>
                      </a:endParaRPr>
                    </a:p>
                  </a:txBody>
                  <a:tcPr marL="68580" marR="68580" marT="6350" marB="0"/>
                </a:tc>
                <a:tc>
                  <a:txBody>
                    <a:bodyPr/>
                    <a:lstStyle/>
                    <a:p>
                      <a:pPr>
                        <a:spcAft>
                          <a:spcPts val="0"/>
                        </a:spcAft>
                      </a:pPr>
                      <a:r>
                        <a:rPr lang="en-US" sz="2800">
                          <a:latin typeface="+mn-lt"/>
                        </a:rPr>
                        <a:t>portocaliu </a:t>
                      </a:r>
                      <a:endParaRPr lang="en-US" sz="2800">
                        <a:latin typeface="+mn-lt"/>
                        <a:ea typeface="Calibri"/>
                        <a:cs typeface="Times New Roman"/>
                      </a:endParaRPr>
                    </a:p>
                  </a:txBody>
                  <a:tcPr marL="68580" marR="68580" marT="6350" marB="0"/>
                </a:tc>
                <a:extLst>
                  <a:ext uri="{0D108BD9-81ED-4DB2-BD59-A6C34878D82A}">
                    <a16:rowId xmlns:a16="http://schemas.microsoft.com/office/drawing/2014/main" val="10003"/>
                  </a:ext>
                </a:extLst>
              </a:tr>
              <a:tr h="500743">
                <a:tc>
                  <a:txBody>
                    <a:bodyPr/>
                    <a:lstStyle/>
                    <a:p>
                      <a:pPr>
                        <a:spcAft>
                          <a:spcPts val="0"/>
                        </a:spcAft>
                      </a:pPr>
                      <a:r>
                        <a:rPr lang="en-US" sz="2800">
                          <a:latin typeface="+mn-lt"/>
                        </a:rPr>
                        <a:t>GaAs</a:t>
                      </a:r>
                      <a:r>
                        <a:rPr lang="en-US" sz="2800" baseline="-25000">
                          <a:latin typeface="+mn-lt"/>
                        </a:rPr>
                        <a:t>0,15</a:t>
                      </a:r>
                      <a:r>
                        <a:rPr lang="en-US" sz="2800">
                          <a:latin typeface="+mn-lt"/>
                        </a:rPr>
                        <a:t>P</a:t>
                      </a:r>
                      <a:r>
                        <a:rPr lang="en-US" sz="2800" baseline="-25000">
                          <a:latin typeface="+mn-lt"/>
                        </a:rPr>
                        <a:t>0,85</a:t>
                      </a:r>
                      <a:r>
                        <a:rPr lang="en-US" sz="2800">
                          <a:latin typeface="+mn-lt"/>
                        </a:rPr>
                        <a:t> </a:t>
                      </a:r>
                      <a:endParaRPr lang="en-US" sz="2800">
                        <a:latin typeface="+mn-lt"/>
                        <a:ea typeface="Calibri"/>
                        <a:cs typeface="Times New Roman"/>
                      </a:endParaRPr>
                    </a:p>
                  </a:txBody>
                  <a:tcPr marL="68580" marR="68580" marT="6350" marB="0"/>
                </a:tc>
                <a:tc>
                  <a:txBody>
                    <a:bodyPr/>
                    <a:lstStyle/>
                    <a:p>
                      <a:pPr algn="ctr">
                        <a:spcAft>
                          <a:spcPts val="0"/>
                        </a:spcAft>
                      </a:pPr>
                      <a:r>
                        <a:rPr lang="en-US" sz="2800">
                          <a:latin typeface="+mn-lt"/>
                        </a:rPr>
                        <a:t>590 </a:t>
                      </a:r>
                      <a:endParaRPr lang="en-US" sz="2800">
                        <a:latin typeface="+mn-lt"/>
                        <a:ea typeface="Calibri"/>
                        <a:cs typeface="Times New Roman"/>
                      </a:endParaRPr>
                    </a:p>
                  </a:txBody>
                  <a:tcPr marL="68580" marR="68580" marT="6350" marB="0"/>
                </a:tc>
                <a:tc>
                  <a:txBody>
                    <a:bodyPr/>
                    <a:lstStyle/>
                    <a:p>
                      <a:pPr>
                        <a:spcAft>
                          <a:spcPts val="0"/>
                        </a:spcAft>
                      </a:pPr>
                      <a:r>
                        <a:rPr lang="en-US" sz="2800">
                          <a:latin typeface="+mn-lt"/>
                        </a:rPr>
                        <a:t>galben </a:t>
                      </a:r>
                      <a:endParaRPr lang="en-US" sz="2800">
                        <a:latin typeface="+mn-lt"/>
                        <a:ea typeface="Calibri"/>
                        <a:cs typeface="Times New Roman"/>
                      </a:endParaRPr>
                    </a:p>
                  </a:txBody>
                  <a:tcPr marL="68580" marR="68580" marT="6350" marB="0"/>
                </a:tc>
                <a:extLst>
                  <a:ext uri="{0D108BD9-81ED-4DB2-BD59-A6C34878D82A}">
                    <a16:rowId xmlns:a16="http://schemas.microsoft.com/office/drawing/2014/main" val="10004"/>
                  </a:ext>
                </a:extLst>
              </a:tr>
              <a:tr h="500743">
                <a:tc>
                  <a:txBody>
                    <a:bodyPr/>
                    <a:lstStyle/>
                    <a:p>
                      <a:pPr>
                        <a:spcAft>
                          <a:spcPts val="0"/>
                        </a:spcAft>
                      </a:pPr>
                      <a:r>
                        <a:rPr lang="en-US" sz="2800">
                          <a:latin typeface="+mn-lt"/>
                        </a:rPr>
                        <a:t>GaP </a:t>
                      </a:r>
                      <a:endParaRPr lang="en-US" sz="2800">
                        <a:latin typeface="+mn-lt"/>
                        <a:ea typeface="Calibri"/>
                        <a:cs typeface="Times New Roman"/>
                      </a:endParaRPr>
                    </a:p>
                  </a:txBody>
                  <a:tcPr marL="68580" marR="68580" marT="6350" marB="0"/>
                </a:tc>
                <a:tc>
                  <a:txBody>
                    <a:bodyPr/>
                    <a:lstStyle/>
                    <a:p>
                      <a:pPr algn="ctr">
                        <a:spcAft>
                          <a:spcPts val="0"/>
                        </a:spcAft>
                      </a:pPr>
                      <a:r>
                        <a:rPr lang="en-US" sz="2800">
                          <a:latin typeface="+mn-lt"/>
                        </a:rPr>
                        <a:t>540 </a:t>
                      </a:r>
                      <a:endParaRPr lang="en-US" sz="2800">
                        <a:latin typeface="+mn-lt"/>
                        <a:ea typeface="Calibri"/>
                        <a:cs typeface="Times New Roman"/>
                      </a:endParaRPr>
                    </a:p>
                  </a:txBody>
                  <a:tcPr marL="68580" marR="68580" marT="6350" marB="0"/>
                </a:tc>
                <a:tc>
                  <a:txBody>
                    <a:bodyPr/>
                    <a:lstStyle/>
                    <a:p>
                      <a:pPr>
                        <a:spcAft>
                          <a:spcPts val="0"/>
                        </a:spcAft>
                      </a:pPr>
                      <a:r>
                        <a:rPr lang="en-US" sz="2800">
                          <a:latin typeface="+mn-lt"/>
                        </a:rPr>
                        <a:t>verde </a:t>
                      </a:r>
                      <a:endParaRPr lang="en-US" sz="2800">
                        <a:latin typeface="+mn-lt"/>
                        <a:ea typeface="Calibri"/>
                        <a:cs typeface="Times New Roman"/>
                      </a:endParaRPr>
                    </a:p>
                  </a:txBody>
                  <a:tcPr marL="68580" marR="68580" marT="6350" marB="0"/>
                </a:tc>
                <a:extLst>
                  <a:ext uri="{0D108BD9-81ED-4DB2-BD59-A6C34878D82A}">
                    <a16:rowId xmlns:a16="http://schemas.microsoft.com/office/drawing/2014/main" val="10005"/>
                  </a:ext>
                </a:extLst>
              </a:tr>
              <a:tr h="500743">
                <a:tc>
                  <a:txBody>
                    <a:bodyPr/>
                    <a:lstStyle/>
                    <a:p>
                      <a:pPr>
                        <a:spcAft>
                          <a:spcPts val="0"/>
                        </a:spcAft>
                      </a:pPr>
                      <a:r>
                        <a:rPr lang="en-US" sz="2800">
                          <a:latin typeface="+mn-lt"/>
                        </a:rPr>
                        <a:t>InGaN+GaN</a:t>
                      </a:r>
                      <a:endParaRPr lang="en-US" sz="2800">
                        <a:latin typeface="+mn-lt"/>
                        <a:ea typeface="Calibri"/>
                        <a:cs typeface="Times New Roman"/>
                      </a:endParaRPr>
                    </a:p>
                  </a:txBody>
                  <a:tcPr marL="68580" marR="68580" marT="6350" marB="0"/>
                </a:tc>
                <a:tc>
                  <a:txBody>
                    <a:bodyPr/>
                    <a:lstStyle/>
                    <a:p>
                      <a:pPr algn="ctr">
                        <a:spcAft>
                          <a:spcPts val="0"/>
                        </a:spcAft>
                      </a:pPr>
                      <a:r>
                        <a:rPr lang="en-US" sz="2800">
                          <a:latin typeface="+mn-lt"/>
                        </a:rPr>
                        <a:t>450 &lt; λ &lt; 500</a:t>
                      </a:r>
                      <a:endParaRPr lang="en-US" sz="2800">
                        <a:latin typeface="+mn-lt"/>
                        <a:ea typeface="Calibri"/>
                        <a:cs typeface="Times New Roman"/>
                      </a:endParaRPr>
                    </a:p>
                  </a:txBody>
                  <a:tcPr marL="68580" marR="68580" marT="6350" marB="0"/>
                </a:tc>
                <a:tc>
                  <a:txBody>
                    <a:bodyPr/>
                    <a:lstStyle/>
                    <a:p>
                      <a:pPr>
                        <a:spcAft>
                          <a:spcPts val="0"/>
                        </a:spcAft>
                      </a:pPr>
                      <a:r>
                        <a:rPr lang="en-US" sz="2800">
                          <a:latin typeface="+mn-lt"/>
                        </a:rPr>
                        <a:t>albastru</a:t>
                      </a:r>
                      <a:endParaRPr lang="en-US" sz="2800">
                        <a:latin typeface="+mn-lt"/>
                        <a:ea typeface="Calibri"/>
                        <a:cs typeface="Times New Roman"/>
                      </a:endParaRPr>
                    </a:p>
                  </a:txBody>
                  <a:tcPr marL="68580" marR="68580" marT="6350" marB="0"/>
                </a:tc>
                <a:extLst>
                  <a:ext uri="{0D108BD9-81ED-4DB2-BD59-A6C34878D82A}">
                    <a16:rowId xmlns:a16="http://schemas.microsoft.com/office/drawing/2014/main" val="10006"/>
                  </a:ext>
                </a:extLst>
              </a:tr>
            </a:tbl>
          </a:graphicData>
        </a:graphic>
      </p:graphicFrame>
      <p:sp>
        <p:nvSpPr>
          <p:cNvPr id="39938"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B70392E-2C59-49C9-9C97-B664EEFDF3B3}" type="datetime1">
              <a:rPr lang="en-US" smtClean="0"/>
              <a:t>10/23/2020</a:t>
            </a:fld>
            <a:endParaRPr lang="en-US"/>
          </a:p>
        </p:txBody>
      </p:sp>
      <p:sp>
        <p:nvSpPr>
          <p:cNvPr id="39939"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39940"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982B82E-8DED-47E1-A378-A62A022B0BED}" type="slidenum">
              <a:rPr lang="en-US" smtClean="0"/>
              <a:pPr>
                <a:defRPr/>
              </a:pPr>
              <a:t>53</a:t>
            </a:fld>
            <a:endParaRPr lang="en-US"/>
          </a:p>
        </p:txBody>
      </p:sp>
    </p:spTree>
    <p:extLst>
      <p:ext uri="{BB962C8B-B14F-4D97-AF65-F5344CB8AC3E}">
        <p14:creationId xmlns:p14="http://schemas.microsoft.com/office/powerpoint/2010/main" val="2964692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1027" name="Content Placeholder 2"/>
          <p:cNvSpPr>
            <a:spLocks noGrp="1"/>
          </p:cNvSpPr>
          <p:nvPr>
            <p:ph idx="1"/>
          </p:nvPr>
        </p:nvSpPr>
        <p:spPr/>
        <p:txBody>
          <a:bodyPr/>
          <a:lstStyle/>
          <a:p>
            <a:pPr eaLnBrk="1" hangingPunct="1"/>
            <a:r>
              <a:rPr lang="ro-RO"/>
              <a:t>Simbol şi LED tipic</a:t>
            </a:r>
            <a:endParaRPr lang="en-US"/>
          </a:p>
        </p:txBody>
      </p:sp>
      <p:sp>
        <p:nvSpPr>
          <p:cNvPr id="1028"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9AC4A26-8AC4-4D55-8344-C7724793382F}" type="datetime1">
              <a:rPr lang="en-US" smtClean="0"/>
              <a:t>10/23/2020</a:t>
            </a:fld>
            <a:endParaRPr lang="en-US"/>
          </a:p>
        </p:txBody>
      </p:sp>
      <p:sp>
        <p:nvSpPr>
          <p:cNvPr id="1029"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030"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C44423A-FC36-43F8-8DCE-28DA69F8BA2D}" type="slidenum">
              <a:rPr lang="en-US" smtClean="0"/>
              <a:pPr>
                <a:defRPr/>
              </a:pPr>
              <a:t>54</a:t>
            </a:fld>
            <a:endParaRPr lang="en-US"/>
          </a:p>
        </p:txBody>
      </p:sp>
      <p:pic>
        <p:nvPicPr>
          <p:cNvPr id="1037" name="Picture 3"/>
          <p:cNvPicPr>
            <a:picLocks noChangeAspect="1" noChangeArrowheads="1"/>
          </p:cNvPicPr>
          <p:nvPr/>
        </p:nvPicPr>
        <p:blipFill>
          <a:blip r:embed="rId3"/>
          <a:srcRect/>
          <a:stretch>
            <a:fillRect/>
          </a:stretch>
        </p:blipFill>
        <p:spPr bwMode="auto">
          <a:xfrm>
            <a:off x="2590800" y="3352801"/>
            <a:ext cx="3271838" cy="1089025"/>
          </a:xfrm>
          <a:prstGeom prst="rect">
            <a:avLst/>
          </a:prstGeom>
          <a:noFill/>
          <a:ln w="9525">
            <a:noFill/>
            <a:miter lim="800000"/>
            <a:headEnd/>
            <a:tailEnd/>
          </a:ln>
        </p:spPr>
      </p:pic>
      <p:sp>
        <p:nvSpPr>
          <p:cNvPr id="103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6400800" y="3124200"/>
          <a:ext cx="3727450" cy="1524000"/>
        </p:xfrm>
        <a:graphic>
          <a:graphicData uri="http://schemas.openxmlformats.org/presentationml/2006/ole">
            <mc:AlternateContent xmlns:mc="http://schemas.openxmlformats.org/markup-compatibility/2006">
              <mc:Choice xmlns:v="urn:schemas-microsoft-com:vml" Requires="v">
                <p:oleObj spid="_x0000_s8243" name="Bitmap Image" r:id="rId4" imgW="3200000" imgH="1305107" progId="PBrush">
                  <p:embed/>
                </p:oleObj>
              </mc:Choice>
              <mc:Fallback>
                <p:oleObj name="Bitmap Image" r:id="rId4" imgW="3200000" imgH="1305107" progId="PBrush">
                  <p:embed/>
                  <p:pic>
                    <p:nvPicPr>
                      <p:cNvPr id="1026"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124200"/>
                        <a:ext cx="372745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3200401" y="4869144"/>
            <a:ext cx="1824537" cy="392159"/>
          </a:xfrm>
          <a:prstGeom prst="rect">
            <a:avLst/>
          </a:prstGeom>
        </p:spPr>
        <p:txBody>
          <a:bodyPr wrap="none">
            <a:spAutoFit/>
          </a:bodyPr>
          <a:lstStyle/>
          <a:p>
            <a:pPr algn="ctr">
              <a:lnSpc>
                <a:spcPct val="115000"/>
              </a:lnSpc>
            </a:pPr>
            <a:r>
              <a:rPr lang="en-US">
                <a:ea typeface="Calibri"/>
                <a:cs typeface="Times New Roman"/>
              </a:rPr>
              <a:t>Simbolul LED-ului</a:t>
            </a:r>
            <a:endParaRPr lang="en-US" sz="2800">
              <a:ea typeface="Calibri"/>
              <a:cs typeface="Times New Roman"/>
            </a:endParaRPr>
          </a:p>
        </p:txBody>
      </p:sp>
      <p:sp>
        <p:nvSpPr>
          <p:cNvPr id="3" name="Rectangle 2"/>
          <p:cNvSpPr/>
          <p:nvPr/>
        </p:nvSpPr>
        <p:spPr>
          <a:xfrm>
            <a:off x="7924801" y="4869144"/>
            <a:ext cx="992579" cy="392159"/>
          </a:xfrm>
          <a:prstGeom prst="rect">
            <a:avLst/>
          </a:prstGeom>
        </p:spPr>
        <p:txBody>
          <a:bodyPr wrap="none">
            <a:spAutoFit/>
          </a:bodyPr>
          <a:lstStyle/>
          <a:p>
            <a:pPr algn="ctr">
              <a:lnSpc>
                <a:spcPct val="115000"/>
              </a:lnSpc>
            </a:pPr>
            <a:r>
              <a:rPr lang="en-US">
                <a:ea typeface="Calibri"/>
                <a:cs typeface="Times New Roman"/>
              </a:rPr>
              <a:t>LED tipic</a:t>
            </a:r>
            <a:endParaRPr lang="en-US" sz="2800">
              <a:ea typeface="Calibri"/>
              <a:cs typeface="Times New Roman"/>
            </a:endParaRPr>
          </a:p>
        </p:txBody>
      </p:sp>
    </p:spTree>
    <p:extLst>
      <p:ext uri="{BB962C8B-B14F-4D97-AF65-F5344CB8AC3E}">
        <p14:creationId xmlns:p14="http://schemas.microsoft.com/office/powerpoint/2010/main" val="3804966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41986" name="Content Placeholder 2"/>
          <p:cNvSpPr>
            <a:spLocks noGrp="1"/>
          </p:cNvSpPr>
          <p:nvPr>
            <p:ph idx="1"/>
          </p:nvPr>
        </p:nvSpPr>
        <p:spPr/>
        <p:txBody>
          <a:bodyPr/>
          <a:lstStyle/>
          <a:p>
            <a:pPr eaLnBrk="1" hangingPunct="1"/>
            <a:r>
              <a:rPr lang="en-US" b="1"/>
              <a:t>LED-uri de putere</a:t>
            </a:r>
            <a:endParaRPr lang="en-US"/>
          </a:p>
        </p:txBody>
      </p:sp>
      <p:sp>
        <p:nvSpPr>
          <p:cNvPr id="4096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F8DE0B9-D6F8-420E-9515-18E5A851F7D0}" type="datetime1">
              <a:rPr lang="en-US" smtClean="0"/>
              <a:t>10/23/2020</a:t>
            </a:fld>
            <a:endParaRPr lang="en-US"/>
          </a:p>
        </p:txBody>
      </p:sp>
      <p:sp>
        <p:nvSpPr>
          <p:cNvPr id="4096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096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5A34509-B6A0-4D8E-A607-20B90E21E25C}" type="slidenum">
              <a:rPr lang="en-US" smtClean="0"/>
              <a:pPr>
                <a:defRPr/>
              </a:pPr>
              <a:t>55</a:t>
            </a:fld>
            <a:endParaRPr lang="en-US"/>
          </a:p>
        </p:txBody>
      </p:sp>
      <p:pic>
        <p:nvPicPr>
          <p:cNvPr id="41996" name="Picture 23"/>
          <p:cNvPicPr>
            <a:picLocks noChangeAspect="1" noChangeArrowheads="1"/>
          </p:cNvPicPr>
          <p:nvPr/>
        </p:nvPicPr>
        <p:blipFill>
          <a:blip r:embed="rId2"/>
          <a:srcRect/>
          <a:stretch>
            <a:fillRect/>
          </a:stretch>
        </p:blipFill>
        <p:spPr bwMode="auto">
          <a:xfrm>
            <a:off x="1995488" y="2667000"/>
            <a:ext cx="2271712" cy="2362200"/>
          </a:xfrm>
          <a:prstGeom prst="rect">
            <a:avLst/>
          </a:prstGeom>
          <a:noFill/>
          <a:ln w="9525">
            <a:noFill/>
            <a:miter lim="800000"/>
            <a:headEnd/>
            <a:tailEnd/>
          </a:ln>
        </p:spPr>
      </p:pic>
      <p:pic>
        <p:nvPicPr>
          <p:cNvPr id="41997" name="Picture 26"/>
          <p:cNvPicPr>
            <a:picLocks noChangeAspect="1" noChangeArrowheads="1"/>
          </p:cNvPicPr>
          <p:nvPr/>
        </p:nvPicPr>
        <p:blipFill>
          <a:blip r:embed="rId3"/>
          <a:srcRect/>
          <a:stretch>
            <a:fillRect/>
          </a:stretch>
        </p:blipFill>
        <p:spPr bwMode="auto">
          <a:xfrm>
            <a:off x="5105400" y="2971800"/>
            <a:ext cx="2025650" cy="1809750"/>
          </a:xfrm>
          <a:prstGeom prst="rect">
            <a:avLst/>
          </a:prstGeom>
          <a:noFill/>
          <a:ln w="9525">
            <a:noFill/>
            <a:miter lim="800000"/>
            <a:headEnd/>
            <a:tailEnd/>
          </a:ln>
        </p:spPr>
      </p:pic>
      <p:pic>
        <p:nvPicPr>
          <p:cNvPr id="41998" name="Picture 29"/>
          <p:cNvPicPr>
            <a:picLocks noChangeAspect="1" noChangeArrowheads="1"/>
          </p:cNvPicPr>
          <p:nvPr/>
        </p:nvPicPr>
        <p:blipFill>
          <a:blip r:embed="rId4"/>
          <a:srcRect/>
          <a:stretch>
            <a:fillRect/>
          </a:stretch>
        </p:blipFill>
        <p:spPr bwMode="auto">
          <a:xfrm>
            <a:off x="7772401" y="2362201"/>
            <a:ext cx="2620963" cy="2676525"/>
          </a:xfrm>
          <a:prstGeom prst="rect">
            <a:avLst/>
          </a:prstGeom>
          <a:noFill/>
          <a:ln w="9525">
            <a:noFill/>
            <a:miter lim="800000"/>
            <a:headEnd/>
            <a:tailEnd/>
          </a:ln>
        </p:spPr>
      </p:pic>
      <p:sp>
        <p:nvSpPr>
          <p:cNvPr id="2" name="Rectangle 1"/>
          <p:cNvSpPr/>
          <p:nvPr/>
        </p:nvSpPr>
        <p:spPr>
          <a:xfrm>
            <a:off x="3810000" y="5264560"/>
            <a:ext cx="4572000" cy="729430"/>
          </a:xfrm>
          <a:prstGeom prst="rect">
            <a:avLst/>
          </a:prstGeom>
        </p:spPr>
        <p:txBody>
          <a:bodyPr>
            <a:spAutoFit/>
          </a:bodyPr>
          <a:lstStyle/>
          <a:p>
            <a:pPr algn="ctr">
              <a:lnSpc>
                <a:spcPct val="115000"/>
              </a:lnSpc>
            </a:pPr>
            <a:r>
              <a:rPr lang="ro-RO">
                <a:ea typeface="Calibri"/>
                <a:cs typeface="Times New Roman"/>
              </a:rPr>
              <a:t>LED-uri de 3W, </a:t>
            </a:r>
            <a:r>
              <a:rPr lang="en-US">
                <a:ea typeface="Calibri"/>
                <a:cs typeface="Times New Roman"/>
              </a:rPr>
              <a:t>putere luminoasă 36-55 lm (lumen) la un curent direct de 700mA</a:t>
            </a:r>
          </a:p>
        </p:txBody>
      </p:sp>
    </p:spTree>
    <p:extLst>
      <p:ext uri="{BB962C8B-B14F-4D97-AF65-F5344CB8AC3E}">
        <p14:creationId xmlns:p14="http://schemas.microsoft.com/office/powerpoint/2010/main" val="831329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t>Bandă de LED-uri</a:t>
            </a:r>
            <a:endParaRPr lang="en-US"/>
          </a:p>
        </p:txBody>
      </p:sp>
      <p:sp>
        <p:nvSpPr>
          <p:cNvPr id="4" name="Date Placeholder 3"/>
          <p:cNvSpPr>
            <a:spLocks noGrp="1"/>
          </p:cNvSpPr>
          <p:nvPr>
            <p:ph type="dt" sz="half" idx="10"/>
          </p:nvPr>
        </p:nvSpPr>
        <p:spPr/>
        <p:txBody>
          <a:bodyPr/>
          <a:lstStyle/>
          <a:p>
            <a:fld id="{41A416A1-052D-41C0-8420-542A9509B53C}"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56</a:t>
            </a:fld>
            <a:endParaRPr lang="en-US"/>
          </a:p>
        </p:txBody>
      </p:sp>
      <p:pic>
        <p:nvPicPr>
          <p:cNvPr id="7" name="Picture 6"/>
          <p:cNvPicPr>
            <a:picLocks noChangeAspect="1"/>
          </p:cNvPicPr>
          <p:nvPr/>
        </p:nvPicPr>
        <p:blipFill>
          <a:blip r:embed="rId2"/>
          <a:stretch>
            <a:fillRect/>
          </a:stretch>
        </p:blipFill>
        <p:spPr>
          <a:xfrm>
            <a:off x="1733550" y="2694537"/>
            <a:ext cx="8724900" cy="2887942"/>
          </a:xfrm>
          <a:prstGeom prst="rect">
            <a:avLst/>
          </a:prstGeom>
        </p:spPr>
      </p:pic>
    </p:spTree>
    <p:extLst>
      <p:ext uri="{BB962C8B-B14F-4D97-AF65-F5344CB8AC3E}">
        <p14:creationId xmlns:p14="http://schemas.microsoft.com/office/powerpoint/2010/main" val="878608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ro-RO" sz="3000" b="1"/>
              <a:t>Iluminat economic cu LED-uri</a:t>
            </a:r>
          </a:p>
          <a:p>
            <a:r>
              <a:rPr lang="en-US" sz="2400" i="1"/>
              <a:t>economie de energie</a:t>
            </a:r>
            <a:r>
              <a:rPr lang="en-US" sz="2400"/>
              <a:t> p</a:t>
            </a:r>
            <a:r>
              <a:rPr lang="ro-RO" sz="2400"/>
              <a:t>â</a:t>
            </a:r>
            <a:r>
              <a:rPr lang="en-US" sz="2400"/>
              <a:t>n</a:t>
            </a:r>
            <a:r>
              <a:rPr lang="ro-RO" sz="2400"/>
              <a:t>ă</a:t>
            </a:r>
            <a:r>
              <a:rPr lang="en-US" sz="2400"/>
              <a:t> la 40% față de </a:t>
            </a:r>
            <a:br>
              <a:rPr lang="ro-RO" sz="2400"/>
            </a:br>
            <a:r>
              <a:rPr lang="en-US" sz="2400" i="1"/>
              <a:t>becurile economice</a:t>
            </a:r>
            <a:r>
              <a:rPr lang="en-US" sz="2400"/>
              <a:t> și de 4 ori mai eficiente dec</a:t>
            </a:r>
            <a:r>
              <a:rPr lang="ro-RO" sz="2400"/>
              <a:t>â</a:t>
            </a:r>
            <a:r>
              <a:rPr lang="en-US" sz="2400"/>
              <a:t>t </a:t>
            </a:r>
            <a:br>
              <a:rPr lang="ro-RO" sz="2400"/>
            </a:br>
            <a:r>
              <a:rPr lang="en-US" sz="2400" i="1"/>
              <a:t>becurile incandescente</a:t>
            </a:r>
            <a:r>
              <a:rPr lang="en-US" sz="2400"/>
              <a:t> datorită raportului lm/W</a:t>
            </a:r>
            <a:r>
              <a:rPr lang="ro-RO" sz="2400"/>
              <a:t>;</a:t>
            </a:r>
          </a:p>
          <a:p>
            <a:r>
              <a:rPr lang="en-US" sz="2400"/>
              <a:t>durata de viata de min 50.000h</a:t>
            </a:r>
            <a:r>
              <a:rPr lang="ro-RO" sz="2400"/>
              <a:t>;</a:t>
            </a:r>
          </a:p>
          <a:p>
            <a:r>
              <a:rPr lang="en-US" sz="2400"/>
              <a:t>rezistente la șocuri și vibrații</a:t>
            </a:r>
            <a:r>
              <a:rPr lang="ro-RO" sz="2400"/>
              <a:t>;</a:t>
            </a:r>
          </a:p>
          <a:p>
            <a:r>
              <a:rPr lang="en-US" sz="2400"/>
              <a:t>pot fi reglate în intensitate cu ajutorul oricărui variator, de la o lumină puternică, strălucitoare la o lumină caldă şi confortabilă</a:t>
            </a:r>
            <a:r>
              <a:rPr lang="ro-RO" sz="2400"/>
              <a:t>;</a:t>
            </a:r>
          </a:p>
          <a:p>
            <a:r>
              <a:rPr lang="en-US" sz="2400"/>
              <a:t>sunt fară mercur, plumb sau emisii de radia</a:t>
            </a:r>
            <a:r>
              <a:rPr lang="ro-RO" sz="2400"/>
              <a:t>ț</a:t>
            </a:r>
            <a:r>
              <a:rPr lang="en-US" sz="2400"/>
              <a:t>ie UV și</a:t>
            </a:r>
            <a:endParaRPr lang="ro-RO" sz="2400"/>
          </a:p>
          <a:p>
            <a:r>
              <a:rPr lang="en-US" sz="2400"/>
              <a:t>nu se înc</a:t>
            </a:r>
            <a:r>
              <a:rPr lang="ro-RO" sz="2400"/>
              <a:t>ă</a:t>
            </a:r>
            <a:r>
              <a:rPr lang="en-US" sz="2400"/>
              <a:t>lzesc.</a:t>
            </a:r>
          </a:p>
        </p:txBody>
      </p:sp>
      <p:sp>
        <p:nvSpPr>
          <p:cNvPr id="4" name="Date Placeholder 3"/>
          <p:cNvSpPr>
            <a:spLocks noGrp="1"/>
          </p:cNvSpPr>
          <p:nvPr>
            <p:ph type="dt" sz="half" idx="10"/>
          </p:nvPr>
        </p:nvSpPr>
        <p:spPr/>
        <p:txBody>
          <a:bodyPr/>
          <a:lstStyle/>
          <a:p>
            <a:fld id="{82A6EE23-9196-43A1-B609-450EBADB7B75}"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57</a:t>
            </a:fld>
            <a:endParaRPr lang="en-US"/>
          </a:p>
        </p:txBody>
      </p:sp>
      <p:pic>
        <p:nvPicPr>
          <p:cNvPr id="8" name="Picture 7"/>
          <p:cNvPicPr>
            <a:picLocks noChangeAspect="1"/>
          </p:cNvPicPr>
          <p:nvPr/>
        </p:nvPicPr>
        <p:blipFill>
          <a:blip r:embed="rId2"/>
          <a:stretch>
            <a:fillRect/>
          </a:stretch>
        </p:blipFill>
        <p:spPr>
          <a:xfrm>
            <a:off x="8987115" y="488950"/>
            <a:ext cx="2639528" cy="2314575"/>
          </a:xfrm>
          <a:prstGeom prst="rect">
            <a:avLst/>
          </a:prstGeom>
        </p:spPr>
      </p:pic>
    </p:spTree>
    <p:extLst>
      <p:ext uri="{BB962C8B-B14F-4D97-AF65-F5344CB8AC3E}">
        <p14:creationId xmlns:p14="http://schemas.microsoft.com/office/powerpoint/2010/main" val="1767222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43010" name="Content Placeholder 2"/>
          <p:cNvSpPr>
            <a:spLocks noGrp="1"/>
          </p:cNvSpPr>
          <p:nvPr>
            <p:ph idx="1"/>
          </p:nvPr>
        </p:nvSpPr>
        <p:spPr/>
        <p:txBody>
          <a:bodyPr/>
          <a:lstStyle/>
          <a:p>
            <a:pPr eaLnBrk="1" hangingPunct="1">
              <a:buFont typeface="Arial" charset="0"/>
              <a:buNone/>
            </a:pPr>
            <a:r>
              <a:rPr lang="en-US" b="1"/>
              <a:t>OLED</a:t>
            </a:r>
            <a:r>
              <a:rPr lang="ro-RO" b="1"/>
              <a:t> </a:t>
            </a:r>
            <a:r>
              <a:rPr lang="ro-RO"/>
              <a:t>(</a:t>
            </a:r>
            <a:r>
              <a:rPr lang="en-US" i="1"/>
              <a:t>Organic Light-Emitting Diode</a:t>
            </a:r>
            <a:r>
              <a:rPr lang="ro-RO"/>
              <a:t>)</a:t>
            </a:r>
          </a:p>
          <a:p>
            <a:pPr eaLnBrk="1" hangingPunct="1"/>
            <a:r>
              <a:rPr lang="en-US" sz="2400"/>
              <a:t>este o componentă electronică în formă de folie foarte subțire electroluminescentă (luminoasă) făcută dintr-un material organic semiconductor.</a:t>
            </a:r>
            <a:endParaRPr lang="ro-RO" sz="2400"/>
          </a:p>
          <a:p>
            <a:pPr eaLnBrk="1" hangingPunct="1"/>
            <a:r>
              <a:rPr lang="en-US" sz="2400"/>
              <a:t>Comparativ cu LED-ul, tehnologia OLED </a:t>
            </a:r>
            <a:br>
              <a:rPr lang="ro-RO" sz="2400"/>
            </a:br>
            <a:r>
              <a:rPr lang="en-US" sz="2400"/>
              <a:t>este </a:t>
            </a:r>
            <a:r>
              <a:rPr lang="ro-RO" sz="2400"/>
              <a:t>mai </a:t>
            </a:r>
            <a:r>
              <a:rPr lang="en-US" sz="2400"/>
              <a:t>ieftină</a:t>
            </a:r>
            <a:r>
              <a:rPr lang="ro-RO" sz="2400"/>
              <a:t>.</a:t>
            </a:r>
            <a:endParaRPr lang="en-US" sz="2400"/>
          </a:p>
        </p:txBody>
      </p:sp>
      <p:sp>
        <p:nvSpPr>
          <p:cNvPr id="4198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CDA0307-89E7-4B78-831F-0B87A7C1FCA1}" type="datetime1">
              <a:rPr lang="en-US" smtClean="0"/>
              <a:t>10/23/2020</a:t>
            </a:fld>
            <a:endParaRPr lang="en-US"/>
          </a:p>
        </p:txBody>
      </p:sp>
      <p:sp>
        <p:nvSpPr>
          <p:cNvPr id="4198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198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DAE6C42-BBC7-46A9-8EA5-ED58B291CFEA}" type="slidenum">
              <a:rPr lang="en-US" smtClean="0"/>
              <a:pPr>
                <a:defRPr/>
              </a:pPr>
              <a:t>58</a:t>
            </a:fld>
            <a:endParaRPr lang="en-US"/>
          </a:p>
        </p:txBody>
      </p:sp>
      <p:pic>
        <p:nvPicPr>
          <p:cNvPr id="2" name="Picture 1"/>
          <p:cNvPicPr>
            <a:picLocks noChangeAspect="1"/>
          </p:cNvPicPr>
          <p:nvPr/>
        </p:nvPicPr>
        <p:blipFill>
          <a:blip r:embed="rId2"/>
          <a:stretch>
            <a:fillRect/>
          </a:stretch>
        </p:blipFill>
        <p:spPr>
          <a:xfrm>
            <a:off x="6767423" y="3160644"/>
            <a:ext cx="4841482" cy="3016320"/>
          </a:xfrm>
          <a:prstGeom prst="rect">
            <a:avLst/>
          </a:prstGeom>
        </p:spPr>
      </p:pic>
    </p:spTree>
    <p:extLst>
      <p:ext uri="{BB962C8B-B14F-4D97-AF65-F5344CB8AC3E}">
        <p14:creationId xmlns:p14="http://schemas.microsoft.com/office/powerpoint/2010/main" val="2824330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43010" name="Content Placeholder 2"/>
          <p:cNvSpPr>
            <a:spLocks noGrp="1"/>
          </p:cNvSpPr>
          <p:nvPr>
            <p:ph idx="1"/>
          </p:nvPr>
        </p:nvSpPr>
        <p:spPr/>
        <p:txBody>
          <a:bodyPr/>
          <a:lstStyle/>
          <a:p>
            <a:pPr eaLnBrk="1" hangingPunct="1">
              <a:buFont typeface="Arial" charset="0"/>
              <a:buNone/>
            </a:pPr>
            <a:r>
              <a:rPr lang="en-US" b="1">
                <a:solidFill>
                  <a:srgbClr val="0070C0"/>
                </a:solidFill>
              </a:rPr>
              <a:t>OLED</a:t>
            </a:r>
            <a:r>
              <a:rPr lang="ro-RO" b="1">
                <a:solidFill>
                  <a:srgbClr val="0070C0"/>
                </a:solidFill>
              </a:rPr>
              <a:t> </a:t>
            </a:r>
            <a:r>
              <a:rPr lang="ro-RO">
                <a:solidFill>
                  <a:srgbClr val="0070C0"/>
                </a:solidFill>
              </a:rPr>
              <a:t>(</a:t>
            </a:r>
            <a:r>
              <a:rPr lang="en-US" i="1">
                <a:solidFill>
                  <a:srgbClr val="0070C0"/>
                </a:solidFill>
              </a:rPr>
              <a:t>Organic Light-Emitting Diode</a:t>
            </a:r>
            <a:r>
              <a:rPr lang="ro-RO">
                <a:solidFill>
                  <a:srgbClr val="0070C0"/>
                </a:solidFill>
              </a:rPr>
              <a:t>)</a:t>
            </a:r>
          </a:p>
          <a:p>
            <a:r>
              <a:rPr lang="en-US" sz="2400"/>
              <a:t>Panourile OLED nu au nevoie de sursă de iluminare separată.</a:t>
            </a:r>
            <a:endParaRPr lang="ro-RO" sz="2400"/>
          </a:p>
          <a:p>
            <a:r>
              <a:rPr lang="ro-RO" sz="2400"/>
              <a:t>Creşte astfel </a:t>
            </a:r>
            <a:r>
              <a:rPr lang="en-US" sz="2400"/>
              <a:t>eficiența panourilor </a:t>
            </a:r>
            <a:r>
              <a:rPr lang="ro-RO" sz="2400"/>
              <a:t>OLED </a:t>
            </a:r>
            <a:r>
              <a:rPr lang="en-US" sz="2400"/>
              <a:t>față de cele LCD. </a:t>
            </a:r>
            <a:endParaRPr lang="ro-RO" sz="2400"/>
          </a:p>
          <a:p>
            <a:r>
              <a:rPr lang="en-US" sz="2400"/>
              <a:t>Acest </a:t>
            </a:r>
            <a:r>
              <a:rPr lang="ro-RO" sz="2400"/>
              <a:t>lucru</a:t>
            </a:r>
            <a:r>
              <a:rPr lang="en-US" sz="2400"/>
              <a:t> face ca ecranele OLED să fie mai </a:t>
            </a:r>
            <a:br>
              <a:rPr lang="ro-RO" sz="2400"/>
            </a:br>
            <a:r>
              <a:rPr lang="en-US" sz="2400"/>
              <a:t>subțiri decât cele bazate pe LCD.</a:t>
            </a:r>
            <a:endParaRPr lang="ro-RO" sz="2400"/>
          </a:p>
        </p:txBody>
      </p:sp>
      <p:sp>
        <p:nvSpPr>
          <p:cNvPr id="4198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AAAE2C-5418-4DF4-8B5A-ACC300F38971}" type="datetime1">
              <a:rPr lang="en-US" smtClean="0"/>
              <a:t>10/23/2020</a:t>
            </a:fld>
            <a:endParaRPr lang="en-US"/>
          </a:p>
        </p:txBody>
      </p:sp>
      <p:sp>
        <p:nvSpPr>
          <p:cNvPr id="4198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198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DAE6C42-BBC7-46A9-8EA5-ED58B291CFEA}" type="slidenum">
              <a:rPr lang="en-US" smtClean="0"/>
              <a:pPr>
                <a:defRPr/>
              </a:pPr>
              <a:t>59</a:t>
            </a:fld>
            <a:endParaRPr lang="en-US"/>
          </a:p>
        </p:txBody>
      </p:sp>
      <p:pic>
        <p:nvPicPr>
          <p:cNvPr id="3" name="Picture 2"/>
          <p:cNvPicPr>
            <a:picLocks noChangeAspect="1"/>
          </p:cNvPicPr>
          <p:nvPr/>
        </p:nvPicPr>
        <p:blipFill>
          <a:blip r:embed="rId2"/>
          <a:stretch>
            <a:fillRect/>
          </a:stretch>
        </p:blipFill>
        <p:spPr>
          <a:xfrm>
            <a:off x="7117661" y="3429000"/>
            <a:ext cx="4829175" cy="2759529"/>
          </a:xfrm>
          <a:prstGeom prst="rect">
            <a:avLst/>
          </a:prstGeom>
        </p:spPr>
      </p:pic>
      <p:sp>
        <p:nvSpPr>
          <p:cNvPr id="4" name="Rectangle 3"/>
          <p:cNvSpPr/>
          <p:nvPr/>
        </p:nvSpPr>
        <p:spPr>
          <a:xfrm>
            <a:off x="3614530" y="4618384"/>
            <a:ext cx="2971799" cy="707886"/>
          </a:xfrm>
          <a:prstGeom prst="rect">
            <a:avLst/>
          </a:prstGeom>
        </p:spPr>
        <p:txBody>
          <a:bodyPr wrap="square">
            <a:spAutoFit/>
          </a:bodyPr>
          <a:lstStyle/>
          <a:p>
            <a:r>
              <a:rPr lang="ro-RO" sz="2000"/>
              <a:t>TFT</a:t>
            </a:r>
            <a:r>
              <a:rPr lang="ro-RO" sz="2000" i="1"/>
              <a:t>=</a:t>
            </a:r>
            <a:r>
              <a:rPr lang="en-US" sz="2000" i="1"/>
              <a:t>thin-film transistor</a:t>
            </a:r>
            <a:endParaRPr lang="ro-RO" sz="2000" i="1"/>
          </a:p>
          <a:p>
            <a:r>
              <a:rPr lang="ro-RO" sz="2000"/>
              <a:t>LCD</a:t>
            </a:r>
            <a:r>
              <a:rPr lang="ro-RO" sz="2000" i="1"/>
              <a:t>=</a:t>
            </a:r>
            <a:r>
              <a:rPr lang="en-US" sz="2000" i="1"/>
              <a:t>liquid-crystal display</a:t>
            </a:r>
            <a:endParaRPr lang="en-US" sz="2000"/>
          </a:p>
        </p:txBody>
      </p:sp>
    </p:spTree>
    <p:extLst>
      <p:ext uri="{BB962C8B-B14F-4D97-AF65-F5344CB8AC3E}">
        <p14:creationId xmlns:p14="http://schemas.microsoft.com/office/powerpoint/2010/main" val="329389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a:defRPr/>
            </a:pPr>
            <a:r>
              <a:rPr lang="ro-RO" b="1">
                <a:latin typeface="+mn-lt"/>
              </a:rPr>
              <a:t>1. </a:t>
            </a:r>
            <a:r>
              <a:rPr lang="en-US" b="1">
                <a:latin typeface="+mn-lt"/>
              </a:rPr>
              <a:t>Diode</a:t>
            </a:r>
            <a:r>
              <a:rPr lang="ro-RO" b="1">
                <a:latin typeface="+mn-lt"/>
              </a:rPr>
              <a:t> redresoare</a:t>
            </a:r>
            <a:endParaRPr lang="en-US" b="1">
              <a:latin typeface="+mn-lt"/>
            </a:endParaRPr>
          </a:p>
        </p:txBody>
      </p:sp>
      <p:sp>
        <p:nvSpPr>
          <p:cNvPr id="16386" name="Content Placeholder 2"/>
          <p:cNvSpPr>
            <a:spLocks noGrp="1"/>
          </p:cNvSpPr>
          <p:nvPr>
            <p:ph idx="1"/>
          </p:nvPr>
        </p:nvSpPr>
        <p:spPr/>
        <p:txBody>
          <a:bodyPr/>
          <a:lstStyle/>
          <a:p>
            <a:pPr eaLnBrk="1" hangingPunct="1"/>
            <a:r>
              <a:rPr lang="ro-RO" sz="2400"/>
              <a:t>Simbol</a:t>
            </a:r>
          </a:p>
          <a:p>
            <a:pPr eaLnBrk="1" hangingPunct="1"/>
            <a:endParaRPr lang="ro-RO"/>
          </a:p>
          <a:p>
            <a:pPr eaLnBrk="1" hangingPunct="1"/>
            <a:endParaRPr lang="ro-RO"/>
          </a:p>
          <a:p>
            <a:pPr eaLnBrk="1" hangingPunct="1"/>
            <a:r>
              <a:rPr lang="ro-RO" sz="2400"/>
              <a:t>Exemple</a:t>
            </a:r>
          </a:p>
          <a:p>
            <a:pPr eaLnBrk="1" hangingPunct="1"/>
            <a:endParaRPr lang="en-US">
              <a:latin typeface="UT Sans" panose="00000500000000000000" pitchFamily="50" charset="0"/>
            </a:endParaRPr>
          </a:p>
        </p:txBody>
      </p:sp>
      <p:sp>
        <p:nvSpPr>
          <p:cNvPr id="1638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CAB7CC9-8A99-43A1-A8D4-3F95A9C728AB}" type="datetime1">
              <a:rPr lang="en-US" smtClean="0"/>
              <a:t>10/23/2020</a:t>
            </a:fld>
            <a:endParaRPr lang="en-US"/>
          </a:p>
        </p:txBody>
      </p:sp>
      <p:sp>
        <p:nvSpPr>
          <p:cNvPr id="1638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1638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3FFB554-566A-4158-B23C-64744E9CF0CC}" type="slidenum">
              <a:rPr lang="en-US" smtClean="0"/>
              <a:pPr>
                <a:defRPr/>
              </a:pPr>
              <a:t>6</a:t>
            </a:fld>
            <a:endParaRPr lang="en-US"/>
          </a:p>
        </p:txBody>
      </p:sp>
      <p:sp>
        <p:nvSpPr>
          <p:cNvPr id="2" name="Rectangle 1"/>
          <p:cNvSpPr/>
          <p:nvPr/>
        </p:nvSpPr>
        <p:spPr>
          <a:xfrm>
            <a:off x="1941465" y="5709140"/>
            <a:ext cx="3215945" cy="400494"/>
          </a:xfrm>
          <a:prstGeom prst="rect">
            <a:avLst/>
          </a:prstGeom>
        </p:spPr>
        <p:txBody>
          <a:bodyPr wrap="none">
            <a:spAutoFit/>
          </a:bodyPr>
          <a:lstStyle/>
          <a:p>
            <a:pPr algn="ctr">
              <a:lnSpc>
                <a:spcPct val="115000"/>
              </a:lnSpc>
            </a:pPr>
            <a:r>
              <a:rPr lang="ro-RO">
                <a:ea typeface="Calibri"/>
                <a:cs typeface="Times New Roman"/>
              </a:rPr>
              <a:t>Diodă redresoare de curent mic</a:t>
            </a:r>
            <a:endParaRPr lang="en-US" sz="2800">
              <a:ea typeface="Calibri"/>
              <a:cs typeface="Times New Roman"/>
            </a:endParaRPr>
          </a:p>
        </p:txBody>
      </p:sp>
      <p:sp>
        <p:nvSpPr>
          <p:cNvPr id="3" name="Rectangle 2"/>
          <p:cNvSpPr/>
          <p:nvPr/>
        </p:nvSpPr>
        <p:spPr>
          <a:xfrm>
            <a:off x="6708669" y="5685118"/>
            <a:ext cx="2836033" cy="400494"/>
          </a:xfrm>
          <a:prstGeom prst="rect">
            <a:avLst/>
          </a:prstGeom>
        </p:spPr>
        <p:txBody>
          <a:bodyPr wrap="none">
            <a:spAutoFit/>
          </a:bodyPr>
          <a:lstStyle/>
          <a:p>
            <a:pPr algn="ctr">
              <a:lnSpc>
                <a:spcPct val="115000"/>
              </a:lnSpc>
            </a:pPr>
            <a:r>
              <a:rPr lang="ro-RO">
                <a:ea typeface="Calibri"/>
                <a:cs typeface="Times New Roman"/>
              </a:rPr>
              <a:t>Diode redresoare de putere</a:t>
            </a:r>
            <a:endParaRPr lang="en-US" sz="2800">
              <a:ea typeface="Calibri"/>
              <a:cs typeface="Times New Roman"/>
            </a:endParaRPr>
          </a:p>
        </p:txBody>
      </p:sp>
      <p:grpSp>
        <p:nvGrpSpPr>
          <p:cNvPr id="10" name="Group 9"/>
          <p:cNvGrpSpPr/>
          <p:nvPr/>
        </p:nvGrpSpPr>
        <p:grpSpPr>
          <a:xfrm>
            <a:off x="5791201" y="2931319"/>
            <a:ext cx="4752975" cy="2214563"/>
            <a:chOff x="4267200" y="2931318"/>
            <a:chExt cx="4752975" cy="2214563"/>
          </a:xfrm>
        </p:grpSpPr>
        <p:pic>
          <p:nvPicPr>
            <p:cNvPr id="16398" name="Picture 2"/>
            <p:cNvPicPr>
              <a:picLocks noChangeAspect="1" noChangeArrowheads="1"/>
            </p:cNvPicPr>
            <p:nvPr/>
          </p:nvPicPr>
          <p:blipFill rotWithShape="1">
            <a:blip r:embed="rId2"/>
            <a:srcRect l="9904" t="7619" r="7565" b="8571"/>
            <a:stretch/>
          </p:blipFill>
          <p:spPr bwMode="auto">
            <a:xfrm>
              <a:off x="4267200" y="3657600"/>
              <a:ext cx="1558637" cy="1371600"/>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6067425" y="2931318"/>
              <a:ext cx="2952750" cy="2214563"/>
            </a:xfrm>
            <a:prstGeom prst="rect">
              <a:avLst/>
            </a:prstGeom>
          </p:spPr>
        </p:pic>
      </p:grpSp>
      <p:grpSp>
        <p:nvGrpSpPr>
          <p:cNvPr id="4" name="Group 3"/>
          <p:cNvGrpSpPr/>
          <p:nvPr/>
        </p:nvGrpSpPr>
        <p:grpSpPr>
          <a:xfrm>
            <a:off x="2476500" y="3657600"/>
            <a:ext cx="2209800" cy="1263516"/>
            <a:chOff x="952500" y="3657600"/>
            <a:chExt cx="2209800" cy="1263516"/>
          </a:xfrm>
        </p:grpSpPr>
        <p:pic>
          <p:nvPicPr>
            <p:cNvPr id="16397" name="Picture 2" descr="01"/>
            <p:cNvPicPr>
              <a:picLocks noChangeAspect="1" noChangeArrowheads="1"/>
            </p:cNvPicPr>
            <p:nvPr/>
          </p:nvPicPr>
          <p:blipFill>
            <a:blip r:embed="rId4"/>
            <a:srcRect/>
            <a:stretch>
              <a:fillRect/>
            </a:stretch>
          </p:blipFill>
          <p:spPr bwMode="auto">
            <a:xfrm>
              <a:off x="952500" y="4101966"/>
              <a:ext cx="2209800" cy="819150"/>
            </a:xfrm>
            <a:prstGeom prst="rect">
              <a:avLst/>
            </a:prstGeom>
            <a:noFill/>
            <a:ln w="9525">
              <a:noFill/>
              <a:miter lim="800000"/>
              <a:headEnd/>
              <a:tailEnd/>
            </a:ln>
          </p:spPr>
        </p:pic>
        <p:cxnSp>
          <p:nvCxnSpPr>
            <p:cNvPr id="5" name="Straight Arrow Connector 4"/>
            <p:cNvCxnSpPr/>
            <p:nvPr/>
          </p:nvCxnSpPr>
          <p:spPr>
            <a:xfrm>
              <a:off x="2438400" y="3657600"/>
              <a:ext cx="0" cy="53340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324100" y="1536219"/>
            <a:ext cx="2362200" cy="1096963"/>
            <a:chOff x="2079625" y="1338072"/>
            <a:chExt cx="2362200" cy="1096963"/>
          </a:xfrm>
        </p:grpSpPr>
        <p:pic>
          <p:nvPicPr>
            <p:cNvPr id="16391" name="Picture 6"/>
            <p:cNvPicPr>
              <a:picLocks noChangeAspect="1" noChangeArrowheads="1"/>
            </p:cNvPicPr>
            <p:nvPr/>
          </p:nvPicPr>
          <p:blipFill>
            <a:blip r:embed="rId5"/>
            <a:srcRect/>
            <a:stretch>
              <a:fillRect/>
            </a:stretch>
          </p:blipFill>
          <p:spPr bwMode="auto">
            <a:xfrm>
              <a:off x="2079625" y="1338072"/>
              <a:ext cx="2362200" cy="1096963"/>
            </a:xfrm>
            <a:prstGeom prst="rect">
              <a:avLst/>
            </a:prstGeom>
            <a:noFill/>
            <a:ln w="9525">
              <a:noFill/>
              <a:miter lim="800000"/>
              <a:headEnd/>
              <a:tailEnd/>
            </a:ln>
          </p:spPr>
        </p:pic>
        <p:sp>
          <p:nvSpPr>
            <p:cNvPr id="7" name="TextBox 6"/>
            <p:cNvSpPr txBox="1"/>
            <p:nvPr/>
          </p:nvSpPr>
          <p:spPr>
            <a:xfrm>
              <a:off x="2667000" y="1447800"/>
              <a:ext cx="304800" cy="369332"/>
            </a:xfrm>
            <a:prstGeom prst="rect">
              <a:avLst/>
            </a:prstGeom>
            <a:noFill/>
          </p:spPr>
          <p:txBody>
            <a:bodyPr wrap="square" rtlCol="0">
              <a:spAutoFit/>
            </a:bodyPr>
            <a:lstStyle/>
            <a:p>
              <a:r>
                <a:rPr lang="ro-RO"/>
                <a:t>A</a:t>
              </a:r>
              <a:endParaRPr lang="en-US"/>
            </a:p>
          </p:txBody>
        </p:sp>
        <p:sp>
          <p:nvSpPr>
            <p:cNvPr id="8" name="TextBox 7"/>
            <p:cNvSpPr txBox="1"/>
            <p:nvPr/>
          </p:nvSpPr>
          <p:spPr>
            <a:xfrm>
              <a:off x="3599873" y="1447800"/>
              <a:ext cx="286327" cy="381000"/>
            </a:xfrm>
            <a:prstGeom prst="rect">
              <a:avLst/>
            </a:prstGeom>
            <a:noFill/>
          </p:spPr>
          <p:txBody>
            <a:bodyPr wrap="square" rtlCol="0">
              <a:spAutoFit/>
            </a:bodyPr>
            <a:lstStyle/>
            <a:p>
              <a:r>
                <a:rPr lang="ro-RO"/>
                <a:t>K</a:t>
              </a:r>
              <a:endParaRPr lang="en-US"/>
            </a:p>
          </p:txBody>
        </p:sp>
      </p:grpSp>
    </p:spTree>
    <p:extLst>
      <p:ext uri="{BB962C8B-B14F-4D97-AF65-F5344CB8AC3E}">
        <p14:creationId xmlns:p14="http://schemas.microsoft.com/office/powerpoint/2010/main" val="13396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44034" name="Content Placeholder 2"/>
          <p:cNvSpPr>
            <a:spLocks noGrp="1"/>
          </p:cNvSpPr>
          <p:nvPr>
            <p:ph idx="1"/>
          </p:nvPr>
        </p:nvSpPr>
        <p:spPr/>
        <p:txBody>
          <a:bodyPr/>
          <a:lstStyle/>
          <a:p>
            <a:pPr eaLnBrk="1" hangingPunct="1">
              <a:buFont typeface="Arial" charset="0"/>
              <a:buNone/>
            </a:pPr>
            <a:r>
              <a:rPr lang="en-US" b="1">
                <a:solidFill>
                  <a:srgbClr val="0070C0"/>
                </a:solidFill>
              </a:rPr>
              <a:t>Active-Matrix OLED</a:t>
            </a:r>
            <a:r>
              <a:rPr lang="ro-RO" b="1">
                <a:solidFill>
                  <a:srgbClr val="0070C0"/>
                </a:solidFill>
              </a:rPr>
              <a:t> (AMOLED)</a:t>
            </a:r>
          </a:p>
          <a:p>
            <a:pPr eaLnBrk="1" hangingPunct="1"/>
            <a:r>
              <a:rPr lang="en-US" sz="2400"/>
              <a:t>termenul "</a:t>
            </a:r>
            <a:r>
              <a:rPr lang="en-US" sz="2400" i="1"/>
              <a:t>Active Matrix</a:t>
            </a:r>
            <a:r>
              <a:rPr lang="en-US" sz="2400"/>
              <a:t>" se referă la </a:t>
            </a:r>
            <a:br>
              <a:rPr lang="ro-RO" sz="2400"/>
            </a:br>
            <a:r>
              <a:rPr lang="en-US" sz="2400"/>
              <a:t>modalitatea de adresare (activare şi </a:t>
            </a:r>
            <a:br>
              <a:rPr lang="ro-RO" sz="2400"/>
            </a:br>
            <a:r>
              <a:rPr lang="en-US" sz="2400"/>
              <a:t>dezactivare) a fiecărui pixel constituent </a:t>
            </a:r>
            <a:br>
              <a:rPr lang="ro-RO" sz="2400"/>
            </a:br>
            <a:r>
              <a:rPr lang="en-US" sz="2400"/>
              <a:t>al ecranului.</a:t>
            </a:r>
            <a:endParaRPr lang="ro-RO" sz="2400"/>
          </a:p>
          <a:p>
            <a:r>
              <a:rPr lang="en-US" sz="2400"/>
              <a:t>AMOLED oferă un contrast ridicat, permite </a:t>
            </a:r>
            <a:br>
              <a:rPr lang="ro-RO" sz="2400"/>
            </a:br>
            <a:r>
              <a:rPr lang="en-US" sz="2400"/>
              <a:t>realizarea de dispozitive mai subțiri şi oferă </a:t>
            </a:r>
            <a:br>
              <a:rPr lang="ro-RO" sz="2400"/>
            </a:br>
            <a:r>
              <a:rPr lang="en-US" sz="2400"/>
              <a:t>un consum mai redus de energie</a:t>
            </a:r>
            <a:r>
              <a:rPr lang="ro-RO" sz="2400"/>
              <a:t>.</a:t>
            </a:r>
            <a:endParaRPr lang="en-US" sz="2400"/>
          </a:p>
        </p:txBody>
      </p:sp>
      <p:sp>
        <p:nvSpPr>
          <p:cNvPr id="4301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0B4C6DD-141A-45F7-B539-3B9601DEA44C}" type="datetime1">
              <a:rPr lang="en-US" smtClean="0"/>
              <a:t>10/23/2020</a:t>
            </a:fld>
            <a:endParaRPr lang="en-US"/>
          </a:p>
        </p:txBody>
      </p:sp>
      <p:sp>
        <p:nvSpPr>
          <p:cNvPr id="4301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301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C0B5277-B503-43D9-BC49-89004B4B82F3}" type="slidenum">
              <a:rPr lang="en-US" smtClean="0"/>
              <a:pPr>
                <a:defRPr/>
              </a:pPr>
              <a:t>60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48" y="2327509"/>
            <a:ext cx="4920109" cy="3849454"/>
          </a:xfrm>
          <a:prstGeom prst="rect">
            <a:avLst/>
          </a:prstGeom>
        </p:spPr>
      </p:pic>
    </p:spTree>
    <p:extLst>
      <p:ext uri="{BB962C8B-B14F-4D97-AF65-F5344CB8AC3E}">
        <p14:creationId xmlns:p14="http://schemas.microsoft.com/office/powerpoint/2010/main" val="504433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7.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e electroluminescente</a:t>
            </a:r>
            <a:endParaRPr lang="en-US" sz="3200">
              <a:latin typeface="UT Sans" panose="00000500000000000000" pitchFamily="50" charset="0"/>
            </a:endParaRPr>
          </a:p>
        </p:txBody>
      </p:sp>
      <p:sp>
        <p:nvSpPr>
          <p:cNvPr id="36867" name="Content Placeholder 2"/>
          <p:cNvSpPr>
            <a:spLocks noGrp="1"/>
          </p:cNvSpPr>
          <p:nvPr>
            <p:ph idx="1"/>
          </p:nvPr>
        </p:nvSpPr>
        <p:spPr/>
        <p:txBody>
          <a:bodyPr>
            <a:normAutofit fontScale="62500" lnSpcReduction="20000"/>
          </a:bodyPr>
          <a:lstStyle/>
          <a:p>
            <a:pPr marL="109728" indent="0">
              <a:buNone/>
              <a:defRPr/>
            </a:pPr>
            <a:r>
              <a:rPr lang="ro-RO" sz="5100" b="1">
                <a:solidFill>
                  <a:srgbClr val="0070C0"/>
                </a:solidFill>
              </a:rPr>
              <a:t>Structura AMOLED</a:t>
            </a:r>
            <a:endParaRPr lang="en-US" sz="5100" b="1">
              <a:solidFill>
                <a:srgbClr val="0070C0"/>
              </a:solidFill>
            </a:endParaRPr>
          </a:p>
          <a:p>
            <a:pPr marL="365760" indent="-256032">
              <a:buFont typeface="Wingdings 3"/>
              <a:buChar char=""/>
              <a:defRPr/>
            </a:pPr>
            <a:endParaRPr lang="en-US" sz="4300">
              <a:latin typeface="UT Sans" panose="00000500000000000000" pitchFamily="50" charset="0"/>
            </a:endParaRPr>
          </a:p>
          <a:p>
            <a:pPr marL="365760" indent="-256032">
              <a:buFont typeface="Wingdings 3"/>
              <a:buChar char=""/>
              <a:defRPr/>
            </a:pPr>
            <a:endParaRPr lang="en-US" sz="4300">
              <a:latin typeface="UT Sans" panose="00000500000000000000" pitchFamily="50" charset="0"/>
            </a:endParaRPr>
          </a:p>
          <a:p>
            <a:pPr marL="365760" indent="-256032">
              <a:buFont typeface="Wingdings 3"/>
              <a:buChar char=""/>
              <a:defRPr/>
            </a:pPr>
            <a:endParaRPr lang="ro-RO" sz="4300">
              <a:latin typeface="UT Sans" panose="00000500000000000000" pitchFamily="50" charset="0"/>
            </a:endParaRPr>
          </a:p>
          <a:p>
            <a:pPr marL="365760" indent="-256032">
              <a:buNone/>
              <a:defRPr/>
            </a:pPr>
            <a:endParaRPr lang="ro-RO" sz="4300">
              <a:latin typeface="UT Sans" panose="00000500000000000000" pitchFamily="50" charset="0"/>
            </a:endParaRPr>
          </a:p>
          <a:p>
            <a:pPr marL="365760" indent="-256032" algn="ctr">
              <a:buNone/>
              <a:defRPr/>
            </a:pPr>
            <a:endParaRPr lang="ro-RO" sz="4900"/>
          </a:p>
          <a:p>
            <a:pPr marL="365760" indent="-256032" algn="ctr">
              <a:buNone/>
              <a:defRPr/>
            </a:pPr>
            <a:endParaRPr lang="ro-RO" sz="4900"/>
          </a:p>
          <a:p>
            <a:pPr marL="365760" indent="-256032" algn="ctr">
              <a:buNone/>
              <a:defRPr/>
            </a:pPr>
            <a:endParaRPr lang="ro-RO" sz="4900"/>
          </a:p>
          <a:p>
            <a:pPr marL="365760" indent="-256032" algn="ctr">
              <a:buNone/>
              <a:defRPr/>
            </a:pPr>
            <a:r>
              <a:rPr lang="en-US" sz="4400"/>
              <a:t>1 – Catodul, 2 – Stratul emisiv,</a:t>
            </a:r>
            <a:r>
              <a:rPr lang="ro-RO" sz="4400"/>
              <a:t> </a:t>
            </a:r>
            <a:r>
              <a:rPr lang="en-US" sz="4400"/>
              <a:t>3 – Emisia de radiație, </a:t>
            </a:r>
            <a:br>
              <a:rPr lang="ro-RO" sz="4400"/>
            </a:br>
            <a:r>
              <a:rPr lang="en-US" sz="4400"/>
              <a:t>4 – Stratul conductor,</a:t>
            </a:r>
            <a:r>
              <a:rPr lang="ro-RO" sz="4400"/>
              <a:t> </a:t>
            </a:r>
            <a:r>
              <a:rPr lang="en-US" sz="4400"/>
              <a:t>5 - Anodul</a:t>
            </a:r>
          </a:p>
        </p:txBody>
      </p:sp>
      <p:sp>
        <p:nvSpPr>
          <p:cNvPr id="4403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18FDAD1-E8C4-4C8D-9543-D6563FD71D3D}" type="datetime1">
              <a:rPr lang="en-US" smtClean="0"/>
              <a:t>10/23/2020</a:t>
            </a:fld>
            <a:endParaRPr lang="en-US"/>
          </a:p>
        </p:txBody>
      </p:sp>
      <p:sp>
        <p:nvSpPr>
          <p:cNvPr id="4403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403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4AC9616-9D4A-442E-8E05-4771B626FB56}" type="slidenum">
              <a:rPr lang="en-US" smtClean="0"/>
              <a:pPr>
                <a:defRPr/>
              </a:pPr>
              <a:t>61</a:t>
            </a:fld>
            <a:endParaRPr lang="en-US"/>
          </a:p>
        </p:txBody>
      </p:sp>
      <p:pic>
        <p:nvPicPr>
          <p:cNvPr id="45063" name="Picture 6"/>
          <p:cNvPicPr>
            <a:picLocks noChangeAspect="1" noChangeArrowheads="1"/>
          </p:cNvPicPr>
          <p:nvPr/>
        </p:nvPicPr>
        <p:blipFill>
          <a:blip r:embed="rId2"/>
          <a:srcRect/>
          <a:stretch>
            <a:fillRect/>
          </a:stretch>
        </p:blipFill>
        <p:spPr bwMode="auto">
          <a:xfrm>
            <a:off x="3346450" y="2745202"/>
            <a:ext cx="5499100" cy="2217738"/>
          </a:xfrm>
          <a:prstGeom prst="rect">
            <a:avLst/>
          </a:prstGeom>
          <a:noFill/>
          <a:ln w="9525">
            <a:noFill/>
            <a:miter lim="800000"/>
            <a:headEnd/>
            <a:tailEnd/>
          </a:ln>
        </p:spPr>
      </p:pic>
    </p:spTree>
    <p:extLst>
      <p:ext uri="{BB962C8B-B14F-4D97-AF65-F5344CB8AC3E}">
        <p14:creationId xmlns:p14="http://schemas.microsoft.com/office/powerpoint/2010/main" val="2974731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pPr>
              <a:defRPr/>
            </a:pPr>
            <a:r>
              <a:rPr lang="ro-RO" b="1">
                <a:latin typeface="UT Sans" panose="00000500000000000000" pitchFamily="50" charset="0"/>
              </a:rPr>
              <a:t>8. </a:t>
            </a:r>
            <a:r>
              <a:rPr lang="en-US" b="1">
                <a:latin typeface="UT Sans" panose="00000500000000000000" pitchFamily="50" charset="0"/>
              </a:rPr>
              <a:t>Diod</a:t>
            </a:r>
            <a:r>
              <a:rPr lang="ro-RO" b="1">
                <a:latin typeface="UT Sans" panose="00000500000000000000" pitchFamily="50" charset="0"/>
              </a:rPr>
              <a:t>a laser</a:t>
            </a:r>
            <a:endParaRPr lang="en-US" b="1">
              <a:latin typeface="UT Sans" panose="00000500000000000000" pitchFamily="50" charset="0"/>
            </a:endParaRPr>
          </a:p>
        </p:txBody>
      </p:sp>
      <p:sp>
        <p:nvSpPr>
          <p:cNvPr id="46082" name="Content Placeholder 2"/>
          <p:cNvSpPr>
            <a:spLocks noGrp="1"/>
          </p:cNvSpPr>
          <p:nvPr>
            <p:ph idx="1"/>
          </p:nvPr>
        </p:nvSpPr>
        <p:spPr/>
        <p:txBody>
          <a:bodyPr/>
          <a:lstStyle/>
          <a:p>
            <a:pPr eaLnBrk="1" hangingPunct="1"/>
            <a:r>
              <a:rPr lang="ro-RO"/>
              <a:t>Laser = </a:t>
            </a:r>
            <a:r>
              <a:rPr lang="en-US" b="1">
                <a:solidFill>
                  <a:srgbClr val="FF0000"/>
                </a:solidFill>
              </a:rPr>
              <a:t>L</a:t>
            </a:r>
            <a:r>
              <a:rPr lang="en-US"/>
              <a:t>ight </a:t>
            </a:r>
            <a:r>
              <a:rPr lang="en-US" b="1">
                <a:solidFill>
                  <a:srgbClr val="FF0000"/>
                </a:solidFill>
              </a:rPr>
              <a:t>a</a:t>
            </a:r>
            <a:r>
              <a:rPr lang="en-US"/>
              <a:t>mplification by </a:t>
            </a:r>
            <a:r>
              <a:rPr lang="en-US" b="1">
                <a:solidFill>
                  <a:srgbClr val="FF0000"/>
                </a:solidFill>
              </a:rPr>
              <a:t>s</a:t>
            </a:r>
            <a:r>
              <a:rPr lang="en-US"/>
              <a:t>timulated </a:t>
            </a:r>
            <a:r>
              <a:rPr lang="en-US" b="1">
                <a:solidFill>
                  <a:srgbClr val="FF0000"/>
                </a:solidFill>
              </a:rPr>
              <a:t>e</a:t>
            </a:r>
            <a:r>
              <a:rPr lang="en-US"/>
              <a:t>mission of </a:t>
            </a:r>
            <a:r>
              <a:rPr lang="en-US" b="1">
                <a:solidFill>
                  <a:srgbClr val="FF0000"/>
                </a:solidFill>
              </a:rPr>
              <a:t>r</a:t>
            </a:r>
            <a:r>
              <a:rPr lang="en-US"/>
              <a:t>adiation</a:t>
            </a:r>
            <a:endParaRPr lang="ro-RO"/>
          </a:p>
          <a:p>
            <a:pPr eaLnBrk="1" hangingPunct="1"/>
            <a:r>
              <a:rPr lang="en-US"/>
              <a:t>diferă de LED deoarece produce lumină coerentă (adică toate undele generate sunt în fază).</a:t>
            </a:r>
            <a:endParaRPr lang="ro-RO"/>
          </a:p>
          <a:p>
            <a:pPr eaLnBrk="1" hangingPunct="1"/>
            <a:r>
              <a:rPr lang="en-US"/>
              <a:t>Se foloseşte la drive-uri de CD şi DVD, pointere pentru prezentări</a:t>
            </a:r>
            <a:endParaRPr lang="ro-RO"/>
          </a:p>
          <a:p>
            <a:pPr eaLnBrk="1" hangingPunct="1"/>
            <a:r>
              <a:rPr lang="en-US"/>
              <a:t>Au un timp de viață limitat.</a:t>
            </a:r>
            <a:endParaRPr lang="ro-RO"/>
          </a:p>
          <a:p>
            <a:r>
              <a:rPr lang="ro-RO"/>
              <a:t>Exemplu</a:t>
            </a:r>
          </a:p>
        </p:txBody>
      </p:sp>
      <p:sp>
        <p:nvSpPr>
          <p:cNvPr id="4505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33EF5E6-BA92-4555-80CB-0B4C781C80E4}" type="datetime1">
              <a:rPr lang="en-US" smtClean="0"/>
              <a:t>10/23/2020</a:t>
            </a:fld>
            <a:endParaRPr lang="en-US"/>
          </a:p>
        </p:txBody>
      </p:sp>
      <p:sp>
        <p:nvSpPr>
          <p:cNvPr id="4506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506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0C6C32C-6F08-4006-B9A9-62CBC75BA0D4}" type="slidenum">
              <a:rPr lang="en-US" smtClean="0"/>
              <a:pPr>
                <a:defRPr/>
              </a:pPr>
              <a:t>62</a:t>
            </a:fld>
            <a:endParaRPr lang="en-US"/>
          </a:p>
        </p:txBody>
      </p:sp>
      <p:pic>
        <p:nvPicPr>
          <p:cNvPr id="2" name="Picture 8">
            <a:extLst>
              <a:ext uri="{FF2B5EF4-FFF2-40B4-BE49-F238E27FC236}">
                <a16:creationId xmlns:a16="http://schemas.microsoft.com/office/drawing/2014/main" id="{515AB3A4-9726-4DBC-944B-8B846BD9FEE9}"/>
              </a:ext>
            </a:extLst>
          </p:cNvPr>
          <p:cNvPicPr>
            <a:picLocks noChangeAspect="1" noChangeArrowheads="1"/>
          </p:cNvPicPr>
          <p:nvPr/>
        </p:nvPicPr>
        <p:blipFill rotWithShape="1">
          <a:blip r:embed="rId2"/>
          <a:srcRect l="22588" t="20467" r="26829" b="22269"/>
          <a:stretch/>
        </p:blipFill>
        <p:spPr bwMode="auto">
          <a:xfrm>
            <a:off x="2791239" y="4387918"/>
            <a:ext cx="1580322" cy="1789045"/>
          </a:xfrm>
          <a:prstGeom prst="rect">
            <a:avLst/>
          </a:prstGeom>
          <a:noFill/>
          <a:ln w="9525">
            <a:noFill/>
            <a:miter lim="800000"/>
            <a:headEnd/>
            <a:tailEnd/>
          </a:ln>
        </p:spPr>
      </p:pic>
      <p:sp>
        <p:nvSpPr>
          <p:cNvPr id="10" name="TextBox 9">
            <a:extLst>
              <a:ext uri="{FF2B5EF4-FFF2-40B4-BE49-F238E27FC236}">
                <a16:creationId xmlns:a16="http://schemas.microsoft.com/office/drawing/2014/main" id="{41FBFC63-B7F4-430F-B448-0197CC746B58}"/>
              </a:ext>
            </a:extLst>
          </p:cNvPr>
          <p:cNvSpPr txBox="1"/>
          <p:nvPr/>
        </p:nvSpPr>
        <p:spPr>
          <a:xfrm>
            <a:off x="4371561" y="5579030"/>
            <a:ext cx="2874891" cy="369332"/>
          </a:xfrm>
          <a:prstGeom prst="rect">
            <a:avLst/>
          </a:prstGeom>
          <a:noFill/>
        </p:spPr>
        <p:txBody>
          <a:bodyPr wrap="square">
            <a:spAutoFit/>
          </a:bodyPr>
          <a:lstStyle/>
          <a:p>
            <a:pPr algn="ctr" eaLnBrk="1" hangingPunct="1">
              <a:buFont typeface="Arial" charset="0"/>
              <a:buNone/>
            </a:pPr>
            <a:r>
              <a:rPr lang="en-US"/>
              <a:t>Diodă laser 650nm, 10mW</a:t>
            </a:r>
          </a:p>
        </p:txBody>
      </p:sp>
    </p:spTree>
    <p:extLst>
      <p:ext uri="{BB962C8B-B14F-4D97-AF65-F5344CB8AC3E}">
        <p14:creationId xmlns:p14="http://schemas.microsoft.com/office/powerpoint/2010/main" val="1151577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a:defRPr/>
            </a:pPr>
            <a:r>
              <a:rPr lang="ro-RO" b="1">
                <a:latin typeface="+mn-lt"/>
              </a:rPr>
              <a:t>9. </a:t>
            </a:r>
            <a:r>
              <a:rPr lang="en-US" b="1">
                <a:latin typeface="+mn-lt"/>
              </a:rPr>
              <a:t>Diod</a:t>
            </a:r>
            <a:r>
              <a:rPr lang="ro-RO" b="1">
                <a:latin typeface="+mn-lt"/>
              </a:rPr>
              <a:t>a PIN</a:t>
            </a:r>
            <a:endParaRPr lang="en-US" b="1">
              <a:latin typeface="+mn-lt"/>
            </a:endParaRPr>
          </a:p>
        </p:txBody>
      </p:sp>
      <p:sp>
        <p:nvSpPr>
          <p:cNvPr id="48130" name="Content Placeholder 2"/>
          <p:cNvSpPr>
            <a:spLocks noGrp="1"/>
          </p:cNvSpPr>
          <p:nvPr>
            <p:ph idx="1"/>
          </p:nvPr>
        </p:nvSpPr>
        <p:spPr/>
        <p:txBody>
          <a:bodyPr/>
          <a:lstStyle/>
          <a:p>
            <a:pPr eaLnBrk="1" hangingPunct="1"/>
            <a:r>
              <a:rPr lang="en-US"/>
              <a:t>Numele provine de la modul de realizare: zonă de tip </a:t>
            </a:r>
            <a:r>
              <a:rPr lang="en-US" b="1" u="sng"/>
              <a:t>P</a:t>
            </a:r>
            <a:r>
              <a:rPr lang="en-US"/>
              <a:t> despărțită de zona de tip </a:t>
            </a:r>
            <a:r>
              <a:rPr lang="en-US" b="1" u="sng"/>
              <a:t>N</a:t>
            </a:r>
            <a:r>
              <a:rPr lang="en-US"/>
              <a:t> printr-un semiconductor </a:t>
            </a:r>
            <a:r>
              <a:rPr lang="en-US" b="1" u="sng"/>
              <a:t>I</a:t>
            </a:r>
            <a:r>
              <a:rPr lang="en-US"/>
              <a:t>ntrinsec (nedopat).</a:t>
            </a:r>
            <a:endParaRPr lang="ro-RO"/>
          </a:p>
        </p:txBody>
      </p:sp>
      <p:sp>
        <p:nvSpPr>
          <p:cNvPr id="4710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87FC912-765A-44EE-AE82-C27E06DFDA17}" type="datetime1">
              <a:rPr lang="en-US" smtClean="0"/>
              <a:t>10/23/2020</a:t>
            </a:fld>
            <a:endParaRPr lang="en-US"/>
          </a:p>
        </p:txBody>
      </p:sp>
      <p:sp>
        <p:nvSpPr>
          <p:cNvPr id="4710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710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F62DE85-21ED-4568-8147-237E91B41C0E}" type="slidenum">
              <a:rPr lang="en-US" smtClean="0"/>
              <a:pPr>
                <a:defRPr/>
              </a:pPr>
              <a:t>63</a:t>
            </a:fld>
            <a:endParaRPr lang="en-US"/>
          </a:p>
        </p:txBody>
      </p:sp>
      <p:pic>
        <p:nvPicPr>
          <p:cNvPr id="48135" name="Picture 2"/>
          <p:cNvPicPr>
            <a:picLocks noChangeAspect="1" noChangeArrowheads="1"/>
          </p:cNvPicPr>
          <p:nvPr/>
        </p:nvPicPr>
        <p:blipFill>
          <a:blip r:embed="rId2"/>
          <a:srcRect/>
          <a:stretch>
            <a:fillRect/>
          </a:stretch>
        </p:blipFill>
        <p:spPr bwMode="auto">
          <a:xfrm>
            <a:off x="3581400" y="3124200"/>
            <a:ext cx="4476750" cy="2819400"/>
          </a:xfrm>
          <a:prstGeom prst="rect">
            <a:avLst/>
          </a:prstGeom>
          <a:noFill/>
          <a:ln w="9525">
            <a:noFill/>
            <a:miter lim="800000"/>
            <a:headEnd/>
            <a:tailEnd/>
          </a:ln>
        </p:spPr>
      </p:pic>
    </p:spTree>
    <p:extLst>
      <p:ext uri="{BB962C8B-B14F-4D97-AF65-F5344CB8AC3E}">
        <p14:creationId xmlns:p14="http://schemas.microsoft.com/office/powerpoint/2010/main" val="1449441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a:defRPr/>
            </a:pPr>
            <a:r>
              <a:rPr lang="ro-RO" b="1">
                <a:latin typeface="+mn-lt"/>
              </a:rPr>
              <a:t>9. </a:t>
            </a:r>
            <a:r>
              <a:rPr lang="en-US" b="1">
                <a:latin typeface="+mn-lt"/>
              </a:rPr>
              <a:t>Diod</a:t>
            </a:r>
            <a:r>
              <a:rPr lang="ro-RO" b="1">
                <a:latin typeface="+mn-lt"/>
              </a:rPr>
              <a:t>a PIN</a:t>
            </a:r>
            <a:endParaRPr lang="en-US" b="1">
              <a:latin typeface="+mn-lt"/>
            </a:endParaRPr>
          </a:p>
        </p:txBody>
      </p:sp>
      <p:sp>
        <p:nvSpPr>
          <p:cNvPr id="49154" name="Content Placeholder 2"/>
          <p:cNvSpPr>
            <a:spLocks noGrp="1"/>
          </p:cNvSpPr>
          <p:nvPr>
            <p:ph idx="1"/>
          </p:nvPr>
        </p:nvSpPr>
        <p:spPr/>
        <p:txBody>
          <a:bodyPr/>
          <a:lstStyle/>
          <a:p>
            <a:pPr eaLnBrk="1" hangingPunct="1"/>
            <a:r>
              <a:rPr lang="en-US"/>
              <a:t>Semiconductorul intrinsec are rolul să mărească lățimea regiunii de sarcină spațială (a regiunii de golire), ceea ce poate fi util în aplicațiile de comutație şi la fotodiode.</a:t>
            </a:r>
          </a:p>
          <a:p>
            <a:pPr eaLnBrk="1" hangingPunct="1"/>
            <a:endParaRPr lang="ro-RO"/>
          </a:p>
          <a:p>
            <a:pPr eaLnBrk="1" hangingPunct="1"/>
            <a:r>
              <a:rPr lang="ro-RO"/>
              <a:t>Exemplu</a:t>
            </a:r>
            <a:endParaRPr lang="en-US"/>
          </a:p>
        </p:txBody>
      </p:sp>
      <p:sp>
        <p:nvSpPr>
          <p:cNvPr id="4813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C80CA9F-63F9-4ACF-9AD9-89299E2120F2}" type="datetime1">
              <a:rPr lang="en-US" smtClean="0"/>
              <a:t>10/23/2020</a:t>
            </a:fld>
            <a:endParaRPr lang="en-US"/>
          </a:p>
        </p:txBody>
      </p:sp>
      <p:sp>
        <p:nvSpPr>
          <p:cNvPr id="4813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813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F9C1FAA-8F9F-4806-8B43-B13D1A6BB4CB}" type="slidenum">
              <a:rPr lang="en-US" smtClean="0"/>
              <a:pPr>
                <a:defRPr/>
              </a:pPr>
              <a:t>64</a:t>
            </a:fld>
            <a:endParaRPr lang="en-US"/>
          </a:p>
        </p:txBody>
      </p:sp>
      <p:pic>
        <p:nvPicPr>
          <p:cNvPr id="49159" name="Picture 38"/>
          <p:cNvPicPr>
            <a:picLocks noChangeAspect="1" noChangeArrowheads="1"/>
          </p:cNvPicPr>
          <p:nvPr/>
        </p:nvPicPr>
        <p:blipFill>
          <a:blip r:embed="rId2"/>
          <a:srcRect/>
          <a:stretch>
            <a:fillRect/>
          </a:stretch>
        </p:blipFill>
        <p:spPr bwMode="auto">
          <a:xfrm>
            <a:off x="3478695" y="3352801"/>
            <a:ext cx="3581400" cy="2538957"/>
          </a:xfrm>
          <a:prstGeom prst="rect">
            <a:avLst/>
          </a:prstGeom>
          <a:noFill/>
          <a:ln w="9525">
            <a:noFill/>
            <a:miter lim="800000"/>
            <a:headEnd/>
            <a:tailEnd/>
          </a:ln>
        </p:spPr>
      </p:pic>
    </p:spTree>
    <p:extLst>
      <p:ext uri="{BB962C8B-B14F-4D97-AF65-F5344CB8AC3E}">
        <p14:creationId xmlns:p14="http://schemas.microsoft.com/office/powerpoint/2010/main" val="2606910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defRPr/>
            </a:pPr>
            <a:r>
              <a:rPr lang="ro-RO" b="1">
                <a:latin typeface="+mn-lt"/>
              </a:rPr>
              <a:t>10. </a:t>
            </a:r>
            <a:r>
              <a:rPr lang="en-US" b="1">
                <a:latin typeface="+mn-lt"/>
              </a:rPr>
              <a:t>Diod</a:t>
            </a:r>
            <a:r>
              <a:rPr lang="ro-RO" b="1">
                <a:latin typeface="+mn-lt"/>
              </a:rPr>
              <a:t>a cu contact punctiform</a:t>
            </a:r>
            <a:endParaRPr lang="en-US" b="1">
              <a:latin typeface="+mn-lt"/>
            </a:endParaRPr>
          </a:p>
        </p:txBody>
      </p:sp>
      <p:sp>
        <p:nvSpPr>
          <p:cNvPr id="50178" name="Content Placeholder 2"/>
          <p:cNvSpPr>
            <a:spLocks noGrp="1"/>
          </p:cNvSpPr>
          <p:nvPr>
            <p:ph idx="1"/>
          </p:nvPr>
        </p:nvSpPr>
        <p:spPr/>
        <p:txBody>
          <a:bodyPr/>
          <a:lstStyle/>
          <a:p>
            <a:pPr eaLnBrk="1" hangingPunct="1"/>
            <a:r>
              <a:rPr lang="en-US"/>
              <a:t>Dioda funcționează la fel ca dioda bazată pe joncțiunea pn.</a:t>
            </a:r>
            <a:endParaRPr lang="ro-RO"/>
          </a:p>
          <a:p>
            <a:pPr eaLnBrk="1" hangingPunct="1"/>
            <a:r>
              <a:rPr lang="en-US"/>
              <a:t>Constă dintr-un semiconductor de tip n, înțepat de un vârf ascuțit al unui metal </a:t>
            </a:r>
            <a:r>
              <a:rPr lang="ro-RO"/>
              <a:t>(wolfram, de exemplu)</a:t>
            </a:r>
            <a:r>
              <a:rPr lang="en-US"/>
              <a:t>.</a:t>
            </a:r>
            <a:endParaRPr lang="ro-RO"/>
          </a:p>
          <a:p>
            <a:pPr eaLnBrk="1" hangingPunct="1"/>
            <a:r>
              <a:rPr lang="en-US"/>
              <a:t>La fabrica</a:t>
            </a:r>
            <a:r>
              <a:rPr lang="ro-RO"/>
              <a:t>ț</a:t>
            </a:r>
            <a:r>
              <a:rPr lang="en-US"/>
              <a:t>ie, sistemul este parcurs </a:t>
            </a:r>
            <a:r>
              <a:rPr lang="ro-RO"/>
              <a:t>un </a:t>
            </a:r>
            <a:r>
              <a:rPr lang="en-US"/>
              <a:t>timp foarte scurt de un </a:t>
            </a:r>
            <a:r>
              <a:rPr lang="ro-RO"/>
              <a:t>im</a:t>
            </a:r>
            <a:r>
              <a:rPr lang="en-US"/>
              <a:t>puls </a:t>
            </a:r>
            <a:r>
              <a:rPr lang="ro-RO"/>
              <a:t>puternic </a:t>
            </a:r>
            <a:r>
              <a:rPr lang="en-US"/>
              <a:t>de curent care determină o topire locală şi formarea unei joncțiuni </a:t>
            </a:r>
            <a:r>
              <a:rPr lang="en-US" b="1"/>
              <a:t>pn</a:t>
            </a:r>
            <a:r>
              <a:rPr lang="en-US"/>
              <a:t> cu arie foarte mică.</a:t>
            </a:r>
          </a:p>
        </p:txBody>
      </p:sp>
      <p:sp>
        <p:nvSpPr>
          <p:cNvPr id="4915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197BF531-8D15-4EEA-AB72-87473610DC87}" type="datetime1">
              <a:rPr lang="en-US" smtClean="0"/>
              <a:t>10/23/2020</a:t>
            </a:fld>
            <a:endParaRPr lang="en-US"/>
          </a:p>
        </p:txBody>
      </p:sp>
      <p:sp>
        <p:nvSpPr>
          <p:cNvPr id="4915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4915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0E3452C-6427-4CDA-B45D-A98139786C21}" type="slidenum">
              <a:rPr lang="en-US" smtClean="0"/>
              <a:pPr>
                <a:defRPr/>
              </a:pPr>
              <a:t>65</a:t>
            </a:fld>
            <a:endParaRPr lang="en-US"/>
          </a:p>
        </p:txBody>
      </p:sp>
    </p:spTree>
    <p:extLst>
      <p:ext uri="{BB962C8B-B14F-4D97-AF65-F5344CB8AC3E}">
        <p14:creationId xmlns:p14="http://schemas.microsoft.com/office/powerpoint/2010/main" val="129983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10.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cu contact punctiform</a:t>
            </a:r>
            <a:endParaRPr lang="en-US" sz="3200"/>
          </a:p>
        </p:txBody>
      </p:sp>
      <p:sp>
        <p:nvSpPr>
          <p:cNvPr id="51202" name="Content Placeholder 2"/>
          <p:cNvSpPr>
            <a:spLocks noGrp="1"/>
          </p:cNvSpPr>
          <p:nvPr>
            <p:ph idx="1"/>
          </p:nvPr>
        </p:nvSpPr>
        <p:spPr/>
        <p:txBody>
          <a:bodyPr/>
          <a:lstStyle/>
          <a:p>
            <a:pPr eaLnBrk="1" hangingPunct="1"/>
            <a:r>
              <a:rPr lang="en-US"/>
              <a:t>Ca rezultat capacitatea joncțiunii este foarte mică</a:t>
            </a:r>
            <a:r>
              <a:rPr lang="ro-RO"/>
              <a:t>;</a:t>
            </a:r>
          </a:p>
          <a:p>
            <a:pPr eaLnBrk="1" hangingPunct="1"/>
            <a:r>
              <a:rPr lang="en-US"/>
              <a:t>Datorită acestei capacități mici se foloseşte în aplicații de radiofrecvență (RF)</a:t>
            </a:r>
            <a:r>
              <a:rPr lang="ro-RO"/>
              <a:t>;</a:t>
            </a:r>
          </a:p>
          <a:p>
            <a:pPr eaLnBrk="1" hangingPunct="1"/>
            <a:r>
              <a:rPr lang="ro-RO"/>
              <a:t>Sunt diode </a:t>
            </a:r>
            <a:r>
              <a:rPr lang="en-US"/>
              <a:t>de curent </a:t>
            </a:r>
            <a:r>
              <a:rPr lang="ro-RO"/>
              <a:t>mic;</a:t>
            </a:r>
          </a:p>
          <a:p>
            <a:pPr eaLnBrk="1" hangingPunct="1"/>
            <a:r>
              <a:rPr lang="en-US"/>
              <a:t>Procesul de fabricație este foarte ieftin</a:t>
            </a:r>
            <a:r>
              <a:rPr lang="ro-RO"/>
              <a:t>;</a:t>
            </a:r>
          </a:p>
          <a:p>
            <a:pPr eaLnBrk="1" hangingPunct="1"/>
            <a:r>
              <a:rPr lang="en-US"/>
              <a:t>Se utilizează încă din timpul celui de al doilea război mondial</a:t>
            </a:r>
            <a:r>
              <a:rPr lang="ro-RO"/>
              <a:t>, la radare</a:t>
            </a:r>
            <a:r>
              <a:rPr lang="en-US"/>
              <a:t>.</a:t>
            </a:r>
          </a:p>
        </p:txBody>
      </p:sp>
      <p:sp>
        <p:nvSpPr>
          <p:cNvPr id="5017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E2C754E-0DF6-4D99-9E9B-2F0375D74A50}" type="datetime1">
              <a:rPr lang="en-US" smtClean="0"/>
              <a:t>10/23/2020</a:t>
            </a:fld>
            <a:endParaRPr lang="en-US"/>
          </a:p>
        </p:txBody>
      </p:sp>
      <p:sp>
        <p:nvSpPr>
          <p:cNvPr id="5018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5018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1A749CA-615A-4C2C-969F-902A69FC8B56}" type="slidenum">
              <a:rPr lang="en-US" smtClean="0"/>
              <a:pPr>
                <a:defRPr/>
              </a:pPr>
              <a:t>66</a:t>
            </a:fld>
            <a:endParaRPr lang="en-US"/>
          </a:p>
        </p:txBody>
      </p:sp>
    </p:spTree>
    <p:extLst>
      <p:ext uri="{BB962C8B-B14F-4D97-AF65-F5344CB8AC3E}">
        <p14:creationId xmlns:p14="http://schemas.microsoft.com/office/powerpoint/2010/main" val="1313240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10.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cu contact punctiform</a:t>
            </a:r>
            <a:endParaRPr lang="en-US" sz="3200">
              <a:latin typeface="UT Sans" panose="00000500000000000000" pitchFamily="50" charset="0"/>
            </a:endParaRPr>
          </a:p>
        </p:txBody>
      </p:sp>
      <p:sp>
        <p:nvSpPr>
          <p:cNvPr id="44035" name="Content Placeholder 2"/>
          <p:cNvSpPr>
            <a:spLocks noGrp="1"/>
          </p:cNvSpPr>
          <p:nvPr>
            <p:ph idx="1"/>
          </p:nvPr>
        </p:nvSpPr>
        <p:spPr/>
        <p:txBody>
          <a:bodyPr>
            <a:normAutofit/>
          </a:bodyPr>
          <a:lstStyle/>
          <a:p>
            <a:pPr marL="109728" indent="0">
              <a:buNone/>
              <a:defRPr/>
            </a:pPr>
            <a:r>
              <a:rPr lang="ro-RO" b="1">
                <a:solidFill>
                  <a:srgbClr val="0070C0"/>
                </a:solidFill>
              </a:rPr>
              <a:t>Structura</a:t>
            </a:r>
          </a:p>
          <a:p>
            <a:pPr marL="365760" indent="-256032" algn="just">
              <a:buNone/>
              <a:defRPr/>
            </a:pPr>
            <a:endParaRPr lang="ro-RO"/>
          </a:p>
          <a:p>
            <a:pPr marL="365760" indent="-256032" algn="just">
              <a:buNone/>
              <a:defRPr/>
            </a:pPr>
            <a:endParaRPr lang="ro-RO"/>
          </a:p>
          <a:p>
            <a:pPr marL="365760" indent="-256032" algn="just">
              <a:buNone/>
              <a:defRPr/>
            </a:pPr>
            <a:endParaRPr lang="en-US"/>
          </a:p>
          <a:p>
            <a:pPr marL="365760" indent="-256032" algn="ctr">
              <a:buNone/>
              <a:defRPr/>
            </a:pPr>
            <a:endParaRPr lang="en-US"/>
          </a:p>
          <a:p>
            <a:pPr marL="365760" indent="-256032" algn="ctr">
              <a:buNone/>
              <a:defRPr/>
            </a:pPr>
            <a:r>
              <a:rPr lang="en-US" sz="2000"/>
              <a:t>1- capsulă de sticlă; 2-electrozi metalici;</a:t>
            </a:r>
            <a:endParaRPr lang="ro-RO" sz="2000"/>
          </a:p>
          <a:p>
            <a:pPr marL="365760" indent="-256032" algn="ctr">
              <a:buNone/>
              <a:defRPr/>
            </a:pPr>
            <a:r>
              <a:rPr lang="en-US" sz="2000"/>
              <a:t>3-semiconductor de tip n</a:t>
            </a:r>
            <a:r>
              <a:rPr lang="ro-RO" sz="2000"/>
              <a:t> (germaniu)</a:t>
            </a:r>
            <a:r>
              <a:rPr lang="en-US" sz="2000"/>
              <a:t>;</a:t>
            </a:r>
            <a:endParaRPr lang="ro-RO" sz="2000"/>
          </a:p>
          <a:p>
            <a:pPr marL="365760" indent="-256032" algn="ctr">
              <a:buNone/>
              <a:defRPr/>
            </a:pPr>
            <a:r>
              <a:rPr lang="en-US" sz="2000"/>
              <a:t>4-conductor subțire de wolfram</a:t>
            </a:r>
          </a:p>
        </p:txBody>
      </p:sp>
      <p:sp>
        <p:nvSpPr>
          <p:cNvPr id="5120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4FD1806-3989-43C0-8925-42966A5F1F5D}" type="datetime1">
              <a:rPr lang="en-US" smtClean="0"/>
              <a:t>10/23/2020</a:t>
            </a:fld>
            <a:endParaRPr lang="en-US"/>
          </a:p>
        </p:txBody>
      </p:sp>
      <p:sp>
        <p:nvSpPr>
          <p:cNvPr id="5120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5120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664DD96-355A-40ED-9D7F-E25C04E8D56D}" type="slidenum">
              <a:rPr lang="en-US" smtClean="0"/>
              <a:pPr>
                <a:defRPr/>
              </a:pPr>
              <a:t>67</a:t>
            </a:fld>
            <a:endParaRPr lang="en-US"/>
          </a:p>
        </p:txBody>
      </p:sp>
      <p:pic>
        <p:nvPicPr>
          <p:cNvPr id="52231" name="Picture 7"/>
          <p:cNvPicPr>
            <a:picLocks noChangeAspect="1" noChangeArrowheads="1"/>
          </p:cNvPicPr>
          <p:nvPr/>
        </p:nvPicPr>
        <p:blipFill>
          <a:blip r:embed="rId2"/>
          <a:srcRect/>
          <a:stretch>
            <a:fillRect/>
          </a:stretch>
        </p:blipFill>
        <p:spPr bwMode="auto">
          <a:xfrm>
            <a:off x="3390900" y="2019784"/>
            <a:ext cx="5410200" cy="2144713"/>
          </a:xfrm>
          <a:prstGeom prst="rect">
            <a:avLst/>
          </a:prstGeom>
          <a:noFill/>
          <a:ln w="9525">
            <a:noFill/>
            <a:miter lim="800000"/>
            <a:headEnd/>
            <a:tailEnd/>
          </a:ln>
        </p:spPr>
      </p:pic>
    </p:spTree>
    <p:extLst>
      <p:ext uri="{BB962C8B-B14F-4D97-AF65-F5344CB8AC3E}">
        <p14:creationId xmlns:p14="http://schemas.microsoft.com/office/powerpoint/2010/main" val="1111851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10. </a:t>
            </a: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Diod</a:t>
            </a: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a cu contact punctiform</a:t>
            </a:r>
            <a:endParaRPr lang="en-US" sz="3200">
              <a:latin typeface="UT Sans" panose="00000500000000000000" pitchFamily="50" charset="0"/>
            </a:endParaRPr>
          </a:p>
        </p:txBody>
      </p:sp>
      <p:sp>
        <p:nvSpPr>
          <p:cNvPr id="53250" name="Content Placeholder 2"/>
          <p:cNvSpPr>
            <a:spLocks noGrp="1"/>
          </p:cNvSpPr>
          <p:nvPr>
            <p:ph idx="1"/>
          </p:nvPr>
        </p:nvSpPr>
        <p:spPr/>
        <p:txBody>
          <a:bodyPr/>
          <a:lstStyle/>
          <a:p>
            <a:pPr eaLnBrk="1" hangingPunct="1"/>
            <a:r>
              <a:rPr lang="ro-RO"/>
              <a:t>Exemplu:</a:t>
            </a:r>
            <a:endParaRPr lang="en-US"/>
          </a:p>
        </p:txBody>
      </p:sp>
      <p:sp>
        <p:nvSpPr>
          <p:cNvPr id="5222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E7B37A5-CC51-4865-9397-91B715C6A4BE}" type="datetime1">
              <a:rPr lang="en-US" smtClean="0"/>
              <a:t>10/23/2020</a:t>
            </a:fld>
            <a:endParaRPr lang="en-US"/>
          </a:p>
        </p:txBody>
      </p:sp>
      <p:sp>
        <p:nvSpPr>
          <p:cNvPr id="5222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3</a:t>
            </a:r>
          </a:p>
        </p:txBody>
      </p:sp>
      <p:sp>
        <p:nvSpPr>
          <p:cNvPr id="522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753A1BB-0FC5-4D3A-BCC2-3EEA3FCA1BC5}" type="slidenum">
              <a:rPr lang="en-US" smtClean="0"/>
              <a:pPr>
                <a:defRPr/>
              </a:pPr>
              <a:t>68</a:t>
            </a:fld>
            <a:endParaRPr lang="en-US"/>
          </a:p>
        </p:txBody>
      </p:sp>
      <p:pic>
        <p:nvPicPr>
          <p:cNvPr id="53255" name="Picture 2"/>
          <p:cNvPicPr>
            <a:picLocks noChangeAspect="1" noChangeArrowheads="1"/>
          </p:cNvPicPr>
          <p:nvPr/>
        </p:nvPicPr>
        <p:blipFill>
          <a:blip r:embed="rId2"/>
          <a:srcRect/>
          <a:stretch>
            <a:fillRect/>
          </a:stretch>
        </p:blipFill>
        <p:spPr bwMode="auto">
          <a:xfrm>
            <a:off x="4267201" y="2438401"/>
            <a:ext cx="3641725" cy="2690813"/>
          </a:xfrm>
          <a:prstGeom prst="rect">
            <a:avLst/>
          </a:prstGeom>
          <a:noFill/>
          <a:ln w="9525">
            <a:noFill/>
            <a:miter lim="800000"/>
            <a:headEnd/>
            <a:tailEnd/>
          </a:ln>
        </p:spPr>
      </p:pic>
    </p:spTree>
    <p:extLst>
      <p:ext uri="{BB962C8B-B14F-4D97-AF65-F5344CB8AC3E}">
        <p14:creationId xmlns:p14="http://schemas.microsoft.com/office/powerpoint/2010/main" val="2135936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1F77-8F45-4978-8B48-8B5D6E41AF4C}"/>
              </a:ext>
            </a:extLst>
          </p:cNvPr>
          <p:cNvSpPr>
            <a:spLocks noGrp="1"/>
          </p:cNvSpPr>
          <p:nvPr>
            <p:ph type="title"/>
          </p:nvPr>
        </p:nvSpPr>
        <p:spPr/>
        <p:txBody>
          <a:bodyPr/>
          <a:lstStyle/>
          <a:p>
            <a:r>
              <a:rPr lang="ro-RO" b="1"/>
              <a:t>Determinarea PSF la dioda zener</a:t>
            </a:r>
            <a:br>
              <a:rPr lang="en-US" b="1"/>
            </a:br>
            <a:r>
              <a:rPr lang="en-US" sz="3200" b="1"/>
              <a:t>Problem</a:t>
            </a:r>
            <a:r>
              <a:rPr lang="ro-RO" sz="3200" b="1"/>
              <a:t>ă</a:t>
            </a:r>
            <a:endParaRPr lang="ro-RO" b="1"/>
          </a:p>
        </p:txBody>
      </p:sp>
      <p:sp>
        <p:nvSpPr>
          <p:cNvPr id="3" name="Content Placeholder 2">
            <a:extLst>
              <a:ext uri="{FF2B5EF4-FFF2-40B4-BE49-F238E27FC236}">
                <a16:creationId xmlns:a16="http://schemas.microsoft.com/office/drawing/2014/main" id="{B6385DCC-C26D-4470-9ED1-D6CA0C7ED903}"/>
              </a:ext>
            </a:extLst>
          </p:cNvPr>
          <p:cNvSpPr>
            <a:spLocks noGrp="1"/>
          </p:cNvSpPr>
          <p:nvPr>
            <p:ph idx="1"/>
          </p:nvPr>
        </p:nvSpPr>
        <p:spPr/>
        <p:txBody>
          <a:bodyPr/>
          <a:lstStyle/>
          <a:p>
            <a:r>
              <a:rPr lang="ro-RO"/>
              <a:t>Pentru circuitul din figură realizat cu o diodă zener care are U</a:t>
            </a:r>
            <a:r>
              <a:rPr lang="ro-RO" baseline="-25000"/>
              <a:t>Z</a:t>
            </a:r>
            <a:r>
              <a:rPr lang="ro-RO"/>
              <a:t>=6V să se determine:</a:t>
            </a:r>
          </a:p>
          <a:p>
            <a:pPr marL="514350" indent="-514350">
              <a:buFont typeface="+mj-lt"/>
              <a:buAutoNum type="alphaLcParenR"/>
            </a:pPr>
            <a:r>
              <a:rPr lang="ro-RO"/>
              <a:t>Motivați cum este polarizată dioda;</a:t>
            </a:r>
          </a:p>
          <a:p>
            <a:pPr marL="514350" indent="-514350">
              <a:buFont typeface="+mj-lt"/>
              <a:buAutoNum type="alphaLcParenR"/>
            </a:pPr>
            <a:r>
              <a:rPr lang="ro-RO"/>
              <a:t>Determinați PSF al diodei, dacă se consideră domeniul de variație al curentului prin diodă, I</a:t>
            </a:r>
            <a:r>
              <a:rPr lang="ro-RO" baseline="-25000"/>
              <a:t>Z</a:t>
            </a:r>
            <a:r>
              <a:rPr lang="ro-RO"/>
              <a:t>=2...50mA</a:t>
            </a:r>
          </a:p>
        </p:txBody>
      </p:sp>
      <p:sp>
        <p:nvSpPr>
          <p:cNvPr id="4" name="Date Placeholder 3">
            <a:extLst>
              <a:ext uri="{FF2B5EF4-FFF2-40B4-BE49-F238E27FC236}">
                <a16:creationId xmlns:a16="http://schemas.microsoft.com/office/drawing/2014/main" id="{D7491680-761C-482F-AF9A-4E769D1CAEC6}"/>
              </a:ext>
            </a:extLst>
          </p:cNvPr>
          <p:cNvSpPr>
            <a:spLocks noGrp="1"/>
          </p:cNvSpPr>
          <p:nvPr>
            <p:ph type="dt" sz="half" idx="10"/>
          </p:nvPr>
        </p:nvSpPr>
        <p:spPr/>
        <p:txBody>
          <a:bodyPr/>
          <a:lstStyle/>
          <a:p>
            <a:fld id="{62CA561E-903C-40B7-8B16-0F2EFC579D26}" type="datetime1">
              <a:rPr lang="en-US" smtClean="0"/>
              <a:t>10/23/2020</a:t>
            </a:fld>
            <a:endParaRPr lang="ro-RO"/>
          </a:p>
        </p:txBody>
      </p:sp>
      <p:sp>
        <p:nvSpPr>
          <p:cNvPr id="5" name="Footer Placeholder 4">
            <a:extLst>
              <a:ext uri="{FF2B5EF4-FFF2-40B4-BE49-F238E27FC236}">
                <a16:creationId xmlns:a16="http://schemas.microsoft.com/office/drawing/2014/main" id="{211C6486-CC0A-447B-8B62-C99FE6C09894}"/>
              </a:ext>
            </a:extLst>
          </p:cNvPr>
          <p:cNvSpPr>
            <a:spLocks noGrp="1"/>
          </p:cNvSpPr>
          <p:nvPr>
            <p:ph type="ftr" sz="quarter" idx="11"/>
          </p:nvPr>
        </p:nvSpPr>
        <p:spPr/>
        <p:txBody>
          <a:bodyPr/>
          <a:lstStyle/>
          <a:p>
            <a:r>
              <a:rPr lang="it-IT"/>
              <a:t>DE-Cursul 3</a:t>
            </a:r>
            <a:endParaRPr lang="ro-RO"/>
          </a:p>
        </p:txBody>
      </p:sp>
      <p:sp>
        <p:nvSpPr>
          <p:cNvPr id="6" name="Slide Number Placeholder 5">
            <a:extLst>
              <a:ext uri="{FF2B5EF4-FFF2-40B4-BE49-F238E27FC236}">
                <a16:creationId xmlns:a16="http://schemas.microsoft.com/office/drawing/2014/main" id="{F86CEFEB-C0D4-42E5-A66D-E25EBF7C5F35}"/>
              </a:ext>
            </a:extLst>
          </p:cNvPr>
          <p:cNvSpPr>
            <a:spLocks noGrp="1"/>
          </p:cNvSpPr>
          <p:nvPr>
            <p:ph type="sldNum" sz="quarter" idx="12"/>
          </p:nvPr>
        </p:nvSpPr>
        <p:spPr/>
        <p:txBody>
          <a:bodyPr/>
          <a:lstStyle/>
          <a:p>
            <a:fld id="{47A857D8-7281-43ED-AD37-826B0FEBF386}" type="slidenum">
              <a:rPr lang="ro-RO" smtClean="0"/>
              <a:t>69</a:t>
            </a:fld>
            <a:endParaRPr lang="ro-RO"/>
          </a:p>
        </p:txBody>
      </p:sp>
    </p:spTree>
    <p:extLst>
      <p:ext uri="{BB962C8B-B14F-4D97-AF65-F5344CB8AC3E}">
        <p14:creationId xmlns:p14="http://schemas.microsoft.com/office/powerpoint/2010/main" val="331302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1. </a:t>
            </a:r>
            <a:r>
              <a:rPr lang="en-US" b="1">
                <a:latin typeface="+mn-lt"/>
              </a:rPr>
              <a:t>Diode</a:t>
            </a:r>
            <a:r>
              <a:rPr lang="ro-RO" b="1">
                <a:latin typeface="+mn-lt"/>
              </a:rPr>
              <a:t> redresoare</a:t>
            </a:r>
            <a:endParaRPr lang="en-US" b="1">
              <a:latin typeface="+mn-lt"/>
            </a:endParaRPr>
          </a:p>
        </p:txBody>
      </p:sp>
      <p:sp>
        <p:nvSpPr>
          <p:cNvPr id="3" name="Content Placeholder 2"/>
          <p:cNvSpPr>
            <a:spLocks noGrp="1"/>
          </p:cNvSpPr>
          <p:nvPr>
            <p:ph idx="1"/>
          </p:nvPr>
        </p:nvSpPr>
        <p:spPr/>
        <p:txBody>
          <a:bodyPr/>
          <a:lstStyle/>
          <a:p>
            <a:r>
              <a:rPr lang="ro-RO"/>
              <a:t>Diode montate pe radiator</a:t>
            </a:r>
            <a:endParaRPr lang="en-US"/>
          </a:p>
        </p:txBody>
      </p:sp>
      <p:sp>
        <p:nvSpPr>
          <p:cNvPr id="4" name="Date Placeholder 3"/>
          <p:cNvSpPr>
            <a:spLocks noGrp="1"/>
          </p:cNvSpPr>
          <p:nvPr>
            <p:ph type="dt" sz="half" idx="10"/>
          </p:nvPr>
        </p:nvSpPr>
        <p:spPr/>
        <p:txBody>
          <a:bodyPr/>
          <a:lstStyle/>
          <a:p>
            <a:fld id="{A1D4CA5C-C3DB-4933-B156-BA87EE61E032}"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7</a:t>
            </a:fld>
            <a:endParaRPr lang="en-US"/>
          </a:p>
        </p:txBody>
      </p:sp>
      <p:pic>
        <p:nvPicPr>
          <p:cNvPr id="7" name="Picture 6"/>
          <p:cNvPicPr>
            <a:picLocks noChangeAspect="1"/>
          </p:cNvPicPr>
          <p:nvPr/>
        </p:nvPicPr>
        <p:blipFill>
          <a:blip r:embed="rId2"/>
          <a:stretch>
            <a:fillRect/>
          </a:stretch>
        </p:blipFill>
        <p:spPr>
          <a:xfrm>
            <a:off x="2438400" y="2819400"/>
            <a:ext cx="2438400" cy="1828800"/>
          </a:xfrm>
          <a:prstGeom prst="rect">
            <a:avLst/>
          </a:prstGeom>
        </p:spPr>
      </p:pic>
      <p:pic>
        <p:nvPicPr>
          <p:cNvPr id="8" name="Picture 7"/>
          <p:cNvPicPr>
            <a:picLocks noChangeAspect="1"/>
          </p:cNvPicPr>
          <p:nvPr/>
        </p:nvPicPr>
        <p:blipFill>
          <a:blip r:embed="rId3"/>
          <a:stretch>
            <a:fillRect/>
          </a:stretch>
        </p:blipFill>
        <p:spPr>
          <a:xfrm>
            <a:off x="6414367" y="940641"/>
            <a:ext cx="4007827" cy="5355386"/>
          </a:xfrm>
          <a:prstGeom prst="rect">
            <a:avLst/>
          </a:prstGeom>
        </p:spPr>
      </p:pic>
      <p:sp>
        <p:nvSpPr>
          <p:cNvPr id="9" name="TextBox 8"/>
          <p:cNvSpPr txBox="1"/>
          <p:nvPr/>
        </p:nvSpPr>
        <p:spPr>
          <a:xfrm>
            <a:off x="2667000" y="4876801"/>
            <a:ext cx="1981200" cy="646331"/>
          </a:xfrm>
          <a:prstGeom prst="rect">
            <a:avLst/>
          </a:prstGeom>
          <a:noFill/>
        </p:spPr>
        <p:txBody>
          <a:bodyPr wrap="square" rtlCol="0">
            <a:spAutoFit/>
          </a:bodyPr>
          <a:lstStyle/>
          <a:p>
            <a:pPr algn="ctr"/>
            <a:r>
              <a:rPr lang="ro-RO"/>
              <a:t>Dioda nemontată</a:t>
            </a:r>
          </a:p>
          <a:p>
            <a:pPr algn="ctr"/>
            <a:r>
              <a:rPr lang="ro-RO"/>
              <a:t>pe radiator</a:t>
            </a:r>
            <a:endParaRPr lang="en-US"/>
          </a:p>
        </p:txBody>
      </p:sp>
    </p:spTree>
    <p:extLst>
      <p:ext uri="{BB962C8B-B14F-4D97-AF65-F5344CB8AC3E}">
        <p14:creationId xmlns:p14="http://schemas.microsoft.com/office/powerpoint/2010/main" val="1518456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A8FC-79DA-402F-9CD6-24CDC255CCDD}"/>
              </a:ext>
            </a:extLst>
          </p:cNvPr>
          <p:cNvSpPr>
            <a:spLocks noGrp="1"/>
          </p:cNvSpPr>
          <p:nvPr>
            <p:ph type="title"/>
          </p:nvPr>
        </p:nvSpPr>
        <p:spPr/>
        <p:txBody>
          <a:bodyPr/>
          <a:lstStyle/>
          <a:p>
            <a:r>
              <a:rPr lang="ro-RO" b="1"/>
              <a:t>Determinarea PSF la dioda zener</a:t>
            </a:r>
            <a:br>
              <a:rPr lang="en-US" b="1"/>
            </a:br>
            <a:r>
              <a:rPr lang="en-US" sz="3200" b="1"/>
              <a:t>Problem</a:t>
            </a:r>
            <a:r>
              <a:rPr lang="ro-RO" sz="3200" b="1"/>
              <a:t>ă</a:t>
            </a:r>
            <a:endParaRPr lang="ro-RO"/>
          </a:p>
        </p:txBody>
      </p:sp>
      <p:sp>
        <p:nvSpPr>
          <p:cNvPr id="3" name="Content Placeholder 2">
            <a:extLst>
              <a:ext uri="{FF2B5EF4-FFF2-40B4-BE49-F238E27FC236}">
                <a16:creationId xmlns:a16="http://schemas.microsoft.com/office/drawing/2014/main" id="{2B2B4D1C-F9E6-4C18-B6DF-40A3BCF61D71}"/>
              </a:ext>
            </a:extLst>
          </p:cNvPr>
          <p:cNvSpPr>
            <a:spLocks noGrp="1"/>
          </p:cNvSpPr>
          <p:nvPr>
            <p:ph idx="1"/>
          </p:nvPr>
        </p:nvSpPr>
        <p:spPr/>
        <p:txBody>
          <a:bodyPr/>
          <a:lstStyle/>
          <a:p>
            <a:r>
              <a:rPr lang="ro-RO"/>
              <a:t>Schema circuitului</a:t>
            </a:r>
          </a:p>
        </p:txBody>
      </p:sp>
      <p:sp>
        <p:nvSpPr>
          <p:cNvPr id="4" name="Date Placeholder 3">
            <a:extLst>
              <a:ext uri="{FF2B5EF4-FFF2-40B4-BE49-F238E27FC236}">
                <a16:creationId xmlns:a16="http://schemas.microsoft.com/office/drawing/2014/main" id="{478916D0-05F4-432C-9DD6-4934D5BF606F}"/>
              </a:ext>
            </a:extLst>
          </p:cNvPr>
          <p:cNvSpPr>
            <a:spLocks noGrp="1"/>
          </p:cNvSpPr>
          <p:nvPr>
            <p:ph type="dt" sz="half" idx="10"/>
          </p:nvPr>
        </p:nvSpPr>
        <p:spPr/>
        <p:txBody>
          <a:bodyPr/>
          <a:lstStyle/>
          <a:p>
            <a:fld id="{2E756263-7B02-470E-9DA8-D2751994E887}" type="datetime1">
              <a:rPr lang="en-US" smtClean="0"/>
              <a:t>10/23/2020</a:t>
            </a:fld>
            <a:endParaRPr lang="ro-RO"/>
          </a:p>
        </p:txBody>
      </p:sp>
      <p:sp>
        <p:nvSpPr>
          <p:cNvPr id="5" name="Footer Placeholder 4">
            <a:extLst>
              <a:ext uri="{FF2B5EF4-FFF2-40B4-BE49-F238E27FC236}">
                <a16:creationId xmlns:a16="http://schemas.microsoft.com/office/drawing/2014/main" id="{06456CF5-40E6-4292-8E9F-8C962C4C3C38}"/>
              </a:ext>
            </a:extLst>
          </p:cNvPr>
          <p:cNvSpPr>
            <a:spLocks noGrp="1"/>
          </p:cNvSpPr>
          <p:nvPr>
            <p:ph type="ftr" sz="quarter" idx="11"/>
          </p:nvPr>
        </p:nvSpPr>
        <p:spPr/>
        <p:txBody>
          <a:bodyPr/>
          <a:lstStyle/>
          <a:p>
            <a:r>
              <a:rPr lang="ro-RO"/>
              <a:t>DE-Cursul 3</a:t>
            </a:r>
          </a:p>
        </p:txBody>
      </p:sp>
      <p:sp>
        <p:nvSpPr>
          <p:cNvPr id="6" name="Slide Number Placeholder 5">
            <a:extLst>
              <a:ext uri="{FF2B5EF4-FFF2-40B4-BE49-F238E27FC236}">
                <a16:creationId xmlns:a16="http://schemas.microsoft.com/office/drawing/2014/main" id="{0F3EC442-5F6C-48A7-B650-B2A2F6A48A13}"/>
              </a:ext>
            </a:extLst>
          </p:cNvPr>
          <p:cNvSpPr>
            <a:spLocks noGrp="1"/>
          </p:cNvSpPr>
          <p:nvPr>
            <p:ph type="sldNum" sz="quarter" idx="12"/>
          </p:nvPr>
        </p:nvSpPr>
        <p:spPr/>
        <p:txBody>
          <a:bodyPr/>
          <a:lstStyle/>
          <a:p>
            <a:fld id="{A5B51563-3D91-4239-B4AF-CD32D46A7CE5}" type="slidenum">
              <a:rPr lang="ro-RO" smtClean="0"/>
              <a:t>70</a:t>
            </a:fld>
            <a:endParaRPr lang="ro-RO"/>
          </a:p>
        </p:txBody>
      </p:sp>
      <p:pic>
        <p:nvPicPr>
          <p:cNvPr id="7" name="Picture 6">
            <a:extLst>
              <a:ext uri="{FF2B5EF4-FFF2-40B4-BE49-F238E27FC236}">
                <a16:creationId xmlns:a16="http://schemas.microsoft.com/office/drawing/2014/main" id="{C8523B08-CAF9-4AEB-8E4F-6C0176B58BB1}"/>
              </a:ext>
            </a:extLst>
          </p:cNvPr>
          <p:cNvPicPr>
            <a:picLocks noChangeAspect="1"/>
          </p:cNvPicPr>
          <p:nvPr/>
        </p:nvPicPr>
        <p:blipFill>
          <a:blip r:embed="rId2"/>
          <a:stretch>
            <a:fillRect/>
          </a:stretch>
        </p:blipFill>
        <p:spPr>
          <a:xfrm>
            <a:off x="3657600" y="2134633"/>
            <a:ext cx="4953000" cy="2990850"/>
          </a:xfrm>
          <a:prstGeom prst="rect">
            <a:avLst/>
          </a:prstGeom>
        </p:spPr>
      </p:pic>
    </p:spTree>
    <p:extLst>
      <p:ext uri="{BB962C8B-B14F-4D97-AF65-F5344CB8AC3E}">
        <p14:creationId xmlns:p14="http://schemas.microsoft.com/office/powerpoint/2010/main" val="1504637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2318-E61C-4ABA-BBDF-F58311F15313}"/>
              </a:ext>
            </a:extLst>
          </p:cNvPr>
          <p:cNvSpPr>
            <a:spLocks noGrp="1"/>
          </p:cNvSpPr>
          <p:nvPr>
            <p:ph type="title"/>
          </p:nvPr>
        </p:nvSpPr>
        <p:spPr/>
        <p:txBody>
          <a:bodyPr/>
          <a:lstStyle/>
          <a:p>
            <a:r>
              <a:rPr lang="ro-RO" b="1"/>
              <a:t>Determinarea PSF la dioda zener</a:t>
            </a:r>
            <a:br>
              <a:rPr lang="en-US" b="1"/>
            </a:br>
            <a:r>
              <a:rPr lang="en-US" sz="3200" b="1"/>
              <a:t>Problem</a:t>
            </a:r>
            <a:r>
              <a:rPr lang="ro-RO" sz="3200" b="1"/>
              <a:t>ă</a:t>
            </a:r>
            <a:endParaRPr lang="ro-RO"/>
          </a:p>
        </p:txBody>
      </p:sp>
      <p:sp>
        <p:nvSpPr>
          <p:cNvPr id="3" name="Content Placeholder 2">
            <a:extLst>
              <a:ext uri="{FF2B5EF4-FFF2-40B4-BE49-F238E27FC236}">
                <a16:creationId xmlns:a16="http://schemas.microsoft.com/office/drawing/2014/main" id="{8167850D-5024-45C3-91ED-EF1DBB5A2D5A}"/>
              </a:ext>
            </a:extLst>
          </p:cNvPr>
          <p:cNvSpPr>
            <a:spLocks noGrp="1"/>
          </p:cNvSpPr>
          <p:nvPr>
            <p:ph idx="1"/>
          </p:nvPr>
        </p:nvSpPr>
        <p:spPr/>
        <p:txBody>
          <a:bodyPr/>
          <a:lstStyle/>
          <a:p>
            <a:pPr marL="0" indent="0">
              <a:buNone/>
            </a:pPr>
            <a:r>
              <a:rPr lang="ro-RO" b="1"/>
              <a:t>Rezolvare</a:t>
            </a:r>
          </a:p>
          <a:p>
            <a:pPr marL="514350" indent="-514350">
              <a:buFont typeface="+mj-lt"/>
              <a:buAutoNum type="alphaLcParenR"/>
            </a:pPr>
            <a:r>
              <a:rPr lang="ro-RO" sz="2400"/>
              <a:t>Dioda este desenată având catodul în </a:t>
            </a:r>
            <a:br>
              <a:rPr lang="ro-RO" sz="2400"/>
            </a:br>
            <a:r>
              <a:rPr lang="ro-RO" sz="2400"/>
              <a:t>partea superioară și anodul în cea inferioară. </a:t>
            </a:r>
            <a:br>
              <a:rPr lang="ro-RO" sz="2400"/>
            </a:br>
            <a:r>
              <a:rPr lang="ro-RO" sz="2400"/>
              <a:t>Plusul sursei V1 se observă că este conectat </a:t>
            </a:r>
            <a:br>
              <a:rPr lang="ro-RO" sz="2400"/>
            </a:br>
            <a:r>
              <a:rPr lang="ro-RO" sz="2400"/>
              <a:t>prin intermediul lui R1 la catod, iar minusul direct </a:t>
            </a:r>
            <a:br>
              <a:rPr lang="ro-RO" sz="2400"/>
            </a:br>
            <a:r>
              <a:rPr lang="ro-RO" sz="2400"/>
              <a:t>la anod, ceea ce corespunde polarizării inverse a diodei.</a:t>
            </a:r>
          </a:p>
          <a:p>
            <a:pPr marL="514350" indent="-514350">
              <a:buFont typeface="+mj-lt"/>
              <a:buAutoNum type="alphaLcParenR"/>
            </a:pPr>
            <a:r>
              <a:rPr lang="ro-RO" sz="2400"/>
              <a:t>Pentru a determina valorile din PSF (punctul static de funcționare), mai întâi se figurează pe schemă sensurile tensiunilor și curenților. Apoi se presupune că dioda ar lucra în străpungere zener, iar dacă valoarea curentului I</a:t>
            </a:r>
            <a:r>
              <a:rPr lang="ro-RO" sz="2400" baseline="-25000"/>
              <a:t>Z</a:t>
            </a:r>
            <a:r>
              <a:rPr lang="ro-RO" sz="2400"/>
              <a:t> se încadrează în domeniul din enunț, atunci presupunerea de la început este adevărată. </a:t>
            </a:r>
          </a:p>
        </p:txBody>
      </p:sp>
      <p:sp>
        <p:nvSpPr>
          <p:cNvPr id="4" name="Date Placeholder 3">
            <a:extLst>
              <a:ext uri="{FF2B5EF4-FFF2-40B4-BE49-F238E27FC236}">
                <a16:creationId xmlns:a16="http://schemas.microsoft.com/office/drawing/2014/main" id="{0E6AE7D0-D3C6-44E2-A094-AAB33BAED4A0}"/>
              </a:ext>
            </a:extLst>
          </p:cNvPr>
          <p:cNvSpPr>
            <a:spLocks noGrp="1"/>
          </p:cNvSpPr>
          <p:nvPr>
            <p:ph type="dt" sz="half" idx="10"/>
          </p:nvPr>
        </p:nvSpPr>
        <p:spPr/>
        <p:txBody>
          <a:bodyPr/>
          <a:lstStyle/>
          <a:p>
            <a:fld id="{2E756263-7B02-470E-9DA8-D2751994E887}" type="datetime1">
              <a:rPr lang="en-US" smtClean="0"/>
              <a:t>10/23/2020</a:t>
            </a:fld>
            <a:endParaRPr lang="ro-RO"/>
          </a:p>
        </p:txBody>
      </p:sp>
      <p:sp>
        <p:nvSpPr>
          <p:cNvPr id="5" name="Footer Placeholder 4">
            <a:extLst>
              <a:ext uri="{FF2B5EF4-FFF2-40B4-BE49-F238E27FC236}">
                <a16:creationId xmlns:a16="http://schemas.microsoft.com/office/drawing/2014/main" id="{A5842B23-4C9F-40A7-A8A6-C45A0416F319}"/>
              </a:ext>
            </a:extLst>
          </p:cNvPr>
          <p:cNvSpPr>
            <a:spLocks noGrp="1"/>
          </p:cNvSpPr>
          <p:nvPr>
            <p:ph type="ftr" sz="quarter" idx="11"/>
          </p:nvPr>
        </p:nvSpPr>
        <p:spPr/>
        <p:txBody>
          <a:bodyPr/>
          <a:lstStyle/>
          <a:p>
            <a:r>
              <a:rPr lang="ro-RO"/>
              <a:t>DE-Cursul 3</a:t>
            </a:r>
          </a:p>
        </p:txBody>
      </p:sp>
      <p:sp>
        <p:nvSpPr>
          <p:cNvPr id="6" name="Slide Number Placeholder 5">
            <a:extLst>
              <a:ext uri="{FF2B5EF4-FFF2-40B4-BE49-F238E27FC236}">
                <a16:creationId xmlns:a16="http://schemas.microsoft.com/office/drawing/2014/main" id="{DEE8F458-B120-4B46-9D9D-1281AB59D6B3}"/>
              </a:ext>
            </a:extLst>
          </p:cNvPr>
          <p:cNvSpPr>
            <a:spLocks noGrp="1"/>
          </p:cNvSpPr>
          <p:nvPr>
            <p:ph type="sldNum" sz="quarter" idx="12"/>
          </p:nvPr>
        </p:nvSpPr>
        <p:spPr/>
        <p:txBody>
          <a:bodyPr/>
          <a:lstStyle/>
          <a:p>
            <a:fld id="{A5B51563-3D91-4239-B4AF-CD32D46A7CE5}" type="slidenum">
              <a:rPr lang="ro-RO" smtClean="0"/>
              <a:t>71</a:t>
            </a:fld>
            <a:endParaRPr lang="ro-RO"/>
          </a:p>
        </p:txBody>
      </p:sp>
      <p:pic>
        <p:nvPicPr>
          <p:cNvPr id="8" name="Picture 7">
            <a:extLst>
              <a:ext uri="{FF2B5EF4-FFF2-40B4-BE49-F238E27FC236}">
                <a16:creationId xmlns:a16="http://schemas.microsoft.com/office/drawing/2014/main" id="{EE2C333D-A6C4-4600-A21B-20DDBF105A15}"/>
              </a:ext>
            </a:extLst>
          </p:cNvPr>
          <p:cNvPicPr>
            <a:picLocks noChangeAspect="1"/>
          </p:cNvPicPr>
          <p:nvPr/>
        </p:nvPicPr>
        <p:blipFill rotWithShape="1">
          <a:blip r:embed="rId2"/>
          <a:srcRect l="7692" t="11708" r="9231" b="4881"/>
          <a:stretch/>
        </p:blipFill>
        <p:spPr>
          <a:xfrm>
            <a:off x="8077200" y="1027906"/>
            <a:ext cx="4114800" cy="2494721"/>
          </a:xfrm>
          <a:prstGeom prst="rect">
            <a:avLst/>
          </a:prstGeom>
        </p:spPr>
      </p:pic>
    </p:spTree>
    <p:extLst>
      <p:ext uri="{BB962C8B-B14F-4D97-AF65-F5344CB8AC3E}">
        <p14:creationId xmlns:p14="http://schemas.microsoft.com/office/powerpoint/2010/main" val="2030418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AC52-133B-4555-82E8-A6606E56D346}"/>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Light" panose="020F0302020204030204"/>
                <a:ea typeface="+mj-ea"/>
                <a:cs typeface="+mj-cs"/>
              </a:rPr>
              <a:t>Determinarea PSF la dioda zener</a:t>
            </a:r>
            <a:b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en-US" sz="3200" b="1" i="0" u="none" strike="noStrike" kern="1200" cap="none" spc="0" normalizeH="0" baseline="0" noProof="0">
                <a:ln>
                  <a:noFill/>
                </a:ln>
                <a:solidFill>
                  <a:prstClr val="black"/>
                </a:solidFill>
                <a:effectLst/>
                <a:uLnTx/>
                <a:uFillTx/>
                <a:latin typeface="Calibri Light" panose="020F0302020204030204"/>
                <a:ea typeface="+mj-ea"/>
                <a:cs typeface="+mj-cs"/>
              </a:rPr>
              <a:t>Problem</a:t>
            </a:r>
            <a:r>
              <a:rPr kumimoji="0" lang="ro-RO" sz="3200" b="1" i="0" u="none" strike="noStrike" kern="1200" cap="none" spc="0" normalizeH="0" baseline="0" noProof="0">
                <a:ln>
                  <a:noFill/>
                </a:ln>
                <a:solidFill>
                  <a:prstClr val="black"/>
                </a:solidFill>
                <a:effectLst/>
                <a:uLnTx/>
                <a:uFillTx/>
                <a:latin typeface="Calibri Light" panose="020F0302020204030204"/>
                <a:ea typeface="+mj-ea"/>
                <a:cs typeface="+mj-cs"/>
              </a:rPr>
              <a:t>ă</a:t>
            </a:r>
            <a:endParaRPr lang="ro-RO"/>
          </a:p>
        </p:txBody>
      </p:sp>
      <p:sp>
        <p:nvSpPr>
          <p:cNvPr id="3" name="Content Placeholder 2">
            <a:extLst>
              <a:ext uri="{FF2B5EF4-FFF2-40B4-BE49-F238E27FC236}">
                <a16:creationId xmlns:a16="http://schemas.microsoft.com/office/drawing/2014/main" id="{AC931A96-75FE-4176-A44A-D59D75224B32}"/>
              </a:ext>
            </a:extLst>
          </p:cNvPr>
          <p:cNvSpPr>
            <a:spLocks noGrp="1"/>
          </p:cNvSpPr>
          <p:nvPr>
            <p:ph idx="1"/>
          </p:nvPr>
        </p:nvSpPr>
        <p:spPr/>
        <p:txBody>
          <a:bodyPr/>
          <a:lstStyle/>
          <a:p>
            <a:pPr marL="0" indent="0">
              <a:buNone/>
            </a:pPr>
            <a:r>
              <a:rPr lang="ro-RO" b="1"/>
              <a:t>Rezolvare</a:t>
            </a:r>
          </a:p>
        </p:txBody>
      </p:sp>
      <p:sp>
        <p:nvSpPr>
          <p:cNvPr id="4" name="Date Placeholder 3">
            <a:extLst>
              <a:ext uri="{FF2B5EF4-FFF2-40B4-BE49-F238E27FC236}">
                <a16:creationId xmlns:a16="http://schemas.microsoft.com/office/drawing/2014/main" id="{38CD1C60-039D-4842-BBCA-C4D1A3F54902}"/>
              </a:ext>
            </a:extLst>
          </p:cNvPr>
          <p:cNvSpPr>
            <a:spLocks noGrp="1"/>
          </p:cNvSpPr>
          <p:nvPr>
            <p:ph type="dt" sz="half" idx="10"/>
          </p:nvPr>
        </p:nvSpPr>
        <p:spPr/>
        <p:txBody>
          <a:bodyPr/>
          <a:lstStyle/>
          <a:p>
            <a:fld id="{551A62BB-D7E5-44D1-B77A-008067A669DB}" type="datetime1">
              <a:rPr lang="en-US" smtClean="0"/>
              <a:t>10/23/2020</a:t>
            </a:fld>
            <a:endParaRPr lang="ro-RO"/>
          </a:p>
        </p:txBody>
      </p:sp>
      <p:sp>
        <p:nvSpPr>
          <p:cNvPr id="5" name="Footer Placeholder 4">
            <a:extLst>
              <a:ext uri="{FF2B5EF4-FFF2-40B4-BE49-F238E27FC236}">
                <a16:creationId xmlns:a16="http://schemas.microsoft.com/office/drawing/2014/main" id="{5C8A3E38-0BAB-44E7-BDDB-7B9019752F99}"/>
              </a:ext>
            </a:extLst>
          </p:cNvPr>
          <p:cNvSpPr>
            <a:spLocks noGrp="1"/>
          </p:cNvSpPr>
          <p:nvPr>
            <p:ph type="ftr" sz="quarter" idx="11"/>
          </p:nvPr>
        </p:nvSpPr>
        <p:spPr/>
        <p:txBody>
          <a:bodyPr/>
          <a:lstStyle/>
          <a:p>
            <a:r>
              <a:rPr lang="it-IT"/>
              <a:t>DE-Cursul 3</a:t>
            </a:r>
            <a:endParaRPr lang="ro-RO"/>
          </a:p>
        </p:txBody>
      </p:sp>
      <p:sp>
        <p:nvSpPr>
          <p:cNvPr id="6" name="Slide Number Placeholder 5">
            <a:extLst>
              <a:ext uri="{FF2B5EF4-FFF2-40B4-BE49-F238E27FC236}">
                <a16:creationId xmlns:a16="http://schemas.microsoft.com/office/drawing/2014/main" id="{87D2C961-EE3B-42EA-BD6A-5ADF62BD63A4}"/>
              </a:ext>
            </a:extLst>
          </p:cNvPr>
          <p:cNvSpPr>
            <a:spLocks noGrp="1"/>
          </p:cNvSpPr>
          <p:nvPr>
            <p:ph type="sldNum" sz="quarter" idx="12"/>
          </p:nvPr>
        </p:nvSpPr>
        <p:spPr/>
        <p:txBody>
          <a:bodyPr/>
          <a:lstStyle/>
          <a:p>
            <a:fld id="{47A857D8-7281-43ED-AD37-826B0FEBF386}" type="slidenum">
              <a:rPr lang="ro-RO" smtClean="0"/>
              <a:t>72</a:t>
            </a:fld>
            <a:endParaRPr lang="ro-RO"/>
          </a:p>
        </p:txBody>
      </p:sp>
      <p:pic>
        <p:nvPicPr>
          <p:cNvPr id="7" name="Picture 6">
            <a:extLst>
              <a:ext uri="{FF2B5EF4-FFF2-40B4-BE49-F238E27FC236}">
                <a16:creationId xmlns:a16="http://schemas.microsoft.com/office/drawing/2014/main" id="{B31DB7C6-886E-4348-B88A-40AF0BF205B0}"/>
              </a:ext>
            </a:extLst>
          </p:cNvPr>
          <p:cNvPicPr>
            <a:picLocks noChangeAspect="1"/>
          </p:cNvPicPr>
          <p:nvPr/>
        </p:nvPicPr>
        <p:blipFill>
          <a:blip r:embed="rId2"/>
          <a:stretch>
            <a:fillRect/>
          </a:stretch>
        </p:blipFill>
        <p:spPr>
          <a:xfrm>
            <a:off x="82826" y="2234026"/>
            <a:ext cx="5029200" cy="299085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932DA22-EB4B-4740-9F4B-88EB99B4EAC6}"/>
                  </a:ext>
                </a:extLst>
              </p:cNvPr>
              <p:cNvSpPr txBox="1"/>
              <p:nvPr/>
            </p:nvSpPr>
            <p:spPr>
              <a:xfrm>
                <a:off x="6303065" y="1852969"/>
                <a:ext cx="4615070" cy="7543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𝑍</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20</m:t>
                          </m:r>
                          <m:r>
                            <a:rPr lang="ro-RO" sz="2400" b="0" i="1" smtClean="0">
                              <a:latin typeface="Cambria Math" panose="02040503050406030204" pitchFamily="18" charset="0"/>
                            </a:rPr>
                            <m:t>𝑉</m:t>
                          </m:r>
                          <m:r>
                            <a:rPr lang="ro-RO" sz="2400" b="0" i="1" smtClean="0">
                              <a:latin typeface="Cambria Math" panose="02040503050406030204" pitchFamily="18" charset="0"/>
                            </a:rPr>
                            <m:t>−6</m:t>
                          </m:r>
                          <m:r>
                            <a:rPr lang="ro-RO" sz="2400" b="0" i="1" smtClean="0">
                              <a:latin typeface="Cambria Math" panose="02040503050406030204" pitchFamily="18" charset="0"/>
                            </a:rPr>
                            <m:t>𝑉</m:t>
                          </m:r>
                        </m:num>
                        <m:den>
                          <m:r>
                            <a:rPr lang="ro-RO" sz="2400" b="0" i="1" smtClean="0">
                              <a:latin typeface="Cambria Math" panose="02040503050406030204" pitchFamily="18" charset="0"/>
                            </a:rPr>
                            <m:t>1</m:t>
                          </m:r>
                          <m:r>
                            <a:rPr lang="ro-RO" sz="2400" b="0" i="1" smtClean="0">
                              <a:latin typeface="Cambria Math" panose="02040503050406030204" pitchFamily="18" charset="0"/>
                            </a:rPr>
                            <m:t>𝑘</m:t>
                          </m:r>
                        </m:den>
                      </m:f>
                      <m:r>
                        <a:rPr lang="ro-RO" sz="2400" b="0" i="1" smtClean="0">
                          <a:latin typeface="Cambria Math" panose="02040503050406030204" pitchFamily="18" charset="0"/>
                        </a:rPr>
                        <m:t>=14</m:t>
                      </m:r>
                      <m:r>
                        <a:rPr lang="ro-RO" sz="2400" b="0" i="1" smtClean="0">
                          <a:latin typeface="Cambria Math" panose="02040503050406030204" pitchFamily="18" charset="0"/>
                        </a:rPr>
                        <m:t>𝑚𝐴</m:t>
                      </m:r>
                    </m:oMath>
                  </m:oMathPara>
                </a14:m>
                <a:endParaRPr lang="ro-RO"/>
              </a:p>
            </p:txBody>
          </p:sp>
        </mc:Choice>
        <mc:Fallback>
          <p:sp>
            <p:nvSpPr>
              <p:cNvPr id="8" name="TextBox 7">
                <a:extLst>
                  <a:ext uri="{FF2B5EF4-FFF2-40B4-BE49-F238E27FC236}">
                    <a16:creationId xmlns:a16="http://schemas.microsoft.com/office/drawing/2014/main" id="{5932DA22-EB4B-4740-9F4B-88EB99B4EAC6}"/>
                  </a:ext>
                </a:extLst>
              </p:cNvPr>
              <p:cNvSpPr txBox="1">
                <a:spLocks noRot="1" noChangeAspect="1" noMove="1" noResize="1" noEditPoints="1" noAdjustHandles="1" noChangeArrowheads="1" noChangeShapeType="1" noTextEdit="1"/>
              </p:cNvSpPr>
              <p:nvPr/>
            </p:nvSpPr>
            <p:spPr>
              <a:xfrm>
                <a:off x="6303065" y="1852969"/>
                <a:ext cx="4615070" cy="754309"/>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0100595-F012-4A45-A760-E68BA460EB83}"/>
                  </a:ext>
                </a:extLst>
              </p:cNvPr>
              <p:cNvSpPr txBox="1"/>
              <p:nvPr/>
            </p:nvSpPr>
            <p:spPr>
              <a:xfrm>
                <a:off x="6303065" y="2786665"/>
                <a:ext cx="2981740" cy="8785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2</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𝑍</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6</m:t>
                          </m:r>
                          <m:r>
                            <a:rPr lang="ro-RO" sz="2400" b="0" i="1" smtClean="0">
                              <a:latin typeface="Cambria Math" panose="02040503050406030204" pitchFamily="18" charset="0"/>
                            </a:rPr>
                            <m:t>𝑉</m:t>
                          </m:r>
                        </m:num>
                        <m:den>
                          <m:r>
                            <a:rPr lang="ro-RO" sz="2400" b="0" i="1" smtClean="0">
                              <a:latin typeface="Cambria Math" panose="02040503050406030204" pitchFamily="18" charset="0"/>
                            </a:rPr>
                            <m:t>1</m:t>
                          </m:r>
                          <m:r>
                            <a:rPr lang="ro-RO" sz="2400" b="0" i="1" smtClean="0">
                              <a:latin typeface="Cambria Math" panose="02040503050406030204" pitchFamily="18" charset="0"/>
                            </a:rPr>
                            <m:t>𝑘</m:t>
                          </m:r>
                        </m:den>
                      </m:f>
                      <m:r>
                        <a:rPr lang="ro-RO" sz="2400" b="0" i="1" smtClean="0">
                          <a:latin typeface="Cambria Math" panose="02040503050406030204" pitchFamily="18" charset="0"/>
                        </a:rPr>
                        <m:t>=6</m:t>
                      </m:r>
                      <m:r>
                        <a:rPr lang="ro-RO" sz="2400" b="0" i="1" smtClean="0">
                          <a:latin typeface="Cambria Math" panose="02040503050406030204" pitchFamily="18" charset="0"/>
                        </a:rPr>
                        <m:t>𝑚𝐴</m:t>
                      </m:r>
                    </m:oMath>
                  </m:oMathPara>
                </a14:m>
                <a:endParaRPr lang="ro-RO" sz="2400"/>
              </a:p>
            </p:txBody>
          </p:sp>
        </mc:Choice>
        <mc:Fallback>
          <p:sp>
            <p:nvSpPr>
              <p:cNvPr id="10" name="TextBox 9">
                <a:extLst>
                  <a:ext uri="{FF2B5EF4-FFF2-40B4-BE49-F238E27FC236}">
                    <a16:creationId xmlns:a16="http://schemas.microsoft.com/office/drawing/2014/main" id="{70100595-F012-4A45-A760-E68BA460EB83}"/>
                  </a:ext>
                </a:extLst>
              </p:cNvPr>
              <p:cNvSpPr txBox="1">
                <a:spLocks noRot="1" noChangeAspect="1" noMove="1" noResize="1" noEditPoints="1" noAdjustHandles="1" noChangeArrowheads="1" noChangeShapeType="1" noTextEdit="1"/>
              </p:cNvSpPr>
              <p:nvPr/>
            </p:nvSpPr>
            <p:spPr>
              <a:xfrm>
                <a:off x="6303065" y="2786665"/>
                <a:ext cx="2981740" cy="878510"/>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15317C3-6E00-4A87-BB0F-6A7493DEE4B4}"/>
                  </a:ext>
                </a:extLst>
              </p:cNvPr>
              <p:cNvSpPr txBox="1"/>
              <p:nvPr/>
            </p:nvSpPr>
            <p:spPr>
              <a:xfrm>
                <a:off x="6364357" y="3769259"/>
                <a:ext cx="4783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𝑍</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2</m:t>
                          </m:r>
                        </m:sub>
                      </m:sSub>
                      <m:r>
                        <a:rPr lang="ro-RO" sz="2400" b="0" i="1" smtClean="0">
                          <a:latin typeface="Cambria Math" panose="02040503050406030204" pitchFamily="18" charset="0"/>
                        </a:rPr>
                        <m:t>=14</m:t>
                      </m:r>
                      <m:r>
                        <a:rPr lang="ro-RO" sz="2400" b="0" i="1" smtClean="0">
                          <a:latin typeface="Cambria Math" panose="02040503050406030204" pitchFamily="18" charset="0"/>
                        </a:rPr>
                        <m:t>𝑚𝐴</m:t>
                      </m:r>
                      <m:r>
                        <a:rPr lang="ro-RO" sz="2400" b="0" i="1" smtClean="0">
                          <a:latin typeface="Cambria Math" panose="02040503050406030204" pitchFamily="18" charset="0"/>
                        </a:rPr>
                        <m:t>−6</m:t>
                      </m:r>
                      <m:r>
                        <a:rPr lang="ro-RO" sz="2400" b="0" i="1" smtClean="0">
                          <a:latin typeface="Cambria Math" panose="02040503050406030204" pitchFamily="18" charset="0"/>
                        </a:rPr>
                        <m:t>𝑚𝐴</m:t>
                      </m:r>
                      <m:r>
                        <a:rPr lang="ro-RO" sz="2400" b="0" i="1" smtClean="0">
                          <a:latin typeface="Cambria Math" panose="02040503050406030204" pitchFamily="18" charset="0"/>
                        </a:rPr>
                        <m:t>=8</m:t>
                      </m:r>
                      <m:r>
                        <a:rPr lang="ro-RO" sz="2400" b="0" i="1" smtClean="0">
                          <a:latin typeface="Cambria Math" panose="02040503050406030204" pitchFamily="18" charset="0"/>
                        </a:rPr>
                        <m:t>𝑚𝐴</m:t>
                      </m:r>
                    </m:oMath>
                  </m:oMathPara>
                </a14:m>
                <a:endParaRPr lang="ro-RO"/>
              </a:p>
            </p:txBody>
          </p:sp>
        </mc:Choice>
        <mc:Fallback>
          <p:sp>
            <p:nvSpPr>
              <p:cNvPr id="11" name="TextBox 10">
                <a:extLst>
                  <a:ext uri="{FF2B5EF4-FFF2-40B4-BE49-F238E27FC236}">
                    <a16:creationId xmlns:a16="http://schemas.microsoft.com/office/drawing/2014/main" id="{915317C3-6E00-4A87-BB0F-6A7493DEE4B4}"/>
                  </a:ext>
                </a:extLst>
              </p:cNvPr>
              <p:cNvSpPr txBox="1">
                <a:spLocks noRot="1" noChangeAspect="1" noMove="1" noResize="1" noEditPoints="1" noAdjustHandles="1" noChangeArrowheads="1" noChangeShapeType="1" noTextEdit="1"/>
              </p:cNvSpPr>
              <p:nvPr/>
            </p:nvSpPr>
            <p:spPr>
              <a:xfrm>
                <a:off x="6364357" y="3769259"/>
                <a:ext cx="4783489" cy="369332"/>
              </a:xfrm>
              <a:prstGeom prst="rect">
                <a:avLst/>
              </a:prstGeom>
              <a:blipFill>
                <a:blip r:embed="rId5"/>
                <a:stretch>
                  <a:fillRect l="-1019" r="-1019" b="-13115"/>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C00AA15-8406-436C-9032-EF26A6F57B46}"/>
                  </a:ext>
                </a:extLst>
              </p:cNvPr>
              <p:cNvSpPr txBox="1"/>
              <p:nvPr/>
            </p:nvSpPr>
            <p:spPr>
              <a:xfrm>
                <a:off x="6364357" y="4432083"/>
                <a:ext cx="30307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sz="2400" b="0" i="1" smtClean="0">
                          <a:latin typeface="Cambria Math" panose="02040503050406030204" pitchFamily="18" charset="0"/>
                        </a:rPr>
                        <m:t>8</m:t>
                      </m:r>
                      <m:r>
                        <a:rPr lang="ro-RO" sz="2400" b="0" i="1" smtClean="0">
                          <a:latin typeface="Cambria Math" panose="02040503050406030204" pitchFamily="18" charset="0"/>
                        </a:rPr>
                        <m:t>𝑚𝐴</m:t>
                      </m:r>
                      <m:r>
                        <a:rPr lang="ro-RO" sz="2400" b="0" i="1" smtClean="0">
                          <a:latin typeface="Cambria Math" panose="02040503050406030204" pitchFamily="18" charset="0"/>
                          <a:ea typeface="Cambria Math" panose="02040503050406030204" pitchFamily="18" charset="0"/>
                        </a:rPr>
                        <m:t>∈</m:t>
                      </m:r>
                      <m:d>
                        <m:dPr>
                          <m:begChr m:val="["/>
                          <m:endChr m:val="]"/>
                          <m:ctrlPr>
                            <a:rPr lang="ro-RO" sz="2400" b="0" i="1" smtClean="0">
                              <a:latin typeface="Cambria Math" panose="02040503050406030204" pitchFamily="18" charset="0"/>
                              <a:ea typeface="Cambria Math" panose="02040503050406030204" pitchFamily="18" charset="0"/>
                            </a:rPr>
                          </m:ctrlPr>
                        </m:dPr>
                        <m:e>
                          <m:r>
                            <a:rPr lang="ro-RO" sz="2400" b="0" i="1" smtClean="0">
                              <a:latin typeface="Cambria Math" panose="02040503050406030204" pitchFamily="18" charset="0"/>
                              <a:ea typeface="Cambria Math" panose="02040503050406030204" pitchFamily="18" charset="0"/>
                            </a:rPr>
                            <m:t>2</m:t>
                          </m:r>
                          <m:r>
                            <a:rPr lang="ro-RO" sz="2400" b="0" i="1" smtClean="0">
                              <a:latin typeface="Cambria Math" panose="02040503050406030204" pitchFamily="18" charset="0"/>
                              <a:ea typeface="Cambria Math" panose="02040503050406030204" pitchFamily="18" charset="0"/>
                            </a:rPr>
                            <m:t>𝑚𝐴</m:t>
                          </m:r>
                          <m:r>
                            <a:rPr lang="ro-RO" sz="2400" b="0" i="1" smtClean="0">
                              <a:latin typeface="Cambria Math" panose="02040503050406030204" pitchFamily="18" charset="0"/>
                              <a:ea typeface="Cambria Math" panose="02040503050406030204" pitchFamily="18" charset="0"/>
                            </a:rPr>
                            <m:t>…50</m:t>
                          </m:r>
                          <m:r>
                            <a:rPr lang="ro-RO" sz="2400" b="0" i="1" smtClean="0">
                              <a:latin typeface="Cambria Math" panose="02040503050406030204" pitchFamily="18" charset="0"/>
                              <a:ea typeface="Cambria Math" panose="02040503050406030204" pitchFamily="18" charset="0"/>
                            </a:rPr>
                            <m:t>𝑚𝐴</m:t>
                          </m:r>
                        </m:e>
                      </m:d>
                    </m:oMath>
                  </m:oMathPara>
                </a14:m>
                <a:endParaRPr lang="ro-RO" sz="2400"/>
              </a:p>
            </p:txBody>
          </p:sp>
        </mc:Choice>
        <mc:Fallback>
          <p:sp>
            <p:nvSpPr>
              <p:cNvPr id="12" name="TextBox 11">
                <a:extLst>
                  <a:ext uri="{FF2B5EF4-FFF2-40B4-BE49-F238E27FC236}">
                    <a16:creationId xmlns:a16="http://schemas.microsoft.com/office/drawing/2014/main" id="{9C00AA15-8406-436C-9032-EF26A6F57B46}"/>
                  </a:ext>
                </a:extLst>
              </p:cNvPr>
              <p:cNvSpPr txBox="1">
                <a:spLocks noRot="1" noChangeAspect="1" noMove="1" noResize="1" noEditPoints="1" noAdjustHandles="1" noChangeArrowheads="1" noChangeShapeType="1" noTextEdit="1"/>
              </p:cNvSpPr>
              <p:nvPr/>
            </p:nvSpPr>
            <p:spPr>
              <a:xfrm>
                <a:off x="6364357" y="4432083"/>
                <a:ext cx="3030766" cy="369332"/>
              </a:xfrm>
              <a:prstGeom prst="rect">
                <a:avLst/>
              </a:prstGeom>
              <a:blipFill>
                <a:blip r:embed="rId6"/>
                <a:stretch>
                  <a:fillRect l="-1811" b="-8197"/>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D22279-C98C-4D03-A78D-4B6763B8E6C6}"/>
                  </a:ext>
                </a:extLst>
              </p:cNvPr>
              <p:cNvSpPr txBox="1"/>
              <p:nvPr/>
            </p:nvSpPr>
            <p:spPr>
              <a:xfrm>
                <a:off x="6364357" y="5241883"/>
                <a:ext cx="3693191" cy="823815"/>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sz="2400" b="0" i="1" smtClean="0">
                          <a:latin typeface="Cambria Math" panose="02040503050406030204" pitchFamily="18" charset="0"/>
                        </a:rPr>
                        <m:t>𝑃𝑆𝐹</m:t>
                      </m:r>
                      <m:r>
                        <a:rPr lang="ro-RO" sz="2400" b="0" i="1" smtClean="0">
                          <a:latin typeface="Cambria Math" panose="02040503050406030204" pitchFamily="18" charset="0"/>
                        </a:rPr>
                        <m:t>=</m:t>
                      </m:r>
                      <m:d>
                        <m:dPr>
                          <m:begChr m:val="{"/>
                          <m:endChr m:val=""/>
                          <m:ctrlPr>
                            <a:rPr lang="ro-RO" sz="2400" b="0" i="1" smtClean="0">
                              <a:latin typeface="Cambria Math" panose="02040503050406030204" pitchFamily="18" charset="0"/>
                            </a:rPr>
                          </m:ctrlPr>
                        </m:dPr>
                        <m:e>
                          <m:eqArr>
                            <m:eqArrPr>
                              <m:ctrlPr>
                                <a:rPr lang="ro-RO" sz="2400" b="0" i="1" smtClean="0">
                                  <a:latin typeface="Cambria Math" panose="02040503050406030204" pitchFamily="18" charset="0"/>
                                </a:rPr>
                              </m:ctrlPr>
                            </m:eqArrPr>
                            <m:e>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𝐴</m:t>
                                  </m:r>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𝑍</m:t>
                                  </m:r>
                                </m:sub>
                              </m:sSub>
                              <m:r>
                                <a:rPr lang="ro-RO" sz="2400" b="0" i="1" smtClean="0">
                                  <a:latin typeface="Cambria Math" panose="02040503050406030204" pitchFamily="18" charset="0"/>
                                </a:rPr>
                                <m:t>=−8</m:t>
                              </m:r>
                              <m:r>
                                <a:rPr lang="ro-RO" sz="2400" b="0" i="1" smtClean="0">
                                  <a:latin typeface="Cambria Math" panose="02040503050406030204" pitchFamily="18" charset="0"/>
                                </a:rPr>
                                <m:t>𝑚𝐴</m:t>
                              </m:r>
                            </m:e>
                            <m:e>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𝐴</m:t>
                                  </m:r>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𝑍</m:t>
                                  </m:r>
                                </m:sub>
                              </m:sSub>
                              <m:r>
                                <a:rPr lang="ro-RO" sz="2400" b="0" i="1" smtClean="0">
                                  <a:latin typeface="Cambria Math" panose="02040503050406030204" pitchFamily="18" charset="0"/>
                                </a:rPr>
                                <m:t>=−6</m:t>
                              </m:r>
                              <m:r>
                                <a:rPr lang="ro-RO" sz="2400" b="0" i="1" smtClean="0">
                                  <a:latin typeface="Cambria Math" panose="02040503050406030204" pitchFamily="18" charset="0"/>
                                </a:rPr>
                                <m:t>𝑉</m:t>
                              </m:r>
                            </m:e>
                          </m:eqArr>
                        </m:e>
                      </m:d>
                    </m:oMath>
                  </m:oMathPara>
                </a14:m>
                <a:endParaRPr lang="ro-RO"/>
              </a:p>
            </p:txBody>
          </p:sp>
        </mc:Choice>
        <mc:Fallback xmlns="">
          <p:sp>
            <p:nvSpPr>
              <p:cNvPr id="13" name="TextBox 12">
                <a:extLst>
                  <a:ext uri="{FF2B5EF4-FFF2-40B4-BE49-F238E27FC236}">
                    <a16:creationId xmlns:a16="http://schemas.microsoft.com/office/drawing/2014/main" id="{98D22279-C98C-4D03-A78D-4B6763B8E6C6}"/>
                  </a:ext>
                </a:extLst>
              </p:cNvPr>
              <p:cNvSpPr txBox="1">
                <a:spLocks noRot="1" noChangeAspect="1" noMove="1" noResize="1" noEditPoints="1" noAdjustHandles="1" noChangeArrowheads="1" noChangeShapeType="1" noTextEdit="1"/>
              </p:cNvSpPr>
              <p:nvPr/>
            </p:nvSpPr>
            <p:spPr>
              <a:xfrm>
                <a:off x="6364357" y="5241883"/>
                <a:ext cx="3693191" cy="823815"/>
              </a:xfrm>
              <a:prstGeom prst="rect">
                <a:avLst/>
              </a:prstGeom>
              <a:blipFill>
                <a:blip r:embed="rId7"/>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86105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1. </a:t>
            </a:r>
            <a:r>
              <a:rPr lang="en-US" b="1">
                <a:latin typeface="+mn-lt"/>
              </a:rPr>
              <a:t>Diode</a:t>
            </a:r>
            <a:r>
              <a:rPr lang="ro-RO" b="1">
                <a:latin typeface="+mn-lt"/>
              </a:rPr>
              <a:t> redresoare</a:t>
            </a:r>
            <a:endParaRPr lang="en-US" b="1">
              <a:latin typeface="+mn-lt"/>
            </a:endParaRPr>
          </a:p>
        </p:txBody>
      </p:sp>
      <p:sp>
        <p:nvSpPr>
          <p:cNvPr id="3" name="Content Placeholder 2"/>
          <p:cNvSpPr>
            <a:spLocks noGrp="1"/>
          </p:cNvSpPr>
          <p:nvPr>
            <p:ph idx="1"/>
          </p:nvPr>
        </p:nvSpPr>
        <p:spPr/>
        <p:txBody>
          <a:bodyPr>
            <a:normAutofit/>
          </a:bodyPr>
          <a:lstStyle/>
          <a:p>
            <a:r>
              <a:rPr lang="ro-RO" sz="3200" b="1"/>
              <a:t>Diode din alternatorul auto</a:t>
            </a:r>
            <a:endParaRPr lang="en-US" sz="3200" b="1"/>
          </a:p>
        </p:txBody>
      </p:sp>
      <p:sp>
        <p:nvSpPr>
          <p:cNvPr id="4" name="Date Placeholder 3"/>
          <p:cNvSpPr>
            <a:spLocks noGrp="1"/>
          </p:cNvSpPr>
          <p:nvPr>
            <p:ph type="dt" sz="half" idx="10"/>
          </p:nvPr>
        </p:nvSpPr>
        <p:spPr/>
        <p:txBody>
          <a:bodyPr/>
          <a:lstStyle/>
          <a:p>
            <a:fld id="{C08C6BF6-6C73-40FF-AF9F-9868B4221569}" type="datetime1">
              <a:rPr lang="en-US" smtClean="0"/>
              <a:t>10/23/2020</a:t>
            </a:fld>
            <a:endParaRPr lang="en-US"/>
          </a:p>
        </p:txBody>
      </p:sp>
      <p:sp>
        <p:nvSpPr>
          <p:cNvPr id="5" name="Footer Placeholder 4"/>
          <p:cNvSpPr>
            <a:spLocks noGrp="1"/>
          </p:cNvSpPr>
          <p:nvPr>
            <p:ph type="ftr" sz="quarter" idx="11"/>
          </p:nvPr>
        </p:nvSpPr>
        <p:spPr/>
        <p:txBody>
          <a:bodyPr/>
          <a:lstStyle/>
          <a:p>
            <a:r>
              <a:rPr lang="en-US"/>
              <a:t>DE-Cursul 3</a:t>
            </a:r>
          </a:p>
        </p:txBody>
      </p:sp>
      <p:sp>
        <p:nvSpPr>
          <p:cNvPr id="6" name="Slide Number Placeholder 5"/>
          <p:cNvSpPr>
            <a:spLocks noGrp="1"/>
          </p:cNvSpPr>
          <p:nvPr>
            <p:ph type="sldNum" sz="quarter" idx="12"/>
          </p:nvPr>
        </p:nvSpPr>
        <p:spPr/>
        <p:txBody>
          <a:bodyPr/>
          <a:lstStyle/>
          <a:p>
            <a:fld id="{FFDCC3CB-8EBA-4F31-963A-6E9C4899926B}" type="slidenum">
              <a:rPr lang="en-US" smtClean="0"/>
              <a:t>8</a:t>
            </a:fld>
            <a:endParaRPr lang="en-US"/>
          </a:p>
        </p:txBody>
      </p:sp>
      <p:pic>
        <p:nvPicPr>
          <p:cNvPr id="9" name="Picture 8"/>
          <p:cNvPicPr>
            <a:picLocks noChangeAspect="1"/>
          </p:cNvPicPr>
          <p:nvPr/>
        </p:nvPicPr>
        <p:blipFill>
          <a:blip r:embed="rId2"/>
          <a:stretch>
            <a:fillRect/>
          </a:stretch>
        </p:blipFill>
        <p:spPr>
          <a:xfrm>
            <a:off x="1307691" y="2779351"/>
            <a:ext cx="3501377" cy="2489868"/>
          </a:xfrm>
          <a:prstGeom prst="rect">
            <a:avLst/>
          </a:prstGeom>
        </p:spPr>
      </p:pic>
      <p:pic>
        <p:nvPicPr>
          <p:cNvPr id="11" name="Picture 10"/>
          <p:cNvPicPr>
            <a:picLocks noChangeAspect="1"/>
          </p:cNvPicPr>
          <p:nvPr/>
        </p:nvPicPr>
        <p:blipFill>
          <a:blip r:embed="rId3"/>
          <a:stretch>
            <a:fillRect/>
          </a:stretch>
        </p:blipFill>
        <p:spPr>
          <a:xfrm>
            <a:off x="6213621" y="1607128"/>
            <a:ext cx="1974273" cy="760615"/>
          </a:xfrm>
          <a:prstGeom prst="rect">
            <a:avLst/>
          </a:prstGeom>
        </p:spPr>
      </p:pic>
      <p:pic>
        <p:nvPicPr>
          <p:cNvPr id="12" name="Picture 11"/>
          <p:cNvPicPr>
            <a:picLocks noChangeAspect="1"/>
          </p:cNvPicPr>
          <p:nvPr/>
        </p:nvPicPr>
        <p:blipFill>
          <a:blip r:embed="rId4"/>
          <a:stretch>
            <a:fillRect/>
          </a:stretch>
        </p:blipFill>
        <p:spPr>
          <a:xfrm>
            <a:off x="8916552" y="1209625"/>
            <a:ext cx="1443038" cy="1320900"/>
          </a:xfrm>
          <a:prstGeom prst="rect">
            <a:avLst/>
          </a:prstGeom>
        </p:spPr>
      </p:pic>
      <p:pic>
        <p:nvPicPr>
          <p:cNvPr id="13" name="Picture 12"/>
          <p:cNvPicPr>
            <a:picLocks noChangeAspect="1"/>
          </p:cNvPicPr>
          <p:nvPr/>
        </p:nvPicPr>
        <p:blipFill>
          <a:blip r:embed="rId5"/>
          <a:stretch>
            <a:fillRect/>
          </a:stretch>
        </p:blipFill>
        <p:spPr>
          <a:xfrm>
            <a:off x="6388318" y="2678305"/>
            <a:ext cx="1482580" cy="1184610"/>
          </a:xfrm>
          <a:prstGeom prst="rect">
            <a:avLst/>
          </a:prstGeom>
        </p:spPr>
      </p:pic>
      <p:pic>
        <p:nvPicPr>
          <p:cNvPr id="14" name="Picture 13"/>
          <p:cNvPicPr>
            <a:picLocks noChangeAspect="1"/>
          </p:cNvPicPr>
          <p:nvPr/>
        </p:nvPicPr>
        <p:blipFill>
          <a:blip r:embed="rId6"/>
          <a:stretch>
            <a:fillRect/>
          </a:stretch>
        </p:blipFill>
        <p:spPr>
          <a:xfrm>
            <a:off x="9044854" y="2701335"/>
            <a:ext cx="1681825" cy="1301266"/>
          </a:xfrm>
          <a:prstGeom prst="rect">
            <a:avLst/>
          </a:prstGeom>
        </p:spPr>
      </p:pic>
      <p:pic>
        <p:nvPicPr>
          <p:cNvPr id="15" name="Picture 14"/>
          <p:cNvPicPr>
            <a:picLocks noChangeAspect="1"/>
          </p:cNvPicPr>
          <p:nvPr/>
        </p:nvPicPr>
        <p:blipFill>
          <a:blip r:embed="rId7"/>
          <a:stretch>
            <a:fillRect/>
          </a:stretch>
        </p:blipFill>
        <p:spPr>
          <a:xfrm>
            <a:off x="5866175" y="4302390"/>
            <a:ext cx="2321719" cy="1874573"/>
          </a:xfrm>
          <a:prstGeom prst="rect">
            <a:avLst/>
          </a:prstGeom>
        </p:spPr>
      </p:pic>
      <p:pic>
        <p:nvPicPr>
          <p:cNvPr id="16" name="Picture 15"/>
          <p:cNvPicPr>
            <a:picLocks noChangeAspect="1"/>
          </p:cNvPicPr>
          <p:nvPr/>
        </p:nvPicPr>
        <p:blipFill>
          <a:blip r:embed="rId8"/>
          <a:stretch>
            <a:fillRect/>
          </a:stretch>
        </p:blipFill>
        <p:spPr>
          <a:xfrm>
            <a:off x="8808243" y="4361476"/>
            <a:ext cx="2347913" cy="1815487"/>
          </a:xfrm>
          <a:prstGeom prst="rect">
            <a:avLst/>
          </a:prstGeom>
        </p:spPr>
      </p:pic>
      <p:cxnSp>
        <p:nvCxnSpPr>
          <p:cNvPr id="18" name="Straight Arrow Connector 17"/>
          <p:cNvCxnSpPr/>
          <p:nvPr/>
        </p:nvCxnSpPr>
        <p:spPr>
          <a:xfrm flipV="1">
            <a:off x="1993491" y="4471035"/>
            <a:ext cx="1447800" cy="11430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07691" y="5654981"/>
            <a:ext cx="2819400" cy="369332"/>
          </a:xfrm>
          <a:prstGeom prst="rect">
            <a:avLst/>
          </a:prstGeom>
          <a:noFill/>
        </p:spPr>
        <p:txBody>
          <a:bodyPr wrap="square" rtlCol="0">
            <a:spAutoFit/>
          </a:bodyPr>
          <a:lstStyle/>
          <a:p>
            <a:pPr algn="ctr"/>
            <a:r>
              <a:rPr lang="ro-RO"/>
              <a:t>Redresor trifazat în punte</a:t>
            </a:r>
            <a:endParaRPr lang="en-US"/>
          </a:p>
        </p:txBody>
      </p:sp>
    </p:spTree>
    <p:extLst>
      <p:ext uri="{BB962C8B-B14F-4D97-AF65-F5344CB8AC3E}">
        <p14:creationId xmlns:p14="http://schemas.microsoft.com/office/powerpoint/2010/main" val="127216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a:latin typeface="+mn-lt"/>
              </a:rPr>
              <a:t>1. </a:t>
            </a:r>
            <a:r>
              <a:rPr lang="en-US" b="1">
                <a:latin typeface="+mn-lt"/>
              </a:rPr>
              <a:t>Diode</a:t>
            </a:r>
            <a:r>
              <a:rPr lang="ro-RO" b="1">
                <a:latin typeface="+mn-lt"/>
              </a:rPr>
              <a:t> redresoare</a:t>
            </a:r>
            <a:endParaRPr lang="en-US" b="1">
              <a:latin typeface="+mn-lt"/>
            </a:endParaRPr>
          </a:p>
        </p:txBody>
      </p:sp>
      <p:sp>
        <p:nvSpPr>
          <p:cNvPr id="2" name="Content Placeholder 1"/>
          <p:cNvSpPr>
            <a:spLocks noGrp="1"/>
          </p:cNvSpPr>
          <p:nvPr>
            <p:ph idx="1"/>
          </p:nvPr>
        </p:nvSpPr>
        <p:spPr/>
        <p:txBody>
          <a:bodyPr/>
          <a:lstStyle/>
          <a:p>
            <a:r>
              <a:rPr lang="ro-RO"/>
              <a:t>Date de catalog pentru seria </a:t>
            </a:r>
            <a:br>
              <a:rPr lang="ro-RO"/>
            </a:br>
            <a:r>
              <a:rPr lang="ro-RO"/>
              <a:t>1N400x, x=1,2,3,4,5,6,7</a:t>
            </a:r>
            <a:endParaRPr lang="en-US"/>
          </a:p>
        </p:txBody>
      </p:sp>
      <p:sp>
        <p:nvSpPr>
          <p:cNvPr id="4" name="Date Placeholder 3"/>
          <p:cNvSpPr>
            <a:spLocks noGrp="1"/>
          </p:cNvSpPr>
          <p:nvPr>
            <p:ph type="dt" sz="half" idx="10"/>
          </p:nvPr>
        </p:nvSpPr>
        <p:spPr/>
        <p:txBody>
          <a:bodyPr/>
          <a:lstStyle/>
          <a:p>
            <a:pPr>
              <a:defRPr/>
            </a:pPr>
            <a:fld id="{BE072F05-B9E6-417F-9935-1CF7AF7FA7CE}" type="datetime1">
              <a:rPr lang="en-US" smtClean="0"/>
              <a:t>10/23/2020</a:t>
            </a:fld>
            <a:endParaRPr lang="en-US"/>
          </a:p>
        </p:txBody>
      </p:sp>
      <p:sp>
        <p:nvSpPr>
          <p:cNvPr id="5" name="Footer Placeholder 4"/>
          <p:cNvSpPr>
            <a:spLocks noGrp="1"/>
          </p:cNvSpPr>
          <p:nvPr>
            <p:ph type="ftr" sz="quarter" idx="11"/>
          </p:nvPr>
        </p:nvSpPr>
        <p:spPr/>
        <p:txBody>
          <a:bodyPr/>
          <a:lstStyle/>
          <a:p>
            <a:pPr>
              <a:defRPr/>
            </a:pPr>
            <a:r>
              <a:rPr lang="en-US"/>
              <a:t>DE-Cursul 3</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9</a:t>
            </a:fld>
            <a:endParaRPr lang="en-US"/>
          </a:p>
        </p:txBody>
      </p:sp>
      <p:pic>
        <p:nvPicPr>
          <p:cNvPr id="109570" name="Picture 2"/>
          <p:cNvPicPr>
            <a:picLocks noChangeAspect="1" noChangeArrowheads="1"/>
          </p:cNvPicPr>
          <p:nvPr/>
        </p:nvPicPr>
        <p:blipFill>
          <a:blip r:embed="rId2"/>
          <a:srcRect/>
          <a:stretch>
            <a:fillRect/>
          </a:stretch>
        </p:blipFill>
        <p:spPr bwMode="auto">
          <a:xfrm>
            <a:off x="1170039" y="2835832"/>
            <a:ext cx="3173008" cy="1752600"/>
          </a:xfrm>
          <a:prstGeom prst="rect">
            <a:avLst/>
          </a:prstGeom>
          <a:noFill/>
          <a:ln w="9525">
            <a:noFill/>
            <a:miter lim="800000"/>
            <a:headEnd/>
            <a:tailEnd/>
          </a:ln>
          <a:effectLst/>
        </p:spPr>
      </p:pic>
      <p:grpSp>
        <p:nvGrpSpPr>
          <p:cNvPr id="11" name="Group 10"/>
          <p:cNvGrpSpPr/>
          <p:nvPr/>
        </p:nvGrpSpPr>
        <p:grpSpPr>
          <a:xfrm>
            <a:off x="2362199" y="4703077"/>
            <a:ext cx="7591425" cy="1038225"/>
            <a:chOff x="838200" y="5029200"/>
            <a:chExt cx="7591425" cy="1038225"/>
          </a:xfrm>
        </p:grpSpPr>
        <p:pic>
          <p:nvPicPr>
            <p:cNvPr id="109572" name="Picture 4"/>
            <p:cNvPicPr>
              <a:picLocks noChangeAspect="1" noChangeArrowheads="1"/>
            </p:cNvPicPr>
            <p:nvPr/>
          </p:nvPicPr>
          <p:blipFill>
            <a:blip r:embed="rId3"/>
            <a:srcRect/>
            <a:stretch>
              <a:fillRect/>
            </a:stretch>
          </p:blipFill>
          <p:spPr bwMode="auto">
            <a:xfrm>
              <a:off x="838200" y="5257800"/>
              <a:ext cx="7591425" cy="809625"/>
            </a:xfrm>
            <a:prstGeom prst="rect">
              <a:avLst/>
            </a:prstGeom>
            <a:noFill/>
            <a:ln w="9525">
              <a:noFill/>
              <a:miter lim="800000"/>
              <a:headEnd/>
              <a:tailEnd/>
            </a:ln>
            <a:effectLst/>
          </p:spPr>
        </p:pic>
        <p:pic>
          <p:nvPicPr>
            <p:cNvPr id="109573" name="Picture 5"/>
            <p:cNvPicPr>
              <a:picLocks noChangeAspect="1" noChangeArrowheads="1"/>
            </p:cNvPicPr>
            <p:nvPr/>
          </p:nvPicPr>
          <p:blipFill>
            <a:blip r:embed="rId4"/>
            <a:srcRect/>
            <a:stretch>
              <a:fillRect/>
            </a:stretch>
          </p:blipFill>
          <p:spPr bwMode="auto">
            <a:xfrm>
              <a:off x="838200" y="5029200"/>
              <a:ext cx="7591425" cy="266700"/>
            </a:xfrm>
            <a:prstGeom prst="rect">
              <a:avLst/>
            </a:prstGeom>
            <a:noFill/>
            <a:ln w="9525">
              <a:noFill/>
              <a:miter lim="800000"/>
              <a:headEnd/>
              <a:tailEnd/>
            </a:ln>
            <a:effectLst/>
          </p:spPr>
        </p:pic>
      </p:grpSp>
      <p:grpSp>
        <p:nvGrpSpPr>
          <p:cNvPr id="7" name="Group 6"/>
          <p:cNvGrpSpPr/>
          <p:nvPr/>
        </p:nvGrpSpPr>
        <p:grpSpPr>
          <a:xfrm>
            <a:off x="6580594" y="633413"/>
            <a:ext cx="5187543" cy="3676212"/>
            <a:chOff x="4343400" y="2457450"/>
            <a:chExt cx="3629025" cy="2571750"/>
          </a:xfrm>
        </p:grpSpPr>
        <p:grpSp>
          <p:nvGrpSpPr>
            <p:cNvPr id="15" name="Group 14"/>
            <p:cNvGrpSpPr/>
            <p:nvPr/>
          </p:nvGrpSpPr>
          <p:grpSpPr>
            <a:xfrm>
              <a:off x="4343400" y="2457450"/>
              <a:ext cx="3629025" cy="2571750"/>
              <a:chOff x="4343400" y="2133600"/>
              <a:chExt cx="3629025" cy="2571750"/>
            </a:xfrm>
          </p:grpSpPr>
          <p:pic>
            <p:nvPicPr>
              <p:cNvPr id="109571" name="Picture 3"/>
              <p:cNvPicPr>
                <a:picLocks noChangeAspect="1" noChangeArrowheads="1"/>
              </p:cNvPicPr>
              <p:nvPr/>
            </p:nvPicPr>
            <p:blipFill>
              <a:blip r:embed="rId5"/>
              <a:srcRect/>
              <a:stretch>
                <a:fillRect/>
              </a:stretch>
            </p:blipFill>
            <p:spPr bwMode="auto">
              <a:xfrm>
                <a:off x="5105400" y="2362200"/>
                <a:ext cx="2867025" cy="2343150"/>
              </a:xfrm>
              <a:prstGeom prst="rect">
                <a:avLst/>
              </a:prstGeom>
              <a:noFill/>
              <a:ln w="9525">
                <a:noFill/>
                <a:miter lim="800000"/>
                <a:headEnd/>
                <a:tailEnd/>
              </a:ln>
              <a:effectLst/>
            </p:spPr>
          </p:pic>
          <p:pic>
            <p:nvPicPr>
              <p:cNvPr id="109574" name="Picture 6"/>
              <p:cNvPicPr>
                <a:picLocks noChangeAspect="1" noChangeArrowheads="1"/>
              </p:cNvPicPr>
              <p:nvPr/>
            </p:nvPicPr>
            <p:blipFill>
              <a:blip r:embed="rId6"/>
              <a:srcRect/>
              <a:stretch>
                <a:fillRect/>
              </a:stretch>
            </p:blipFill>
            <p:spPr bwMode="auto">
              <a:xfrm>
                <a:off x="4343400" y="2133600"/>
                <a:ext cx="2838450" cy="200025"/>
              </a:xfrm>
              <a:prstGeom prst="rect">
                <a:avLst/>
              </a:prstGeom>
              <a:noFill/>
              <a:ln w="9525">
                <a:noFill/>
                <a:miter lim="800000"/>
                <a:headEnd/>
                <a:tailEnd/>
              </a:ln>
              <a:effectLst/>
            </p:spPr>
          </p:pic>
          <p:cxnSp>
            <p:nvCxnSpPr>
              <p:cNvPr id="14" name="Straight Arrow Connector 13"/>
              <p:cNvCxnSpPr/>
              <p:nvPr/>
            </p:nvCxnSpPr>
            <p:spPr>
              <a:xfrm>
                <a:off x="4724400" y="2362200"/>
                <a:ext cx="1447800" cy="533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343400" y="2657475"/>
              <a:ext cx="533400" cy="278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B117ECE-3FEB-4671-83BA-8A9D697D53F5}"/>
              </a:ext>
            </a:extLst>
          </p:cNvPr>
          <p:cNvSpPr txBox="1"/>
          <p:nvPr/>
        </p:nvSpPr>
        <p:spPr>
          <a:xfrm>
            <a:off x="2362198" y="5919521"/>
            <a:ext cx="7591425" cy="369332"/>
          </a:xfrm>
          <a:prstGeom prst="rect">
            <a:avLst/>
          </a:prstGeom>
          <a:noFill/>
        </p:spPr>
        <p:txBody>
          <a:bodyPr wrap="square" rtlCol="0">
            <a:spAutoFit/>
          </a:bodyPr>
          <a:lstStyle/>
          <a:p>
            <a:r>
              <a:rPr lang="ro-RO"/>
              <a:t>RMS înseamnă valoarea efectivă a semnalului alternativ </a:t>
            </a:r>
            <a:endParaRPr lang="en-US"/>
          </a:p>
        </p:txBody>
      </p:sp>
    </p:spTree>
    <p:extLst>
      <p:ext uri="{BB962C8B-B14F-4D97-AF65-F5344CB8AC3E}">
        <p14:creationId xmlns:p14="http://schemas.microsoft.com/office/powerpoint/2010/main" val="122247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3822</Words>
  <Application>Microsoft Office PowerPoint</Application>
  <PresentationFormat>Widescreen</PresentationFormat>
  <Paragraphs>646</Paragraphs>
  <Slides>72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vt:lpstr>
      <vt:lpstr>Calibri</vt:lpstr>
      <vt:lpstr>Calibri Light</vt:lpstr>
      <vt:lpstr>Cambria Math</vt:lpstr>
      <vt:lpstr>UT Sans</vt:lpstr>
      <vt:lpstr>Verdana</vt:lpstr>
      <vt:lpstr>Wingdings 3</vt:lpstr>
      <vt:lpstr>Office Theme</vt:lpstr>
      <vt:lpstr>Bitmap Image</vt:lpstr>
      <vt:lpstr>DISPOZITIVE ELECTRONICE</vt:lpstr>
      <vt:lpstr>Probleme tratate</vt:lpstr>
      <vt:lpstr>Tipuri de diode</vt:lpstr>
      <vt:lpstr>Tipuri de diode</vt:lpstr>
      <vt:lpstr>1. Diode redresoare</vt:lpstr>
      <vt:lpstr>1. Diode redresoare</vt:lpstr>
      <vt:lpstr>1. Diode redresoare</vt:lpstr>
      <vt:lpstr>1. Diode redresoare</vt:lpstr>
      <vt:lpstr>1. Diode redresoare</vt:lpstr>
      <vt:lpstr>1. Diode redresoare</vt:lpstr>
      <vt:lpstr>1. Diode redresoare</vt:lpstr>
      <vt:lpstr>1. Diode redresoare</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1. Diode redresoare Aplicații</vt:lpstr>
      <vt:lpstr>2. Diode de comutație</vt:lpstr>
      <vt:lpstr>2. Diode de comutație</vt:lpstr>
      <vt:lpstr>3. Diode Schottky</vt:lpstr>
      <vt:lpstr>3. Diode Schottky</vt:lpstr>
      <vt:lpstr>3. Diode Schottky</vt:lpstr>
      <vt:lpstr>3. Diode Schottky Aplicații</vt:lpstr>
      <vt:lpstr>4. Dioda varicap</vt:lpstr>
      <vt:lpstr>4. Dioda varicap</vt:lpstr>
      <vt:lpstr>4. Dioda varicap</vt:lpstr>
      <vt:lpstr>5. Dioda zener</vt:lpstr>
      <vt:lpstr>5. Dioda zener</vt:lpstr>
      <vt:lpstr>5. Dioda zener</vt:lpstr>
      <vt:lpstr>5. Dioda zener</vt:lpstr>
      <vt:lpstr>5. Dioda zener Aplicații</vt:lpstr>
      <vt:lpstr>5. Dioda zener Aplicații</vt:lpstr>
      <vt:lpstr>5. Dioda zener Aplicații</vt:lpstr>
      <vt:lpstr>5. Dioda zener Aplicații</vt:lpstr>
      <vt:lpstr>5. Dioda zener Aplicații</vt:lpstr>
      <vt:lpstr>5. Dioda zener Aplicații</vt:lpstr>
      <vt:lpstr>5. Dioda zener Aplicații</vt:lpstr>
      <vt:lpstr>6. Fotodioda</vt:lpstr>
      <vt:lpstr>6. Fotodioda</vt:lpstr>
      <vt:lpstr>6. Fotodioda</vt:lpstr>
      <vt:lpstr>7. Diode electroluminescente</vt:lpstr>
      <vt:lpstr>7. Diode electroluminescente</vt:lpstr>
      <vt:lpstr>7. Diode electroluminescente</vt:lpstr>
      <vt:lpstr>7. Diode electroluminescente</vt:lpstr>
      <vt:lpstr>7. Diode electroluminescente</vt:lpstr>
      <vt:lpstr>7. Diode electroluminescente</vt:lpstr>
      <vt:lpstr>7. Diode electroluminescente</vt:lpstr>
      <vt:lpstr>7. Diode electroluminescente</vt:lpstr>
      <vt:lpstr>7. Diode electroluminescente</vt:lpstr>
      <vt:lpstr>7. Diode electroluminescente</vt:lpstr>
      <vt:lpstr>8. Dioda laser</vt:lpstr>
      <vt:lpstr>9. Dioda PIN</vt:lpstr>
      <vt:lpstr>9. Dioda PIN</vt:lpstr>
      <vt:lpstr>10. Dioda cu contact punctiform</vt:lpstr>
      <vt:lpstr>10. Dioda cu contact punctiform</vt:lpstr>
      <vt:lpstr>10. Dioda cu contact punctiform</vt:lpstr>
      <vt:lpstr>10. Dioda cu contact punctiform</vt:lpstr>
      <vt:lpstr>Determinarea PSF la dioda zener Problemă</vt:lpstr>
      <vt:lpstr>Determinarea PSF la dioda zener Problemă</vt:lpstr>
      <vt:lpstr>Determinarea PSF la dioda zener Problemă</vt:lpstr>
      <vt:lpstr>Determinarea PSF la dioda zener Problemă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dc:title>
  <dc:creator>geoic@yahoo.com</dc:creator>
  <cp:lastModifiedBy>geoic@yahoo.com</cp:lastModifiedBy>
  <cp:revision>53</cp:revision>
  <dcterms:created xsi:type="dcterms:W3CDTF">2020-10-22T11:26:55Z</dcterms:created>
  <dcterms:modified xsi:type="dcterms:W3CDTF">2020-10-23T16:00:31Z</dcterms:modified>
</cp:coreProperties>
</file>